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3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071B18-6A82-4E9C-8B2B-EA75B2A7F524}" type="datetimeFigureOut">
              <a:rPr lang="en-US" smtClean="0"/>
              <a:pPr/>
              <a:t>8/10/2010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464CA0-53D4-4FDA-B867-0CF53829F92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464CA0-53D4-4FDA-B867-0CF53829F929}"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D8BD707-D9CF-40AE-B4C6-C98DA3205C09}" type="datetimeFigureOut">
              <a:rPr lang="en-US" smtClean="0"/>
              <a:pPr/>
              <a:t>8/10/2010</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8/10/2010</a:t>
            </a:fld>
            <a:endParaRPr lang="en-US"/>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8/10/2010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8/10/2010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8/10/2010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8/10/2010</a:t>
            </a:fld>
            <a:endParaRPr lang="en-US"/>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8/10/2010</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8/10/2010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305800" cy="3158196"/>
          </a:xfrm>
        </p:spPr>
        <p:txBody>
          <a:bodyPr/>
          <a:lstStyle/>
          <a:p>
            <a:r>
              <a:rPr lang="en-US" dirty="0" smtClean="0"/>
              <a:t>                                            </a:t>
            </a:r>
            <a:r>
              <a:rPr lang="en-US" dirty="0" smtClean="0"/>
              <a:t>By</a:t>
            </a:r>
            <a:endParaRPr lang="en-US" dirty="0" smtClean="0"/>
          </a:p>
          <a:p>
            <a:endParaRPr lang="en-US" dirty="0" smtClean="0"/>
          </a:p>
          <a:p>
            <a:r>
              <a:rPr lang="en-US" dirty="0" smtClean="0">
                <a:latin typeface="Times New Roman" pitchFamily="18" charset="0"/>
                <a:cs typeface="Times New Roman" pitchFamily="18" charset="0"/>
              </a:rPr>
              <a:t>Project </a:t>
            </a:r>
            <a:r>
              <a:rPr lang="en-US" dirty="0" smtClean="0">
                <a:latin typeface="Times New Roman" pitchFamily="18" charset="0"/>
                <a:cs typeface="Times New Roman" pitchFamily="18" charset="0"/>
              </a:rPr>
              <a:t>Guide :                             Member              </a:t>
            </a:r>
          </a:p>
          <a:p>
            <a:r>
              <a:rPr lang="en-US" dirty="0" smtClean="0">
                <a:latin typeface="Times New Roman" pitchFamily="18" charset="0"/>
                <a:cs typeface="Times New Roman" pitchFamily="18" charset="0"/>
              </a:rPr>
              <a:t>        P.Thirumala </a:t>
            </a:r>
            <a:r>
              <a:rPr lang="en-US" dirty="0" smtClean="0">
                <a:latin typeface="Times New Roman" pitchFamily="18" charset="0"/>
                <a:cs typeface="Times New Roman" pitchFamily="18" charset="0"/>
              </a:rPr>
              <a:t>Rao                     S.V.Seshu Kumar    </a:t>
            </a:r>
          </a:p>
          <a:p>
            <a:r>
              <a:rPr lang="en-US" dirty="0" smtClean="0">
                <a:latin typeface="Times New Roman" pitchFamily="18" charset="0"/>
                <a:cs typeface="Times New Roman" pitchFamily="18" charset="0"/>
              </a:rPr>
              <a:t>Asst.prof                             08L31D7012</a:t>
            </a:r>
          </a:p>
          <a:p>
            <a:r>
              <a:rPr lang="en-US" dirty="0" smtClean="0">
                <a:latin typeface="Times New Roman" pitchFamily="18" charset="0"/>
                <a:cs typeface="Times New Roman" pitchFamily="18" charset="0"/>
              </a:rPr>
              <a:t>Department of ECE</a:t>
            </a:r>
          </a:p>
          <a:p>
            <a:r>
              <a:rPr lang="en-US" dirty="0" smtClean="0">
                <a:latin typeface="Times New Roman" pitchFamily="18" charset="0"/>
                <a:cs typeface="Times New Roman" pitchFamily="18" charset="0"/>
              </a:rPr>
              <a:t>VIIT</a:t>
            </a:r>
            <a:endParaRPr lang="en-US" dirty="0">
              <a:latin typeface="Times New Roman" pitchFamily="18" charset="0"/>
              <a:cs typeface="Times New Roman" pitchFamily="18" charset="0"/>
            </a:endParaRPr>
          </a:p>
        </p:txBody>
      </p:sp>
      <p:sp>
        <p:nvSpPr>
          <p:cNvPr id="2" name="Title 1"/>
          <p:cNvSpPr>
            <a:spLocks noGrp="1"/>
          </p:cNvSpPr>
          <p:nvPr>
            <p:ph type="ctrTitle"/>
          </p:nvPr>
        </p:nvSpPr>
        <p:spPr>
          <a:xfrm>
            <a:off x="0" y="381000"/>
            <a:ext cx="9144000" cy="2438400"/>
          </a:xfrm>
        </p:spPr>
        <p:txBody>
          <a:bodyPr/>
          <a:lstStyle/>
          <a:p>
            <a:r>
              <a:rPr b="1" smtClean="0">
                <a:latin typeface="Times New Roman" pitchFamily="18" charset="0"/>
                <a:cs typeface="Times New Roman" pitchFamily="18" charset="0"/>
              </a:rPr>
              <a:t>Implementation Of  Simplified        Architecture Of  JPEG2000 MQcoder</a:t>
            </a:r>
            <a:endParaRPr lang="en-US"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a:p>
        </p:txBody>
      </p:sp>
      <p:sp>
        <p:nvSpPr>
          <p:cNvPr id="4" name="Title 3"/>
          <p:cNvSpPr>
            <a:spLocks noGrp="1"/>
          </p:cNvSpPr>
          <p:nvPr>
            <p:ph type="title"/>
          </p:nvPr>
        </p:nvSpPr>
        <p:spPr/>
        <p:txBody>
          <a:bodyPr/>
          <a:lstStyle/>
          <a:p>
            <a:r>
              <a:rPr b="1" smtClean="0"/>
              <a:t>	</a:t>
            </a:r>
            <a:r>
              <a:rPr b="1" smtClean="0">
                <a:latin typeface="Times New Roman" pitchFamily="18" charset="0"/>
                <a:cs typeface="Times New Roman" pitchFamily="18" charset="0"/>
              </a:rPr>
              <a:t>SPHIT </a:t>
            </a:r>
            <a:r>
              <a:rPr b="1" smtClean="0">
                <a:latin typeface="Times New Roman" pitchFamily="18" charset="0"/>
                <a:cs typeface="Times New Roman" pitchFamily="18" charset="0"/>
              </a:rPr>
              <a:t>ALGORITHM</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r>
              <a:rPr lang="en-US" dirty="0" smtClean="0">
                <a:latin typeface="Times New Roman" pitchFamily="18" charset="0"/>
                <a:cs typeface="Times New Roman" pitchFamily="18" charset="0"/>
              </a:rPr>
              <a:t>The main aim of the project is to implement and verify the image compression technique and to investigate the possibility of hardware acceleration of DWT for signal processing applications. A hardware design has to be provided to achieve high performance, in comparison to the software implementation of DWT. The goal of the project is to </a:t>
            </a:r>
          </a:p>
          <a:p>
            <a:pPr lvl="0" algn="just"/>
            <a:r>
              <a:rPr lang="en-US" dirty="0" smtClean="0">
                <a:latin typeface="Times New Roman" pitchFamily="18" charset="0"/>
                <a:cs typeface="Times New Roman" pitchFamily="18" charset="0"/>
              </a:rPr>
              <a:t>Implement this in a Hardware description language (Here VHDL).</a:t>
            </a:r>
          </a:p>
          <a:p>
            <a:pPr lvl="0" algn="just"/>
            <a:r>
              <a:rPr lang="en-US" dirty="0" smtClean="0">
                <a:latin typeface="Times New Roman" pitchFamily="18" charset="0"/>
                <a:cs typeface="Times New Roman" pitchFamily="18" charset="0"/>
              </a:rPr>
              <a:t>Perform simulation using tools such as Xilinx ISE 8.1i.</a:t>
            </a:r>
          </a:p>
          <a:p>
            <a:pPr lvl="0" algn="just"/>
            <a:r>
              <a:rPr lang="en-US" dirty="0" smtClean="0">
                <a:latin typeface="Times New Roman" pitchFamily="18" charset="0"/>
                <a:cs typeface="Times New Roman" pitchFamily="18" charset="0"/>
              </a:rPr>
              <a:t>Check the correctness and to synthesize for a Spartan 3E FPGA Kit.</a:t>
            </a:r>
          </a:p>
          <a:p>
            <a:endParaRPr lang="en-US" dirty="0"/>
          </a:p>
        </p:txBody>
      </p:sp>
      <p:sp>
        <p:nvSpPr>
          <p:cNvPr id="3" name="Title 2"/>
          <p:cNvSpPr>
            <a:spLocks noGrp="1"/>
          </p:cNvSpPr>
          <p:nvPr>
            <p:ph type="title"/>
          </p:nvPr>
        </p:nvSpPr>
        <p:spPr/>
        <p:txBody>
          <a:bodyPr/>
          <a:lstStyle/>
          <a:p>
            <a:r>
              <a:rPr smtClean="0"/>
              <a:t>                          </a:t>
            </a:r>
            <a:r>
              <a:rPr b="1" smtClean="0">
                <a:latin typeface="Times New Roman" pitchFamily="18" charset="0"/>
                <a:cs typeface="Times New Roman" pitchFamily="18" charset="0"/>
              </a:rPr>
              <a:t>Abstract</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latin typeface="Times New Roman" pitchFamily="18" charset="0"/>
                <a:cs typeface="Times New Roman" pitchFamily="18" charset="0"/>
              </a:rPr>
              <a:t>The JPEG2000 Standard for still image compression provides many features, including </a:t>
            </a:r>
            <a:r>
              <a:rPr lang="en-US" dirty="0" err="1" smtClean="0">
                <a:latin typeface="Times New Roman" pitchFamily="18" charset="0"/>
                <a:cs typeface="Times New Roman" pitchFamily="18" charset="0"/>
              </a:rPr>
              <a:t>lossy</a:t>
            </a:r>
            <a:r>
              <a:rPr lang="en-US" dirty="0" smtClean="0">
                <a:latin typeface="Times New Roman" pitchFamily="18" charset="0"/>
                <a:cs typeface="Times New Roman" pitchFamily="18" charset="0"/>
              </a:rPr>
              <a:t> and lossless compressions, region of interest coding and progressive transmission. JPEG2000 provides lower bit rates at the same rate distortion and subjective quality levels as the older JPEG standards. JPEG2000 optionally allows for an inter-component  to be applied to the image after it has to been level-shifted. This information will be helpful for decoder relate to the separate components for the multi-component images . Then DWT is applied on each tile. </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smtClean="0"/>
              <a:t>                     </a:t>
            </a:r>
            <a:r>
              <a:rPr b="1" smtClean="0"/>
              <a:t>Introduction</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latin typeface="Times New Roman" pitchFamily="18" charset="0"/>
                <a:cs typeface="Times New Roman" pitchFamily="18" charset="0"/>
              </a:rPr>
              <a:t>MATLAB</a:t>
            </a:r>
          </a:p>
          <a:p>
            <a:r>
              <a:rPr lang="en-US" dirty="0" smtClean="0">
                <a:latin typeface="Times New Roman" pitchFamily="18" charset="0"/>
                <a:cs typeface="Times New Roman" pitchFamily="18" charset="0"/>
              </a:rPr>
              <a:t>XILINX Ise 8.1i</a:t>
            </a:r>
          </a:p>
          <a:p>
            <a:r>
              <a:rPr lang="en-US" dirty="0" smtClean="0">
                <a:latin typeface="Times New Roman" pitchFamily="18" charset="0"/>
                <a:cs typeface="Times New Roman" pitchFamily="18" charset="0"/>
              </a:rPr>
              <a:t>EDK Tool</a:t>
            </a:r>
          </a:p>
          <a:p>
            <a:r>
              <a:rPr lang="en-US" dirty="0" smtClean="0">
                <a:latin typeface="Times New Roman" pitchFamily="18" charset="0"/>
                <a:cs typeface="Times New Roman" pitchFamily="18" charset="0"/>
              </a:rPr>
              <a:t>FPGA Kit</a:t>
            </a:r>
          </a:p>
          <a:p>
            <a:r>
              <a:rPr lang="en-US" dirty="0" smtClean="0">
                <a:latin typeface="Times New Roman" pitchFamily="18" charset="0"/>
                <a:cs typeface="Times New Roman" pitchFamily="18" charset="0"/>
              </a:rPr>
              <a:t>Visual Studio</a:t>
            </a:r>
          </a:p>
          <a:p>
            <a:r>
              <a:rPr lang="en-US" dirty="0" smtClean="0">
                <a:latin typeface="Times New Roman" pitchFamily="18" charset="0"/>
                <a:cs typeface="Times New Roman" pitchFamily="18" charset="0"/>
              </a:rPr>
              <a:t>Languages used:</a:t>
            </a:r>
          </a:p>
          <a:p>
            <a:pPr lvl="5"/>
            <a:r>
              <a:rPr lang="en-US" dirty="0" smtClean="0">
                <a:latin typeface="Times New Roman" pitchFamily="18" charset="0"/>
                <a:cs typeface="Times New Roman" pitchFamily="18" charset="0"/>
              </a:rPr>
              <a:t>VHDL             For Simulation</a:t>
            </a:r>
          </a:p>
          <a:p>
            <a:pPr lvl="5"/>
            <a:r>
              <a:rPr lang="en-US" dirty="0" smtClean="0">
                <a:latin typeface="Times New Roman" pitchFamily="18" charset="0"/>
                <a:cs typeface="Times New Roman" pitchFamily="18" charset="0"/>
              </a:rPr>
              <a:t>System C        For Implementation</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smtClean="0"/>
              <a:t>                        </a:t>
            </a:r>
            <a:r>
              <a:rPr b="1" smtClean="0">
                <a:latin typeface="Times New Roman" pitchFamily="18" charset="0"/>
                <a:cs typeface="Times New Roman" pitchFamily="18" charset="0"/>
              </a:rPr>
              <a:t>Tools used </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                    Block Diagram </a:t>
            </a:r>
            <a:endParaRPr lang="en-US" dirty="0"/>
          </a:p>
        </p:txBody>
      </p:sp>
      <p:pic>
        <p:nvPicPr>
          <p:cNvPr id="4" name="Content Placeholder 3"/>
          <p:cNvPicPr>
            <a:picLocks noGrp="1"/>
          </p:cNvPicPr>
          <p:nvPr>
            <p:ph idx="1"/>
          </p:nvPr>
        </p:nvPicPr>
        <p:blipFill>
          <a:blip r:embed="rId2"/>
          <a:srcRect/>
          <a:stretch>
            <a:fillRect/>
          </a:stretch>
        </p:blipFill>
        <p:spPr bwMode="auto">
          <a:xfrm>
            <a:off x="529142" y="1876666"/>
            <a:ext cx="8085715" cy="386666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lstStyle/>
          <a:p>
            <a:r>
              <a:rPr lang="en-US" cap="all" dirty="0" smtClean="0">
                <a:latin typeface="Times New Roman" pitchFamily="18" charset="0"/>
                <a:cs typeface="Times New Roman" pitchFamily="18" charset="0"/>
              </a:rPr>
              <a:t>Fourier Analysis</a:t>
            </a:r>
            <a:endParaRPr lang="en-US" dirty="0" smtClean="0">
              <a:latin typeface="Times New Roman" pitchFamily="18" charset="0"/>
              <a:cs typeface="Times New Roman" pitchFamily="18" charset="0"/>
            </a:endParaRPr>
          </a:p>
          <a:p>
            <a:r>
              <a:rPr lang="en-US" cap="all" dirty="0" smtClean="0">
                <a:latin typeface="Times New Roman" pitchFamily="18" charset="0"/>
                <a:cs typeface="Times New Roman" pitchFamily="18" charset="0"/>
              </a:rPr>
              <a:t>Short-Time Fourier analysis                                </a:t>
            </a:r>
            <a:endParaRPr lang="en-US" dirty="0" smtClean="0">
              <a:latin typeface="Times New Roman" pitchFamily="18" charset="0"/>
              <a:cs typeface="Times New Roman" pitchFamily="18" charset="0"/>
            </a:endParaRPr>
          </a:p>
          <a:p>
            <a:r>
              <a:rPr lang="en-US" cap="all" dirty="0" smtClean="0">
                <a:latin typeface="Times New Roman" pitchFamily="18" charset="0"/>
                <a:cs typeface="Times New Roman" pitchFamily="18" charset="0"/>
              </a:rPr>
              <a:t>Problem Present in Fourier Transform</a:t>
            </a:r>
            <a:endParaRPr lang="en-US" dirty="0" smtClean="0">
              <a:latin typeface="Times New Roman" pitchFamily="18" charset="0"/>
              <a:cs typeface="Times New Roman" pitchFamily="18" charset="0"/>
            </a:endParaRPr>
          </a:p>
          <a:p>
            <a:r>
              <a:rPr lang="en-US" cap="all" dirty="0" smtClean="0">
                <a:latin typeface="Times New Roman" pitchFamily="18" charset="0"/>
                <a:cs typeface="Times New Roman" pitchFamily="18" charset="0"/>
              </a:rPr>
              <a:t>Wavelet Analysis</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WAVELET </a:t>
            </a:r>
            <a:r>
              <a:rPr lang="en-US" dirty="0" smtClean="0">
                <a:latin typeface="Times New Roman" pitchFamily="18" charset="0"/>
                <a:cs typeface="Times New Roman" pitchFamily="18" charset="0"/>
              </a:rPr>
              <a:t>TRANSFORM</a:t>
            </a:r>
          </a:p>
          <a:p>
            <a:pPr lvl="3">
              <a:buNone/>
            </a:pPr>
            <a:r>
              <a:rPr lang="en-US" sz="2200" dirty="0" smtClean="0">
                <a:latin typeface="Times New Roman" pitchFamily="18" charset="0"/>
                <a:cs typeface="Times New Roman" pitchFamily="18" charset="0"/>
              </a:rPr>
              <a:t>The Continuous Wavelet Transform</a:t>
            </a:r>
          </a:p>
          <a:p>
            <a:pPr lvl="2"/>
            <a:r>
              <a:rPr lang="en-US" sz="2200" dirty="0" smtClean="0">
                <a:latin typeface="Times New Roman" pitchFamily="18" charset="0"/>
                <a:cs typeface="Times New Roman" pitchFamily="18" charset="0"/>
              </a:rPr>
              <a:t>The </a:t>
            </a:r>
            <a:r>
              <a:rPr lang="en-US" sz="2200" dirty="0" smtClean="0">
                <a:latin typeface="Times New Roman" pitchFamily="18" charset="0"/>
                <a:cs typeface="Times New Roman" pitchFamily="18" charset="0"/>
              </a:rPr>
              <a:t>Discrete Wavelet Transform</a:t>
            </a:r>
          </a:p>
          <a:p>
            <a:pPr lvl="2"/>
            <a:endParaRPr lang="en-US" dirty="0"/>
          </a:p>
        </p:txBody>
      </p:sp>
      <p:sp>
        <p:nvSpPr>
          <p:cNvPr id="3" name="Title 2"/>
          <p:cNvSpPr>
            <a:spLocks noGrp="1"/>
          </p:cNvSpPr>
          <p:nvPr>
            <p:ph type="title"/>
          </p:nvPr>
        </p:nvSpPr>
        <p:spPr>
          <a:xfrm>
            <a:off x="609600" y="381000"/>
            <a:ext cx="8229600" cy="1371600"/>
          </a:xfrm>
        </p:spPr>
        <p:txBody>
          <a:bodyPr>
            <a:normAutofit fontScale="90000"/>
          </a:bodyPr>
          <a:lstStyle/>
          <a:p>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smtClean="0">
                <a:latin typeface="Times New Roman" pitchFamily="18" charset="0"/>
                <a:cs typeface="Times New Roman" pitchFamily="18" charset="0"/>
              </a:rPr>
              <a:t/>
            </a:r>
            <a:br>
              <a:rPr sz="2900" smtClean="0">
                <a:latin typeface="Times New Roman" pitchFamily="18" charset="0"/>
                <a:cs typeface="Times New Roman" pitchFamily="18" charset="0"/>
              </a:rPr>
            </a:br>
            <a:r>
              <a:rPr sz="2900" b="1" smtClean="0">
                <a:latin typeface="Times New Roman" pitchFamily="18" charset="0"/>
                <a:cs typeface="Times New Roman" pitchFamily="18" charset="0"/>
              </a:rPr>
              <a:t>WAVELETS </a:t>
            </a:r>
            <a:r>
              <a:rPr sz="2900" b="1" smtClean="0">
                <a:latin typeface="Times New Roman" pitchFamily="18" charset="0"/>
                <a:cs typeface="Times New Roman" pitchFamily="18" charset="0"/>
              </a:rPr>
              <a:t>AND WAVELET TRANSFORMS</a:t>
            </a:r>
            <a:r>
              <a:rPr smtClean="0"/>
              <a:t/>
            </a:r>
            <a:br>
              <a:rPr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Times New Roman" pitchFamily="18" charset="0"/>
                <a:cs typeface="Times New Roman" pitchFamily="18" charset="0"/>
              </a:rPr>
              <a:t>General block Diagram</a:t>
            </a:r>
          </a:p>
          <a:p>
            <a:endParaRPr lang="en-US" dirty="0"/>
          </a:p>
        </p:txBody>
      </p:sp>
      <p:sp>
        <p:nvSpPr>
          <p:cNvPr id="3" name="Title 2"/>
          <p:cNvSpPr>
            <a:spLocks noGrp="1"/>
          </p:cNvSpPr>
          <p:nvPr>
            <p:ph type="title"/>
          </p:nvPr>
        </p:nvSpPr>
        <p:spPr/>
        <p:txBody>
          <a:bodyPr/>
          <a:lstStyle/>
          <a:p>
            <a:r>
              <a:rPr b="1" smtClean="0"/>
              <a:t>			</a:t>
            </a:r>
            <a:r>
              <a:rPr b="1" smtClean="0">
                <a:latin typeface="Times New Roman" pitchFamily="18" charset="0"/>
                <a:cs typeface="Times New Roman" pitchFamily="18" charset="0"/>
              </a:rPr>
              <a:t>DWT</a:t>
            </a:r>
            <a:endParaRPr lang="en-US" dirty="0">
              <a:latin typeface="Times New Roman" pitchFamily="18" charset="0"/>
              <a:cs typeface="Times New Roman" pitchFamily="18" charset="0"/>
            </a:endParaRPr>
          </a:p>
        </p:txBody>
      </p:sp>
      <p:pic>
        <p:nvPicPr>
          <p:cNvPr id="7" name="Picture 6"/>
          <p:cNvPicPr/>
          <p:nvPr/>
        </p:nvPicPr>
        <p:blipFill>
          <a:blip r:embed="rId2"/>
          <a:srcRect/>
          <a:stretch>
            <a:fillRect/>
          </a:stretch>
        </p:blipFill>
        <p:spPr bwMode="auto">
          <a:xfrm>
            <a:off x="609600" y="2828924"/>
            <a:ext cx="7010400" cy="19716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35"/>
          <p:cNvPicPr>
            <a:picLocks noChangeAspect="1" noChangeArrowheads="1"/>
          </p:cNvPicPr>
          <p:nvPr/>
        </p:nvPicPr>
        <p:blipFill>
          <a:blip r:embed="rId2"/>
          <a:srcRect/>
          <a:stretch>
            <a:fillRect/>
          </a:stretch>
        </p:blipFill>
        <p:spPr bwMode="auto">
          <a:xfrm>
            <a:off x="990600" y="1371600"/>
            <a:ext cx="7467600" cy="2971800"/>
          </a:xfrm>
          <a:prstGeom prst="rect">
            <a:avLst/>
          </a:prstGeom>
          <a:noFill/>
        </p:spPr>
      </p:pic>
      <p:sp>
        <p:nvSpPr>
          <p:cNvPr id="1027" name="Rectangle 3"/>
          <p:cNvSpPr>
            <a:spLocks noChangeArrowheads="1"/>
          </p:cNvSpPr>
          <p:nvPr/>
        </p:nvSpPr>
        <p:spPr bwMode="auto">
          <a:xfrm>
            <a:off x="228600" y="4876800"/>
            <a:ext cx="8915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 3.4: DWT for Lena image (a) Original Image (b) Output image after the 1-D applied on column input (c) Output image after the second 1-D applied on row input</a:t>
            </a:r>
            <a:endParaRPr kumimoji="0" lang="en-US"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4000" smtClean="0">
                <a:latin typeface="Times New Roman" pitchFamily="18" charset="0"/>
                <a:cs typeface="Times New Roman" pitchFamily="18" charset="0"/>
              </a:rPr>
              <a:t>INTRODUCTION TO DIGITAL 			IMAGE PROCESSING</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274320" lvl="2" indent="-274320">
              <a:spcBef>
                <a:spcPts val="600"/>
              </a:spcBef>
              <a:buClr>
                <a:schemeClr val="accent2"/>
              </a:buClr>
            </a:pPr>
            <a:endParaRPr lang="en-US" sz="2400" b="1" dirty="0" smtClean="0"/>
          </a:p>
          <a:p>
            <a:pPr marL="274320" lvl="2" indent="-274320">
              <a:spcBef>
                <a:spcPts val="600"/>
              </a:spcBef>
              <a:buClr>
                <a:schemeClr val="accent2"/>
              </a:buClr>
            </a:pPr>
            <a:r>
              <a:rPr lang="en-US" sz="2400" b="1" dirty="0" smtClean="0"/>
              <a:t>Image </a:t>
            </a:r>
            <a:r>
              <a:rPr lang="en-US" sz="2400" b="1" dirty="0" smtClean="0"/>
              <a:t>Compression</a:t>
            </a:r>
            <a:endParaRPr lang="en-US" sz="1800" dirty="0" smtClean="0"/>
          </a:p>
          <a:p>
            <a:endParaRPr lang="en-US" sz="2800" b="1" dirty="0" smtClean="0"/>
          </a:p>
          <a:p>
            <a:r>
              <a:rPr lang="en-US" sz="2800" b="1" dirty="0" smtClean="0"/>
              <a:t>Image </a:t>
            </a:r>
            <a:r>
              <a:rPr lang="en-US" sz="2800" b="1" dirty="0" smtClean="0"/>
              <a:t>Compression </a:t>
            </a:r>
            <a:r>
              <a:rPr lang="en-US" sz="2800" b="1" dirty="0" smtClean="0"/>
              <a:t>Types</a:t>
            </a:r>
          </a:p>
          <a:p>
            <a:pPr lvl="2"/>
            <a:endParaRPr lang="en-US" dirty="0" smtClean="0"/>
          </a:p>
          <a:p>
            <a:pPr lvl="2"/>
            <a:r>
              <a:rPr lang="en-US" dirty="0" smtClean="0"/>
              <a:t>1</a:t>
            </a:r>
            <a:r>
              <a:rPr lang="en-US" dirty="0" smtClean="0"/>
              <a:t>. </a:t>
            </a:r>
            <a:r>
              <a:rPr lang="en-US" sz="2400" dirty="0" smtClean="0"/>
              <a:t>Lossy Image compression</a:t>
            </a:r>
          </a:p>
          <a:p>
            <a:r>
              <a:rPr lang="en-US" sz="2400" b="1" dirty="0" smtClean="0"/>
              <a:t>       </a:t>
            </a:r>
            <a:r>
              <a:rPr lang="en-US" sz="2400" dirty="0" smtClean="0"/>
              <a:t>  2. Lossless Image compression</a:t>
            </a:r>
          </a:p>
          <a:p>
            <a:endParaRPr lang="en-US" sz="2400" dirty="0" smtClean="0"/>
          </a:p>
          <a:p>
            <a:r>
              <a:rPr lang="en-US" sz="2400" b="1" dirty="0" smtClean="0"/>
              <a:t>Image Compression Standards</a:t>
            </a:r>
            <a:endParaRPr lang="en-US" sz="2400" dirty="0" smtClean="0"/>
          </a:p>
          <a:p>
            <a:pPr lvl="2"/>
            <a:endParaRPr lang="en-US" sz="1500"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62</TotalTime>
  <Words>321</Words>
  <Application>Microsoft Office PowerPoint</Application>
  <PresentationFormat>On-screen Show (4:3)</PresentationFormat>
  <Paragraphs>49</Paragraphs>
  <Slides>10</Slides>
  <Notes>1</Notes>
  <HiddenSlides>1</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Implementation Of  Simplified        Architecture Of  JPEG2000 MQcoder</vt:lpstr>
      <vt:lpstr>                          Abstract</vt:lpstr>
      <vt:lpstr>                     Introduction</vt:lpstr>
      <vt:lpstr>                        Tools used </vt:lpstr>
      <vt:lpstr>                    Block Diagram </vt:lpstr>
      <vt:lpstr>      WAVELETS AND WAVELET TRANSFORMS </vt:lpstr>
      <vt:lpstr>   DWT</vt:lpstr>
      <vt:lpstr>Slide 8</vt:lpstr>
      <vt:lpstr>INTRODUCTION TO DIGITAL    IMAGE PROCESSING</vt:lpstr>
      <vt:lpstr> SPHIT ALGORITHM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Simplified Architecture Of  JPEG2000 MQcoder</dc:title>
  <dc:creator/>
  <cp:lastModifiedBy>student</cp:lastModifiedBy>
  <cp:revision>8</cp:revision>
  <dcterms:created xsi:type="dcterms:W3CDTF">2006-08-16T00:00:00Z</dcterms:created>
  <dcterms:modified xsi:type="dcterms:W3CDTF">2010-08-10T07:20:45Z</dcterms:modified>
</cp:coreProperties>
</file>