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sldIdLst>
    <p:sldId id="259" r:id="rId2"/>
    <p:sldId id="260" r:id="rId3"/>
    <p:sldId id="262" r:id="rId4"/>
    <p:sldId id="261" r:id="rId5"/>
    <p:sldId id="266" r:id="rId6"/>
    <p:sldId id="267" r:id="rId7"/>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4926" autoAdjust="0"/>
    <p:restoredTop sz="86323" autoAdjust="0"/>
  </p:normalViewPr>
  <p:slideViewPr>
    <p:cSldViewPr snapToGrid="0" showGuides="1">
      <p:cViewPr varScale="1">
        <p:scale>
          <a:sx n="116" d="100"/>
          <a:sy n="116" d="100"/>
        </p:scale>
        <p:origin x="1230" y="84"/>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08-01-2022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08-01-2022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08-01-2022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08-01-2022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08-01-2022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08-01-2022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08-01-2022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08-01-2022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sickle-cell-disease-treatment-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reports/global-sickle-cell-disease-treatment-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www.databridgemarketresearch.com/toc/?dbmr=global-sickle-cell-disease-treatment-marke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sickle-cell-disease-treatment-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request-a-sample/?dbmr=global-sickle-cell-disease-treatment-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0"/>
            <a:ext cx="3552825" cy="830997"/>
          </a:xfrm>
          <a:prstGeom prst="rect">
            <a:avLst/>
          </a:prstGeom>
          <a:noFill/>
        </p:spPr>
        <p:txBody>
          <a:bodyPr wrap="square" rtlCol="0">
            <a:spAutoFit/>
          </a:bodyPr>
          <a:lstStyle/>
          <a:p>
            <a:r>
              <a:rPr lang="en-US" sz="1600" b="1" dirty="0">
                <a:solidFill>
                  <a:schemeClr val="bg1"/>
                </a:solidFill>
              </a:rPr>
              <a:t>Global Sickle Cell Disease Treatment Market – Industry Trends and Forecast to </a:t>
            </a:r>
            <a:r>
              <a:rPr lang="en-US" sz="1600" b="1" dirty="0" smtClean="0">
                <a:solidFill>
                  <a:schemeClr val="bg1"/>
                </a:solidFill>
              </a:rPr>
              <a:t>2028.</a:t>
            </a:r>
            <a:endParaRPr lang="en-US" sz="1600" b="1" dirty="0">
              <a:solidFill>
                <a:schemeClr val="bg1"/>
              </a:solidFill>
            </a:endParaRPr>
          </a:p>
        </p:txBody>
      </p:sp>
      <p:sp>
        <p:nvSpPr>
          <p:cNvPr id="6" name="TextBox 5"/>
          <p:cNvSpPr txBox="1"/>
          <p:nvPr/>
        </p:nvSpPr>
        <p:spPr>
          <a:xfrm>
            <a:off x="168361" y="1015024"/>
            <a:ext cx="4972050" cy="1923604"/>
          </a:xfrm>
          <a:prstGeom prst="rect">
            <a:avLst/>
          </a:prstGeom>
          <a:noFill/>
        </p:spPr>
        <p:txBody>
          <a:bodyPr wrap="square" rtlCol="0">
            <a:spAutoFit/>
          </a:bodyPr>
          <a:lstStyle/>
          <a:p>
            <a:pPr algn="just"/>
            <a:r>
              <a:rPr lang="en-US" sz="1300" b="1" dirty="0">
                <a:latin typeface="Times New Roman" panose="02020603050405020304" pitchFamily="18" charset="0"/>
                <a:cs typeface="Times New Roman" panose="02020603050405020304" pitchFamily="18" charset="0"/>
                <a:hlinkClick r:id="rId3"/>
              </a:rPr>
              <a:t>Global Sickle Cell Disease Treatment Market</a:t>
            </a:r>
            <a:r>
              <a:rPr lang="en-US" sz="1300" b="1" dirty="0">
                <a:latin typeface="Times New Roman" panose="02020603050405020304" pitchFamily="18" charset="0"/>
                <a:cs typeface="Times New Roman" panose="02020603050405020304" pitchFamily="18" charset="0"/>
              </a:rPr>
              <a:t> </a:t>
            </a:r>
            <a:r>
              <a:rPr lang="en-US" sz="1300" dirty="0" smtClean="0">
                <a:latin typeface="Times New Roman" panose="02020603050405020304" pitchFamily="18" charset="0"/>
                <a:cs typeface="Times New Roman" panose="02020603050405020304" pitchFamily="18" charset="0"/>
              </a:rPr>
              <a:t>report </a:t>
            </a:r>
            <a:r>
              <a:rPr lang="en-US" sz="1300" dirty="0">
                <a:latin typeface="Times New Roman" panose="02020603050405020304" pitchFamily="18" charset="0"/>
                <a:cs typeface="Times New Roman" panose="02020603050405020304" pitchFamily="18" charset="0"/>
              </a:rPr>
              <a:t>is to provide accurate and strategic analysis of the Profile Projectors industry. </a:t>
            </a:r>
            <a:r>
              <a:rPr lang="en-US" sz="1300" dirty="0" smtClean="0">
                <a:latin typeface="Times New Roman" panose="02020603050405020304" pitchFamily="18" charset="0"/>
                <a:cs typeface="Times New Roman" panose="02020603050405020304" pitchFamily="18" charset="0"/>
              </a:rPr>
              <a:t>Data </a:t>
            </a:r>
            <a:r>
              <a:rPr lang="en-US" sz="1300" dirty="0">
                <a:latin typeface="Times New Roman" panose="02020603050405020304" pitchFamily="18" charset="0"/>
                <a:cs typeface="Times New Roman" panose="02020603050405020304" pitchFamily="18" charset="0"/>
              </a:rPr>
              <a:t>Bridge Market Research has recently published the Global research Report Titled </a:t>
            </a:r>
            <a:r>
              <a:rPr lang="en-US" sz="1300" dirty="0" smtClean="0">
                <a:latin typeface="Times New Roman" panose="02020603050405020304" pitchFamily="18" charset="0"/>
                <a:cs typeface="Times New Roman" panose="02020603050405020304" pitchFamily="18" charset="0"/>
              </a:rPr>
              <a:t>Global</a:t>
            </a:r>
            <a:r>
              <a:rPr lang="en-US" sz="1300" b="1" dirty="0" smtClean="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Sickle Cell Disease Treatment </a:t>
            </a:r>
            <a:r>
              <a:rPr lang="en-US" sz="1300" dirty="0" smtClean="0">
                <a:latin typeface="Times New Roman" panose="02020603050405020304" pitchFamily="18" charset="0"/>
                <a:cs typeface="Times New Roman" panose="02020603050405020304" pitchFamily="18" charset="0"/>
              </a:rPr>
              <a:t>Market</a:t>
            </a:r>
            <a:r>
              <a:rPr lang="en-US" sz="1300" dirty="0" smtClean="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The study provides an overview of current statistics and future predictions of the Global </a:t>
            </a:r>
            <a:r>
              <a:rPr lang="en-US" sz="1300" dirty="0">
                <a:latin typeface="Times New Roman" panose="02020603050405020304" pitchFamily="18" charset="0"/>
                <a:cs typeface="Times New Roman" panose="02020603050405020304" pitchFamily="18" charset="0"/>
              </a:rPr>
              <a:t>Sickle Cell Disease Treatment </a:t>
            </a:r>
            <a:r>
              <a:rPr lang="en-US" sz="1300" dirty="0" smtClean="0">
                <a:latin typeface="Times New Roman" panose="02020603050405020304" pitchFamily="18" charset="0"/>
                <a:cs typeface="Times New Roman" panose="02020603050405020304" pitchFamily="18" charset="0"/>
              </a:rPr>
              <a:t>Market. </a:t>
            </a:r>
            <a:r>
              <a:rPr lang="en-US" sz="1300" dirty="0" smtClean="0">
                <a:latin typeface="Times New Roman" panose="02020603050405020304" pitchFamily="18" charset="0"/>
                <a:cs typeface="Times New Roman" panose="02020603050405020304" pitchFamily="18" charset="0"/>
              </a:rPr>
              <a:t>The </a:t>
            </a:r>
            <a:r>
              <a:rPr lang="en-US" sz="1300" dirty="0">
                <a:latin typeface="Times New Roman" panose="02020603050405020304" pitchFamily="18" charset="0"/>
                <a:cs typeface="Times New Roman" panose="02020603050405020304" pitchFamily="18" charset="0"/>
              </a:rPr>
              <a:t>study highlights a detailed assessment of the Market and displays market sizing trends by revenue &amp; volume (if applicable), current growth factors, expert opinions, facts, and industry validated market development data. </a:t>
            </a:r>
          </a:p>
        </p:txBody>
      </p:sp>
      <p:sp>
        <p:nvSpPr>
          <p:cNvPr id="7" name="TextBox 6"/>
          <p:cNvSpPr txBox="1"/>
          <p:nvPr/>
        </p:nvSpPr>
        <p:spPr>
          <a:xfrm>
            <a:off x="361950" y="3050379"/>
            <a:ext cx="4400550" cy="738664"/>
          </a:xfrm>
          <a:prstGeom prst="rect">
            <a:avLst/>
          </a:prstGeom>
          <a:noFill/>
        </p:spPr>
        <p:txBody>
          <a:bodyPr wrap="square" rtlCol="0">
            <a:spAutoFit/>
          </a:bodyPr>
          <a:lstStyle/>
          <a:p>
            <a:pPr algn="ctr"/>
            <a:r>
              <a:rPr lang="en-US" sz="1400" b="1" dirty="0" smtClean="0"/>
              <a:t>Browse Full Report </a:t>
            </a:r>
            <a:r>
              <a:rPr lang="en-US" sz="1400" b="1" dirty="0"/>
              <a:t>: </a:t>
            </a:r>
            <a:r>
              <a:rPr lang="en-US" sz="1400" b="1" dirty="0">
                <a:hlinkClick r:id="rId3"/>
              </a:rPr>
              <a:t>https://</a:t>
            </a:r>
            <a:r>
              <a:rPr lang="en-US" sz="1400" b="1" dirty="0" smtClean="0">
                <a:hlinkClick r:id="rId3"/>
              </a:rPr>
              <a:t>www.databridgemarketresearch.com/reports/global-sickle-cell-disease-treatment-market</a:t>
            </a:r>
            <a:r>
              <a:rPr lang="en-US" sz="1400" b="1" dirty="0" smtClean="0"/>
              <a:t> </a:t>
            </a:r>
            <a:endParaRPr lang="en-IN"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161925" y="946949"/>
            <a:ext cx="4972050" cy="2939266"/>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hlinkClick r:id="rId3"/>
              </a:rPr>
              <a:t>Global Sickle Cell Disease Treatment Market</a:t>
            </a:r>
            <a:r>
              <a:rPr lang="en-US" sz="1200" b="1" dirty="0">
                <a:latin typeface="Times New Roman" panose="02020603050405020304" pitchFamily="18" charset="0"/>
                <a:cs typeface="Times New Roman" panose="02020603050405020304" pitchFamily="18" charset="0"/>
              </a:rPr>
              <a:t> </a:t>
            </a:r>
            <a:r>
              <a:rPr lang="en-US" sz="1300" dirty="0" smtClean="0">
                <a:latin typeface="Times New Roman" panose="02020603050405020304" pitchFamily="18" charset="0"/>
                <a:cs typeface="Times New Roman" panose="02020603050405020304" pitchFamily="18" charset="0"/>
              </a:rPr>
              <a:t>is </a:t>
            </a:r>
            <a:r>
              <a:rPr lang="en-US" sz="1300" dirty="0">
                <a:latin typeface="Times New Roman" panose="02020603050405020304" pitchFamily="18" charset="0"/>
                <a:cs typeface="Times New Roman" panose="02020603050405020304" pitchFamily="18" charset="0"/>
              </a:rPr>
              <a:t>expected to be growing at a growth rate of </a:t>
            </a:r>
            <a:r>
              <a:rPr lang="en-US" sz="1300" dirty="0" smtClean="0">
                <a:latin typeface="Times New Roman" panose="02020603050405020304" pitchFamily="18" charset="0"/>
                <a:cs typeface="Times New Roman" panose="02020603050405020304" pitchFamily="18" charset="0"/>
              </a:rPr>
              <a:t>16.4</a:t>
            </a:r>
            <a:r>
              <a:rPr lang="en-US" sz="1300" dirty="0" smtClean="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in the forecast period of </a:t>
            </a:r>
            <a:r>
              <a:rPr lang="en-US" sz="1300" dirty="0" smtClean="0">
                <a:latin typeface="Times New Roman" panose="02020603050405020304" pitchFamily="18" charset="0"/>
                <a:cs typeface="Times New Roman" panose="02020603050405020304" pitchFamily="18" charset="0"/>
              </a:rPr>
              <a:t>2021 to 2028. </a:t>
            </a:r>
            <a:r>
              <a:rPr lang="en-US" sz="1300" dirty="0">
                <a:latin typeface="Times New Roman" panose="02020603050405020304" pitchFamily="18" charset="0"/>
                <a:cs typeface="Times New Roman" panose="02020603050405020304" pitchFamily="18" charset="0"/>
              </a:rPr>
              <a:t>Global</a:t>
            </a:r>
            <a:r>
              <a:rPr lang="en-US" sz="1300" b="1" dirty="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Cosmetic</a:t>
            </a:r>
            <a:r>
              <a:rPr lang="en-US" sz="1300" b="1" dirty="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Threads</a:t>
            </a:r>
            <a:r>
              <a:rPr lang="en-US" sz="1300" b="1" dirty="0">
                <a:latin typeface="Times New Roman" panose="02020603050405020304" pitchFamily="18" charset="0"/>
                <a:cs typeface="Times New Roman" panose="02020603050405020304" pitchFamily="18" charset="0"/>
              </a:rPr>
              <a:t> </a:t>
            </a:r>
            <a:r>
              <a:rPr lang="en-US" sz="1300" dirty="0" smtClean="0">
                <a:latin typeface="Times New Roman" panose="02020603050405020304" pitchFamily="18" charset="0"/>
                <a:cs typeface="Times New Roman" panose="02020603050405020304" pitchFamily="18" charset="0"/>
              </a:rPr>
              <a:t>Market report </a:t>
            </a:r>
            <a:r>
              <a:rPr lang="en-US" sz="1300" dirty="0">
                <a:latin typeface="Times New Roman" panose="02020603050405020304" pitchFamily="18" charset="0"/>
                <a:cs typeface="Times New Roman" panose="02020603050405020304" pitchFamily="18" charset="0"/>
              </a:rPr>
              <a:t>analyses the growth, which is currently being growing due to the swiftly increasing construction sector in developing economies</a:t>
            </a:r>
            <a:r>
              <a:rPr lang="en-US" sz="1300" dirty="0" smtClean="0">
                <a:latin typeface="Times New Roman" panose="02020603050405020304" pitchFamily="18" charset="0"/>
                <a:cs typeface="Times New Roman" panose="02020603050405020304" pitchFamily="18" charset="0"/>
              </a:rPr>
              <a:t>.</a:t>
            </a:r>
            <a:r>
              <a:rPr lang="en-US" sz="1300" dirty="0">
                <a:latin typeface="Times New Roman" panose="02020603050405020304" pitchFamily="18" charset="0"/>
                <a:cs typeface="Times New Roman" panose="02020603050405020304" pitchFamily="18" charset="0"/>
              </a:rPr>
              <a:t> </a:t>
            </a:r>
            <a:endParaRPr lang="en-US" sz="1300" dirty="0" smtClean="0">
              <a:latin typeface="Times New Roman" panose="02020603050405020304" pitchFamily="18" charset="0"/>
              <a:cs typeface="Times New Roman" panose="02020603050405020304" pitchFamily="18" charset="0"/>
            </a:endParaRPr>
          </a:p>
          <a:p>
            <a:pPr algn="just"/>
            <a:endParaRPr lang="en-US" sz="1300" dirty="0"/>
          </a:p>
          <a:p>
            <a:pPr algn="just"/>
            <a:r>
              <a:rPr lang="en-US" sz="1300" dirty="0" smtClean="0">
                <a:latin typeface="Times New Roman" panose="02020603050405020304" pitchFamily="18" charset="0"/>
                <a:cs typeface="Times New Roman" panose="02020603050405020304" pitchFamily="18" charset="0"/>
              </a:rPr>
              <a:t>The </a:t>
            </a:r>
            <a:r>
              <a:rPr lang="en-US" sz="1300" dirty="0">
                <a:latin typeface="Times New Roman" panose="02020603050405020304" pitchFamily="18" charset="0"/>
                <a:cs typeface="Times New Roman" panose="02020603050405020304" pitchFamily="18" charset="0"/>
              </a:rPr>
              <a:t>report closely examines each segment and its sub-segment futures before looking at the 360-degree view of the market mentioned above. Market forecasts will provide deep insight into industry parameters by accessing growth, consumption, upcoming market trends and various price fluctuations.</a:t>
            </a:r>
          </a:p>
          <a:p>
            <a:pPr algn="ctr"/>
            <a:r>
              <a:rPr lang="en-US" sz="1400" b="1" dirty="0"/>
              <a:t>Get Details TOC </a:t>
            </a:r>
            <a:r>
              <a:rPr lang="en-US" sz="1400" b="1" dirty="0"/>
              <a:t>: </a:t>
            </a:r>
            <a:r>
              <a:rPr lang="en-US" sz="1400" b="1" dirty="0">
                <a:hlinkClick r:id="rId4"/>
              </a:rPr>
              <a:t>https://www.databridgemarketresearch.com/toc/?</a:t>
            </a:r>
            <a:r>
              <a:rPr lang="en-US" sz="1400" b="1" dirty="0" smtClean="0">
                <a:hlinkClick r:id="rId4"/>
              </a:rPr>
              <a:t>dbmr=global-sickle-cell-disease-treatment-market</a:t>
            </a:r>
            <a:r>
              <a:rPr lang="en-US" sz="1400" b="1" dirty="0" smtClean="0"/>
              <a:t> </a:t>
            </a:r>
            <a:endParaRPr lang="en-US" sz="1400" dirty="0"/>
          </a:p>
        </p:txBody>
      </p:sp>
      <p:sp>
        <p:nvSpPr>
          <p:cNvPr id="8" name="TextBox 7"/>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Report Description</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000375" cy="369332"/>
          </a:xfrm>
          <a:prstGeom prst="rect">
            <a:avLst/>
          </a:prstGeom>
          <a:noFill/>
        </p:spPr>
        <p:txBody>
          <a:bodyPr wrap="square" rtlCol="0">
            <a:spAutoFit/>
          </a:bodyPr>
          <a:lstStyle/>
          <a:p>
            <a:r>
              <a:rPr lang="en-IN" sz="1800" b="1" dirty="0" smtClean="0">
                <a:solidFill>
                  <a:schemeClr val="bg1"/>
                </a:solidFill>
              </a:rPr>
              <a:t>Major Key Players</a:t>
            </a:r>
            <a:endParaRPr lang="en-IN" sz="1800" b="1" dirty="0">
              <a:solidFill>
                <a:schemeClr val="bg1"/>
              </a:solidFill>
            </a:endParaRPr>
          </a:p>
        </p:txBody>
      </p:sp>
      <p:sp>
        <p:nvSpPr>
          <p:cNvPr id="5" name="TextBox 4"/>
          <p:cNvSpPr txBox="1"/>
          <p:nvPr/>
        </p:nvSpPr>
        <p:spPr>
          <a:xfrm>
            <a:off x="319087" y="1034151"/>
            <a:ext cx="4705350" cy="1785104"/>
          </a:xfrm>
          <a:prstGeom prst="rect">
            <a:avLst/>
          </a:prstGeom>
          <a:noFill/>
        </p:spPr>
        <p:txBody>
          <a:bodyPr wrap="square" rtlCol="0">
            <a:spAutoFit/>
          </a:bodyPr>
          <a:lstStyle/>
          <a:p>
            <a:r>
              <a:rPr lang="en-IN" sz="1300" b="1" dirty="0" smtClean="0"/>
              <a:t>Some of the major players operating in this market are : </a:t>
            </a:r>
          </a:p>
          <a:p>
            <a:endParaRPr lang="en-IN" sz="1300" b="1" dirty="0" smtClean="0"/>
          </a:p>
          <a:p>
            <a:pPr lvl="2">
              <a:buFont typeface="Wingdings" pitchFamily="2" charset="2"/>
              <a:buChar char="q"/>
            </a:pPr>
            <a:r>
              <a:rPr lang="en-IN" sz="1200" dirty="0" smtClean="0"/>
              <a:t> </a:t>
            </a:r>
            <a:r>
              <a:rPr lang="en-IN" sz="1200" dirty="0"/>
              <a:t>Emmaus Medical</a:t>
            </a:r>
            <a:r>
              <a:rPr lang="en-IN" sz="1200" dirty="0" smtClean="0"/>
              <a:t>.</a:t>
            </a:r>
            <a:endParaRPr lang="en-IN" sz="1200" dirty="0" smtClean="0"/>
          </a:p>
          <a:p>
            <a:pPr lvl="2">
              <a:buFont typeface="Wingdings" pitchFamily="2" charset="2"/>
              <a:buChar char="q"/>
            </a:pPr>
            <a:r>
              <a:rPr lang="en-IN" sz="1200" dirty="0" smtClean="0"/>
              <a:t> </a:t>
            </a:r>
            <a:r>
              <a:rPr lang="en-IN" sz="1200" dirty="0"/>
              <a:t>Pfizer Inc</a:t>
            </a:r>
            <a:r>
              <a:rPr lang="en-IN" sz="1200" dirty="0" smtClean="0"/>
              <a:t>.</a:t>
            </a:r>
            <a:endParaRPr lang="en-US" sz="1200" dirty="0" smtClean="0"/>
          </a:p>
          <a:p>
            <a:pPr lvl="2">
              <a:buFont typeface="Wingdings" pitchFamily="2" charset="2"/>
              <a:buChar char="q"/>
            </a:pPr>
            <a:r>
              <a:rPr lang="en-IN" sz="1200" dirty="0" smtClean="0"/>
              <a:t> </a:t>
            </a:r>
            <a:r>
              <a:rPr lang="en-IN" sz="1200" dirty="0"/>
              <a:t>Novartis AG</a:t>
            </a:r>
            <a:r>
              <a:rPr lang="en-IN" sz="1200" dirty="0" smtClean="0"/>
              <a:t>.</a:t>
            </a:r>
            <a:endParaRPr lang="en-IN" sz="1200" dirty="0" smtClean="0"/>
          </a:p>
          <a:p>
            <a:pPr lvl="2">
              <a:buFont typeface="Wingdings" pitchFamily="2" charset="2"/>
              <a:buChar char="q"/>
            </a:pPr>
            <a:r>
              <a:rPr lang="en-IN" sz="1200" dirty="0"/>
              <a:t> </a:t>
            </a:r>
            <a:r>
              <a:rPr lang="en-IN" sz="1200" dirty="0"/>
              <a:t>Bristol-Myers Squibb </a:t>
            </a:r>
            <a:r>
              <a:rPr lang="en-IN" sz="1200" dirty="0" smtClean="0"/>
              <a:t>Company.</a:t>
            </a:r>
            <a:endParaRPr lang="en-IN" sz="1200" dirty="0" smtClean="0"/>
          </a:p>
          <a:p>
            <a:pPr lvl="2">
              <a:buFont typeface="Wingdings" pitchFamily="2" charset="2"/>
              <a:buChar char="q"/>
            </a:pPr>
            <a:r>
              <a:rPr lang="en-IN" sz="1200" dirty="0"/>
              <a:t> </a:t>
            </a:r>
            <a:r>
              <a:rPr lang="en-IN" sz="1200" dirty="0" err="1"/>
              <a:t>Mayne</a:t>
            </a:r>
            <a:r>
              <a:rPr lang="en-IN" sz="1200" dirty="0"/>
              <a:t> </a:t>
            </a:r>
            <a:r>
              <a:rPr lang="en-IN" sz="1200" dirty="0" err="1"/>
              <a:t>Pharma</a:t>
            </a:r>
            <a:r>
              <a:rPr lang="en-IN" sz="1200" dirty="0"/>
              <a:t> Group </a:t>
            </a:r>
            <a:r>
              <a:rPr lang="en-IN" sz="1200" dirty="0" smtClean="0"/>
              <a:t>Limited</a:t>
            </a:r>
            <a:r>
              <a:rPr lang="en-IN" sz="1200" dirty="0" smtClean="0"/>
              <a:t>.</a:t>
            </a:r>
            <a:endParaRPr lang="en-IN" sz="1200" dirty="0" smtClean="0"/>
          </a:p>
          <a:p>
            <a:pPr lvl="2">
              <a:buFont typeface="Wingdings" pitchFamily="2" charset="2"/>
              <a:buChar char="q"/>
            </a:pPr>
            <a:r>
              <a:rPr lang="en-IN" sz="1200" dirty="0"/>
              <a:t> </a:t>
            </a:r>
            <a:r>
              <a:rPr lang="en-IN" sz="1200" dirty="0" err="1"/>
              <a:t>Zydus</a:t>
            </a:r>
            <a:r>
              <a:rPr lang="en-IN" sz="1200" dirty="0"/>
              <a:t> </a:t>
            </a:r>
            <a:r>
              <a:rPr lang="en-IN" sz="1200" dirty="0" err="1" smtClean="0"/>
              <a:t>Cadila</a:t>
            </a:r>
            <a:r>
              <a:rPr lang="en-IN" sz="1200" dirty="0" smtClean="0"/>
              <a:t>.</a:t>
            </a:r>
            <a:endParaRPr lang="en-IN" sz="1200" dirty="0" smtClean="0"/>
          </a:p>
          <a:p>
            <a:pPr lvl="2">
              <a:buFont typeface="Wingdings" pitchFamily="2" charset="2"/>
              <a:buChar char="q"/>
            </a:pPr>
            <a:endParaRPr lang="en-US" sz="1200" dirty="0" smtClean="0"/>
          </a:p>
        </p:txBody>
      </p:sp>
      <p:sp>
        <p:nvSpPr>
          <p:cNvPr id="6" name="TextBox 5"/>
          <p:cNvSpPr txBox="1"/>
          <p:nvPr/>
        </p:nvSpPr>
        <p:spPr>
          <a:xfrm>
            <a:off x="171449" y="2964124"/>
            <a:ext cx="5000625" cy="738664"/>
          </a:xfrm>
          <a:prstGeom prst="rect">
            <a:avLst/>
          </a:prstGeom>
          <a:noFill/>
        </p:spPr>
        <p:txBody>
          <a:bodyPr wrap="square" rtlCol="0">
            <a:spAutoFit/>
          </a:bodyPr>
          <a:lstStyle/>
          <a:p>
            <a:pPr algn="ctr"/>
            <a:r>
              <a:rPr lang="en-IN" sz="1400" b="1" dirty="0" smtClean="0"/>
              <a:t>Inquire Before Buying </a:t>
            </a:r>
            <a:r>
              <a:rPr lang="en-IN" sz="1400" b="1" dirty="0"/>
              <a:t>: </a:t>
            </a:r>
            <a:r>
              <a:rPr lang="en-IN" sz="1400" b="1" dirty="0">
                <a:hlinkClick r:id="rId3"/>
              </a:rPr>
              <a:t>https://www.databridgemarketresearch.com/inquire-before-buying/?</a:t>
            </a:r>
            <a:r>
              <a:rPr lang="en-IN" sz="1400" b="1" dirty="0" smtClean="0">
                <a:hlinkClick r:id="rId3"/>
              </a:rPr>
              <a:t>dbmr=global-sickle-cell-disease-treatment-market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54716" y="954267"/>
            <a:ext cx="4938712" cy="2292935"/>
          </a:xfrm>
          <a:prstGeom prst="rect">
            <a:avLst/>
          </a:prstGeom>
          <a:noFill/>
        </p:spPr>
        <p:txBody>
          <a:bodyPr wrap="square" rtlCol="0">
            <a:spAutoFit/>
          </a:bodyPr>
          <a:lstStyle/>
          <a:p>
            <a:pPr marL="285750" indent="-285750" algn="just">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On the basis of type, hemoglobin Sβ0 thalassemia, hemoglobin Sβ+ thalassemia, hemoglobin SC and others.</a:t>
            </a:r>
          </a:p>
          <a:p>
            <a:pPr marL="285750" indent="-285750" algn="just">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On the basis of symptoms type, the sickle cell disease treatment market is segmented into anemia, episodes of pain, frequent infections and others.</a:t>
            </a:r>
          </a:p>
          <a:p>
            <a:pPr marL="285750" indent="-285750" algn="just">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On the basis of complications type, the sickle cell disease treatment market is segmented into stroke, acute chest syndrome, pulmonary hypertension, organ damage and others.</a:t>
            </a:r>
          </a:p>
          <a:p>
            <a:pPr marL="285750" indent="-285750" algn="just">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On the basis of treatments type, the sickle cell disease treatment market is segmented into medication, blood transfusion, bone marrow transplantation and others.</a:t>
            </a:r>
            <a:endParaRPr lang="en-US" sz="13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Market Segmentation</a:t>
            </a:r>
          </a:p>
        </p:txBody>
      </p:sp>
      <p:sp>
        <p:nvSpPr>
          <p:cNvPr id="7" name="Rectangle 6"/>
          <p:cNvSpPr/>
          <p:nvPr/>
        </p:nvSpPr>
        <p:spPr>
          <a:xfrm>
            <a:off x="161925" y="3247202"/>
            <a:ext cx="4943475" cy="738664"/>
          </a:xfrm>
          <a:prstGeom prst="rect">
            <a:avLst/>
          </a:prstGeom>
        </p:spPr>
        <p:txBody>
          <a:bodyPr wrap="square">
            <a:spAutoFit/>
          </a:bodyPr>
          <a:lstStyle/>
          <a:p>
            <a:pPr algn="ctr"/>
            <a:r>
              <a:rPr lang="en-US" sz="1400" b="1" dirty="0"/>
              <a:t>Get Exclusive Sample Report</a:t>
            </a:r>
            <a:r>
              <a:rPr lang="en-US" sz="1400" b="1" dirty="0"/>
              <a:t>: </a:t>
            </a:r>
            <a:r>
              <a:rPr lang="en-US" sz="1400" b="1" dirty="0">
                <a:hlinkClick r:id="rId3"/>
              </a:rPr>
              <a:t>https://www.databridgemarketresearch.com/request-a-sample/?</a:t>
            </a:r>
            <a:r>
              <a:rPr lang="en-US" sz="1400" b="1" dirty="0" smtClean="0">
                <a:hlinkClick r:id="rId3"/>
              </a:rPr>
              <a:t>dbmr=global-sickle-cell-disease-treatment-market</a:t>
            </a:r>
            <a:r>
              <a:rPr lang="en-US" sz="1400" b="1" dirty="0" smtClean="0"/>
              <a:t> </a:t>
            </a:r>
            <a:endParaRPr lang="en-US" sz="140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593018"/>
          </a:xfrm>
          <a:prstGeom prst="rect">
            <a:avLst/>
          </a:prstGeom>
          <a:noFill/>
        </p:spPr>
        <p:txBody>
          <a:bodyPr wrap="square" rtlCol="0">
            <a:spAutoFit/>
          </a:bodyPr>
          <a:lstStyle/>
          <a:p>
            <a:pPr algn="ctr"/>
            <a:r>
              <a:rPr lang="en-IN" sz="1300" b="1" dirty="0" smtClean="0"/>
              <a:t>Based on geography, the market is segmented into five geographical regions</a:t>
            </a:r>
            <a:endParaRPr lang="en-US" sz="1300" b="1" dirty="0" smtClean="0"/>
          </a:p>
          <a:p>
            <a:pPr lvl="3" algn="just">
              <a:lnSpc>
                <a:spcPct val="150000"/>
              </a:lnSpc>
              <a:buFont typeface="Wingdings" pitchFamily="2" charset="2"/>
              <a:buChar char="q"/>
            </a:pPr>
            <a:r>
              <a:rPr lang="en-US" sz="1300" dirty="0" smtClean="0"/>
              <a:t> Canada</a:t>
            </a:r>
            <a:endParaRPr lang="en-IN" sz="1300" dirty="0" smtClean="0"/>
          </a:p>
          <a:p>
            <a:pPr lvl="3" algn="just">
              <a:lnSpc>
                <a:spcPct val="150000"/>
              </a:lnSpc>
              <a:buFont typeface="Wingdings" pitchFamily="2" charset="2"/>
              <a:buChar char="q"/>
            </a:pPr>
            <a:r>
              <a:rPr lang="en-IN" sz="1300" dirty="0" smtClean="0"/>
              <a:t> </a:t>
            </a:r>
            <a:r>
              <a:rPr lang="en-US" sz="1300" dirty="0" smtClean="0"/>
              <a:t>Mexico</a:t>
            </a:r>
            <a:endParaRPr lang="en-IN" sz="1300" dirty="0" smtClean="0"/>
          </a:p>
          <a:p>
            <a:pPr lvl="3" algn="just">
              <a:lnSpc>
                <a:spcPct val="150000"/>
              </a:lnSpc>
              <a:buFont typeface="Wingdings" pitchFamily="2" charset="2"/>
              <a:buChar char="q"/>
            </a:pPr>
            <a:r>
              <a:rPr lang="en-IN" sz="1300" dirty="0" smtClean="0"/>
              <a:t> Belgium</a:t>
            </a:r>
          </a:p>
          <a:p>
            <a:pPr lvl="3" algn="just">
              <a:lnSpc>
                <a:spcPct val="150000"/>
              </a:lnSpc>
              <a:buFont typeface="Wingdings" pitchFamily="2" charset="2"/>
              <a:buChar char="q"/>
            </a:pPr>
            <a:r>
              <a:rPr lang="en-IN" sz="1300" dirty="0" smtClean="0"/>
              <a:t> </a:t>
            </a:r>
            <a:r>
              <a:rPr lang="en-US" sz="1300" dirty="0" smtClean="0"/>
              <a:t>Switzerland</a:t>
            </a:r>
            <a:endParaRPr lang="en-IN" sz="1300" dirty="0" smtClean="0"/>
          </a:p>
          <a:p>
            <a:pPr lvl="3" algn="just">
              <a:lnSpc>
                <a:spcPct val="150000"/>
              </a:lnSpc>
              <a:buFont typeface="Wingdings" pitchFamily="2" charset="2"/>
              <a:buChar char="q"/>
            </a:pPr>
            <a:r>
              <a:rPr lang="en-IN" sz="1300" dirty="0" smtClean="0"/>
              <a:t> </a:t>
            </a:r>
            <a:r>
              <a:rPr lang="en-US" sz="1300" dirty="0" smtClean="0"/>
              <a:t>Europe</a:t>
            </a:r>
            <a:endParaRPr lang="en-IN" sz="1300" dirty="0" smtClean="0"/>
          </a:p>
          <a:p>
            <a:pPr lvl="3" algn="just">
              <a:lnSpc>
                <a:spcPct val="150000"/>
              </a:lnSpc>
              <a:buFont typeface="Wingdings" pitchFamily="2" charset="2"/>
              <a:buChar char="q"/>
            </a:pPr>
            <a:r>
              <a:rPr lang="en-IN" sz="1300" dirty="0" smtClean="0"/>
              <a:t> Africa</a:t>
            </a:r>
          </a:p>
          <a:p>
            <a:pPr lvl="3" algn="just">
              <a:lnSpc>
                <a:spcPct val="150000"/>
              </a:lnSpc>
            </a:pPr>
            <a:endParaRPr lang="en-IN" sz="1300" dirty="0"/>
          </a:p>
        </p:txBody>
      </p:sp>
      <p:sp>
        <p:nvSpPr>
          <p:cNvPr id="5" name="TextBox 4"/>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Regional Analysis</a:t>
            </a:r>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neoteric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smtClean="0"/>
              <a:t>endeavours </a:t>
            </a:r>
            <a:r>
              <a:rPr lang="en-IN" sz="1200" dirty="0" smtClean="0"/>
              <a:t>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808</TotalTime>
  <Words>422</Words>
  <Application>Microsoft Office PowerPoint</Application>
  <PresentationFormat>Custom</PresentationFormat>
  <Paragraphs>52</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Franklin Gothic Book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Microsoft account</cp:lastModifiedBy>
  <cp:revision>119</cp:revision>
  <dcterms:created xsi:type="dcterms:W3CDTF">2017-06-09T12:52:16Z</dcterms:created>
  <dcterms:modified xsi:type="dcterms:W3CDTF">2022-01-08T15:04:02Z</dcterms:modified>
</cp:coreProperties>
</file>