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Lst>
  <p:sldSz cx="18288000" cy="10287000"/>
  <p:notesSz cx="6858000" cy="9144000"/>
  <p:embeddedFontLst>
    <p:embeddedFont>
      <p:font typeface="Sugo Classic" charset="1" panose="00000000000000000000"/>
      <p:regular r:id="rId12"/>
    </p:embeddedFont>
    <p:embeddedFont>
      <p:font typeface="Crimson Pro" charset="1" panose="00000000000000000000"/>
      <p:regular r:id="rId1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fonts/font12.fntdata" Type="http://schemas.openxmlformats.org/officeDocument/2006/relationships/font"/><Relationship Id="rId13" Target="fonts/font13.fntdata" Type="http://schemas.openxmlformats.org/officeDocument/2006/relationships/font"/><Relationship Id="rId2" Target="presProps.xml" Type="http://schemas.openxmlformats.org/officeDocument/2006/relationships/presProps"/><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2.png" Type="http://schemas.openxmlformats.org/officeDocument/2006/relationships/image"/><Relationship Id="rId4" Target="../media/image3.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3.png" Type="http://schemas.openxmlformats.org/officeDocument/2006/relationships/image"/><Relationship Id="rId4" Target="../media/image4.png" Type="http://schemas.openxmlformats.org/officeDocument/2006/relationships/image"/><Relationship Id="rId5" Target="../media/image5.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3.png" Type="http://schemas.openxmlformats.org/officeDocument/2006/relationships/image"/><Relationship Id="rId4" Target="../media/image4.png" Type="http://schemas.openxmlformats.org/officeDocument/2006/relationships/image"/><Relationship Id="rId5" Target="../media/image5.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3.png" Type="http://schemas.openxmlformats.org/officeDocument/2006/relationships/image"/><Relationship Id="rId4" Target="../media/image4.png" Type="http://schemas.openxmlformats.org/officeDocument/2006/relationships/image"/><Relationship Id="rId5" Target="../media/image5.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3.png" Type="http://schemas.openxmlformats.org/officeDocument/2006/relationships/image"/><Relationship Id="rId4" Target="../media/image4.png" Type="http://schemas.openxmlformats.org/officeDocument/2006/relationships/image"/><Relationship Id="rId5" Target="../media/image5.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2.png" Type="http://schemas.openxmlformats.org/officeDocument/2006/relationships/image"/><Relationship Id="rId4" Target="../media/image3.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222" r="0" b="-9222"/>
            </a:stretch>
          </a:blipFill>
        </p:spPr>
      </p:sp>
      <p:sp>
        <p:nvSpPr>
          <p:cNvPr name="Freeform 3" id="3"/>
          <p:cNvSpPr/>
          <p:nvPr/>
        </p:nvSpPr>
        <p:spPr>
          <a:xfrm flipH="false" flipV="false" rot="0">
            <a:off x="-352520" y="5878830"/>
            <a:ext cx="18640520" cy="6758940"/>
          </a:xfrm>
          <a:custGeom>
            <a:avLst/>
            <a:gdLst/>
            <a:ahLst/>
            <a:cxnLst/>
            <a:rect r="r" b="b" t="t" l="l"/>
            <a:pathLst>
              <a:path h="6758940" w="18640520">
                <a:moveTo>
                  <a:pt x="0" y="0"/>
                </a:moveTo>
                <a:lnTo>
                  <a:pt x="18640520" y="0"/>
                </a:lnTo>
                <a:lnTo>
                  <a:pt x="18640520" y="6758940"/>
                </a:lnTo>
                <a:lnTo>
                  <a:pt x="0" y="6758940"/>
                </a:lnTo>
                <a:lnTo>
                  <a:pt x="0" y="0"/>
                </a:lnTo>
                <a:close/>
              </a:path>
            </a:pathLst>
          </a:custGeom>
          <a:blipFill>
            <a:blip r:embed="rId3"/>
            <a:stretch>
              <a:fillRect l="0" t="-963" r="0" b="-963"/>
            </a:stretch>
          </a:blipFill>
        </p:spPr>
      </p:sp>
      <p:sp>
        <p:nvSpPr>
          <p:cNvPr name="Freeform 4" id="4"/>
          <p:cNvSpPr/>
          <p:nvPr/>
        </p:nvSpPr>
        <p:spPr>
          <a:xfrm flipH="false" flipV="false" rot="0">
            <a:off x="-984616" y="-490898"/>
            <a:ext cx="3335307" cy="8085592"/>
          </a:xfrm>
          <a:custGeom>
            <a:avLst/>
            <a:gdLst/>
            <a:ahLst/>
            <a:cxnLst/>
            <a:rect r="r" b="b" t="t" l="l"/>
            <a:pathLst>
              <a:path h="8085592" w="3335307">
                <a:moveTo>
                  <a:pt x="0" y="0"/>
                </a:moveTo>
                <a:lnTo>
                  <a:pt x="3335307" y="0"/>
                </a:lnTo>
                <a:lnTo>
                  <a:pt x="3335307" y="8085592"/>
                </a:lnTo>
                <a:lnTo>
                  <a:pt x="0" y="8085592"/>
                </a:lnTo>
                <a:lnTo>
                  <a:pt x="0" y="0"/>
                </a:lnTo>
                <a:close/>
              </a:path>
            </a:pathLst>
          </a:custGeom>
          <a:blipFill>
            <a:blip r:embed="rId4"/>
            <a:stretch>
              <a:fillRect l="0" t="0" r="0" b="0"/>
            </a:stretch>
          </a:blipFill>
        </p:spPr>
      </p:sp>
      <p:sp>
        <p:nvSpPr>
          <p:cNvPr name="TextBox 5" id="5"/>
          <p:cNvSpPr txBox="true"/>
          <p:nvPr/>
        </p:nvSpPr>
        <p:spPr>
          <a:xfrm rot="0">
            <a:off x="1853495" y="649885"/>
            <a:ext cx="14228491" cy="8608415"/>
          </a:xfrm>
          <a:prstGeom prst="rect">
            <a:avLst/>
          </a:prstGeom>
        </p:spPr>
        <p:txBody>
          <a:bodyPr anchor="t" rtlCol="false" tIns="0" lIns="0" bIns="0" rIns="0">
            <a:spAutoFit/>
          </a:bodyPr>
          <a:lstStyle/>
          <a:p>
            <a:pPr algn="ctr">
              <a:lnSpc>
                <a:spcPts val="22695"/>
              </a:lnSpc>
            </a:pPr>
            <a:r>
              <a:rPr lang="en-US" sz="16211">
                <a:solidFill>
                  <a:srgbClr val="000000"/>
                </a:solidFill>
                <a:latin typeface="Sugo Classic"/>
                <a:ea typeface="Sugo Classic"/>
                <a:cs typeface="Sugo Classic"/>
                <a:sym typeface="Sugo Classic"/>
              </a:rPr>
              <a:t>THE MAGIC OF OVERNIGHT DESERT SAFARI</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222" r="0" b="-9222"/>
            </a:stretch>
          </a:blipFill>
        </p:spPr>
      </p:sp>
      <p:sp>
        <p:nvSpPr>
          <p:cNvPr name="Freeform 3" id="3"/>
          <p:cNvSpPr/>
          <p:nvPr/>
        </p:nvSpPr>
        <p:spPr>
          <a:xfrm flipH="false" flipV="false" rot="0">
            <a:off x="473299" y="-818860"/>
            <a:ext cx="1701877" cy="4125764"/>
          </a:xfrm>
          <a:custGeom>
            <a:avLst/>
            <a:gdLst/>
            <a:ahLst/>
            <a:cxnLst/>
            <a:rect r="r" b="b" t="t" l="l"/>
            <a:pathLst>
              <a:path h="4125764" w="1701877">
                <a:moveTo>
                  <a:pt x="0" y="0"/>
                </a:moveTo>
                <a:lnTo>
                  <a:pt x="1701877" y="0"/>
                </a:lnTo>
                <a:lnTo>
                  <a:pt x="1701877" y="4125764"/>
                </a:lnTo>
                <a:lnTo>
                  <a:pt x="0" y="4125764"/>
                </a:lnTo>
                <a:lnTo>
                  <a:pt x="0" y="0"/>
                </a:lnTo>
                <a:close/>
              </a:path>
            </a:pathLst>
          </a:custGeom>
          <a:blipFill>
            <a:blip r:embed="rId3"/>
            <a:stretch>
              <a:fillRect l="0" t="0" r="0" b="0"/>
            </a:stretch>
          </a:blipFill>
        </p:spPr>
      </p:sp>
      <p:sp>
        <p:nvSpPr>
          <p:cNvPr name="Freeform 4" id="4"/>
          <p:cNvSpPr/>
          <p:nvPr/>
        </p:nvSpPr>
        <p:spPr>
          <a:xfrm flipH="false" flipV="false" rot="0">
            <a:off x="16112824" y="4832136"/>
            <a:ext cx="3653151" cy="6381050"/>
          </a:xfrm>
          <a:custGeom>
            <a:avLst/>
            <a:gdLst/>
            <a:ahLst/>
            <a:cxnLst/>
            <a:rect r="r" b="b" t="t" l="l"/>
            <a:pathLst>
              <a:path h="6381050" w="3653151">
                <a:moveTo>
                  <a:pt x="0" y="0"/>
                </a:moveTo>
                <a:lnTo>
                  <a:pt x="3653151" y="0"/>
                </a:lnTo>
                <a:lnTo>
                  <a:pt x="3653151" y="6381050"/>
                </a:lnTo>
                <a:lnTo>
                  <a:pt x="0" y="6381050"/>
                </a:lnTo>
                <a:lnTo>
                  <a:pt x="0" y="0"/>
                </a:lnTo>
                <a:close/>
              </a:path>
            </a:pathLst>
          </a:custGeom>
          <a:blipFill>
            <a:blip r:embed="rId4"/>
            <a:stretch>
              <a:fillRect l="0" t="0" r="0" b="0"/>
            </a:stretch>
          </a:blipFill>
        </p:spPr>
      </p:sp>
      <p:sp>
        <p:nvSpPr>
          <p:cNvPr name="Freeform 5" id="5"/>
          <p:cNvSpPr/>
          <p:nvPr/>
        </p:nvSpPr>
        <p:spPr>
          <a:xfrm flipH="false" flipV="false" rot="0">
            <a:off x="13137880" y="8252132"/>
            <a:ext cx="3622518" cy="3513843"/>
          </a:xfrm>
          <a:custGeom>
            <a:avLst/>
            <a:gdLst/>
            <a:ahLst/>
            <a:cxnLst/>
            <a:rect r="r" b="b" t="t" l="l"/>
            <a:pathLst>
              <a:path h="3513843" w="3622518">
                <a:moveTo>
                  <a:pt x="0" y="0"/>
                </a:moveTo>
                <a:lnTo>
                  <a:pt x="3622518" y="0"/>
                </a:lnTo>
                <a:lnTo>
                  <a:pt x="3622518" y="3513843"/>
                </a:lnTo>
                <a:lnTo>
                  <a:pt x="0" y="3513843"/>
                </a:lnTo>
                <a:lnTo>
                  <a:pt x="0" y="0"/>
                </a:lnTo>
                <a:close/>
              </a:path>
            </a:pathLst>
          </a:custGeom>
          <a:blipFill>
            <a:blip r:embed="rId5"/>
            <a:stretch>
              <a:fillRect l="0" t="0" r="0" b="0"/>
            </a:stretch>
          </a:blipFill>
        </p:spPr>
      </p:sp>
      <p:sp>
        <p:nvSpPr>
          <p:cNvPr name="TextBox 6" id="6"/>
          <p:cNvSpPr txBox="true"/>
          <p:nvPr/>
        </p:nvSpPr>
        <p:spPr>
          <a:xfrm rot="0">
            <a:off x="2863786" y="3459743"/>
            <a:ext cx="12447927" cy="4792390"/>
          </a:xfrm>
          <a:prstGeom prst="rect">
            <a:avLst/>
          </a:prstGeom>
        </p:spPr>
        <p:txBody>
          <a:bodyPr anchor="t" rtlCol="false" tIns="0" lIns="0" bIns="0" rIns="0">
            <a:spAutoFit/>
          </a:bodyPr>
          <a:lstStyle/>
          <a:p>
            <a:pPr algn="ctr">
              <a:lnSpc>
                <a:spcPts val="5411"/>
              </a:lnSpc>
            </a:pPr>
            <a:r>
              <a:rPr lang="en-US" sz="3892">
                <a:solidFill>
                  <a:srgbClr val="000000"/>
                </a:solidFill>
                <a:latin typeface="Crimson Pro"/>
                <a:ea typeface="Crimson Pro"/>
                <a:cs typeface="Crimson Pro"/>
                <a:sym typeface="Crimson Pro"/>
              </a:rPr>
              <a:t>Your adventure begins with an exhilarating ride over the rolling dunes in a 4x4 vehicle. Feel the adrenaline rush as your driver skillfully navigates the sandy terrain, creating an unforgettable experience filled with laughter and excitement. Dune bashing is not just a thrill; it’s an introduction to the beauty of the desert landscape, where each peak and valley reveals breathtaking vistas.</a:t>
            </a:r>
          </a:p>
        </p:txBody>
      </p:sp>
      <p:sp>
        <p:nvSpPr>
          <p:cNvPr name="TextBox 7" id="7"/>
          <p:cNvSpPr txBox="true"/>
          <p:nvPr/>
        </p:nvSpPr>
        <p:spPr>
          <a:xfrm rot="0">
            <a:off x="2175176" y="1229712"/>
            <a:ext cx="13937648" cy="1790654"/>
          </a:xfrm>
          <a:prstGeom prst="rect">
            <a:avLst/>
          </a:prstGeom>
        </p:spPr>
        <p:txBody>
          <a:bodyPr anchor="t" rtlCol="false" tIns="0" lIns="0" bIns="0" rIns="0">
            <a:spAutoFit/>
          </a:bodyPr>
          <a:lstStyle/>
          <a:p>
            <a:pPr algn="ctr">
              <a:lnSpc>
                <a:spcPts val="14177"/>
              </a:lnSpc>
            </a:pPr>
            <a:r>
              <a:rPr lang="en-US" sz="10126">
                <a:solidFill>
                  <a:srgbClr val="141619"/>
                </a:solidFill>
                <a:latin typeface="Sugo Classic"/>
                <a:ea typeface="Sugo Classic"/>
                <a:cs typeface="Sugo Classic"/>
                <a:sym typeface="Sugo Classic"/>
              </a:rPr>
              <a:t>Journey Start Thorugh The Dunes</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222" r="0" b="-9222"/>
            </a:stretch>
          </a:blipFill>
        </p:spPr>
      </p:sp>
      <p:sp>
        <p:nvSpPr>
          <p:cNvPr name="TextBox 3" id="3"/>
          <p:cNvSpPr txBox="true"/>
          <p:nvPr/>
        </p:nvSpPr>
        <p:spPr>
          <a:xfrm rot="0">
            <a:off x="2438063" y="1164053"/>
            <a:ext cx="13049309" cy="1866222"/>
          </a:xfrm>
          <a:prstGeom prst="rect">
            <a:avLst/>
          </a:prstGeom>
        </p:spPr>
        <p:txBody>
          <a:bodyPr anchor="t" rtlCol="false" tIns="0" lIns="0" bIns="0" rIns="0">
            <a:spAutoFit/>
          </a:bodyPr>
          <a:lstStyle/>
          <a:p>
            <a:pPr algn="ctr">
              <a:lnSpc>
                <a:spcPts val="14737"/>
              </a:lnSpc>
            </a:pPr>
            <a:r>
              <a:rPr lang="en-US" sz="10526">
                <a:solidFill>
                  <a:srgbClr val="141619"/>
                </a:solidFill>
                <a:latin typeface="Sugo Classic"/>
                <a:ea typeface="Sugo Classic"/>
                <a:cs typeface="Sugo Classic"/>
                <a:sym typeface="Sugo Classic"/>
              </a:rPr>
              <a:t>Dining Under a Starry Sky</a:t>
            </a:r>
          </a:p>
        </p:txBody>
      </p:sp>
      <p:sp>
        <p:nvSpPr>
          <p:cNvPr name="TextBox 4" id="4"/>
          <p:cNvSpPr txBox="true"/>
          <p:nvPr/>
        </p:nvSpPr>
        <p:spPr>
          <a:xfrm rot="0">
            <a:off x="2088877" y="3170555"/>
            <a:ext cx="13747681" cy="6078220"/>
          </a:xfrm>
          <a:prstGeom prst="rect">
            <a:avLst/>
          </a:prstGeom>
        </p:spPr>
        <p:txBody>
          <a:bodyPr anchor="t" rtlCol="false" tIns="0" lIns="0" bIns="0" rIns="0">
            <a:spAutoFit/>
          </a:bodyPr>
          <a:lstStyle/>
          <a:p>
            <a:pPr algn="l" marL="755647" indent="-377824" lvl="1">
              <a:lnSpc>
                <a:spcPts val="4864"/>
              </a:lnSpc>
              <a:buFont typeface="Arial"/>
              <a:buChar char="•"/>
            </a:pPr>
            <a:r>
              <a:rPr lang="en-US" sz="3499">
                <a:solidFill>
                  <a:srgbClr val="000000"/>
                </a:solidFill>
                <a:latin typeface="Crimson Pro"/>
                <a:ea typeface="Crimson Pro"/>
                <a:cs typeface="Crimson Pro"/>
                <a:sym typeface="Crimson Pro"/>
              </a:rPr>
              <a:t>As night falls, the magic of the desert truly comes alive. Gather around a beautifully set dining area for a feast beneath the stars. The aromas of traditional dishes waft through the air, tantalizing your senses. Savor a sumptuous meal featuring grilled meats, fragrant rice, and fresh salads, all prepared with love and local spices.</a:t>
            </a:r>
          </a:p>
          <a:p>
            <a:pPr algn="l" marL="755647" indent="-377824" lvl="1">
              <a:lnSpc>
                <a:spcPts val="4864"/>
              </a:lnSpc>
              <a:buFont typeface="Arial"/>
              <a:buChar char="•"/>
            </a:pPr>
            <a:r>
              <a:rPr lang="en-US" sz="3499">
                <a:solidFill>
                  <a:srgbClr val="000000"/>
                </a:solidFill>
                <a:latin typeface="Crimson Pro"/>
                <a:ea typeface="Crimson Pro"/>
                <a:cs typeface="Crimson Pro"/>
                <a:sym typeface="Crimson Pro"/>
              </a:rPr>
              <a:t>As you dine, immerse yourself in the enchanting ambiance created by flickering lanterns and the warmth of a campfire. Live entertainment enhances the experience, with mesmerizing performances of traditional music and dance. Feel the rhythm of the drums and the elegance of the dancers as they transport you to a world steeped in history and culture.</a:t>
            </a:r>
          </a:p>
        </p:txBody>
      </p:sp>
      <p:sp>
        <p:nvSpPr>
          <p:cNvPr name="Freeform 5" id="5"/>
          <p:cNvSpPr/>
          <p:nvPr/>
        </p:nvSpPr>
        <p:spPr>
          <a:xfrm flipH="false" flipV="false" rot="0">
            <a:off x="473299" y="-818860"/>
            <a:ext cx="1701877" cy="4125764"/>
          </a:xfrm>
          <a:custGeom>
            <a:avLst/>
            <a:gdLst/>
            <a:ahLst/>
            <a:cxnLst/>
            <a:rect r="r" b="b" t="t" l="l"/>
            <a:pathLst>
              <a:path h="4125764" w="1701877">
                <a:moveTo>
                  <a:pt x="0" y="0"/>
                </a:moveTo>
                <a:lnTo>
                  <a:pt x="1701877" y="0"/>
                </a:lnTo>
                <a:lnTo>
                  <a:pt x="1701877" y="4125764"/>
                </a:lnTo>
                <a:lnTo>
                  <a:pt x="0" y="4125764"/>
                </a:lnTo>
                <a:lnTo>
                  <a:pt x="0" y="0"/>
                </a:lnTo>
                <a:close/>
              </a:path>
            </a:pathLst>
          </a:custGeom>
          <a:blipFill>
            <a:blip r:embed="rId3"/>
            <a:stretch>
              <a:fillRect l="0" t="0" r="0" b="0"/>
            </a:stretch>
          </a:blipFill>
        </p:spPr>
      </p:sp>
      <p:sp>
        <p:nvSpPr>
          <p:cNvPr name="Freeform 6" id="6"/>
          <p:cNvSpPr/>
          <p:nvPr/>
        </p:nvSpPr>
        <p:spPr>
          <a:xfrm flipH="false" flipV="false" rot="0">
            <a:off x="16834696" y="7057507"/>
            <a:ext cx="2258285" cy="3944603"/>
          </a:xfrm>
          <a:custGeom>
            <a:avLst/>
            <a:gdLst/>
            <a:ahLst/>
            <a:cxnLst/>
            <a:rect r="r" b="b" t="t" l="l"/>
            <a:pathLst>
              <a:path h="3944603" w="2258285">
                <a:moveTo>
                  <a:pt x="0" y="0"/>
                </a:moveTo>
                <a:lnTo>
                  <a:pt x="2258286" y="0"/>
                </a:lnTo>
                <a:lnTo>
                  <a:pt x="2258286" y="3944603"/>
                </a:lnTo>
                <a:lnTo>
                  <a:pt x="0" y="3944603"/>
                </a:lnTo>
                <a:lnTo>
                  <a:pt x="0" y="0"/>
                </a:lnTo>
                <a:close/>
              </a:path>
            </a:pathLst>
          </a:custGeom>
          <a:blipFill>
            <a:blip r:embed="rId4"/>
            <a:stretch>
              <a:fillRect l="0" t="0" r="0" b="0"/>
            </a:stretch>
          </a:blipFill>
        </p:spPr>
      </p:sp>
      <p:sp>
        <p:nvSpPr>
          <p:cNvPr name="Freeform 7" id="7"/>
          <p:cNvSpPr/>
          <p:nvPr/>
        </p:nvSpPr>
        <p:spPr>
          <a:xfrm flipH="false" flipV="false" rot="0">
            <a:off x="14995661" y="9171662"/>
            <a:ext cx="2239349" cy="2172168"/>
          </a:xfrm>
          <a:custGeom>
            <a:avLst/>
            <a:gdLst/>
            <a:ahLst/>
            <a:cxnLst/>
            <a:rect r="r" b="b" t="t" l="l"/>
            <a:pathLst>
              <a:path h="2172168" w="2239349">
                <a:moveTo>
                  <a:pt x="0" y="0"/>
                </a:moveTo>
                <a:lnTo>
                  <a:pt x="2239349" y="0"/>
                </a:lnTo>
                <a:lnTo>
                  <a:pt x="2239349" y="2172168"/>
                </a:lnTo>
                <a:lnTo>
                  <a:pt x="0" y="2172168"/>
                </a:lnTo>
                <a:lnTo>
                  <a:pt x="0" y="0"/>
                </a:lnTo>
                <a:close/>
              </a:path>
            </a:pathLst>
          </a:custGeom>
          <a:blipFill>
            <a:blip r:embed="rId5"/>
            <a:stretch>
              <a:fillRect l="0" t="0" r="0" b="0"/>
            </a:stretch>
          </a:blipFill>
        </p:spPr>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222" r="0" b="-9222"/>
            </a:stretch>
          </a:blipFill>
        </p:spPr>
      </p:sp>
      <p:sp>
        <p:nvSpPr>
          <p:cNvPr name="TextBox 3" id="3"/>
          <p:cNvSpPr txBox="true"/>
          <p:nvPr/>
        </p:nvSpPr>
        <p:spPr>
          <a:xfrm rot="0">
            <a:off x="2409795" y="1096247"/>
            <a:ext cx="13049309" cy="1828526"/>
          </a:xfrm>
          <a:prstGeom prst="rect">
            <a:avLst/>
          </a:prstGeom>
        </p:spPr>
        <p:txBody>
          <a:bodyPr anchor="t" rtlCol="false" tIns="0" lIns="0" bIns="0" rIns="0">
            <a:spAutoFit/>
          </a:bodyPr>
          <a:lstStyle/>
          <a:p>
            <a:pPr algn="ctr">
              <a:lnSpc>
                <a:spcPts val="14597"/>
              </a:lnSpc>
            </a:pPr>
            <a:r>
              <a:rPr lang="en-US" sz="10426">
                <a:solidFill>
                  <a:srgbClr val="141619"/>
                </a:solidFill>
                <a:latin typeface="Sugo Classic"/>
                <a:ea typeface="Sugo Classic"/>
                <a:cs typeface="Sugo Classic"/>
                <a:sym typeface="Sugo Classic"/>
              </a:rPr>
              <a:t>A Night of Tranquility</a:t>
            </a:r>
          </a:p>
        </p:txBody>
      </p:sp>
      <p:sp>
        <p:nvSpPr>
          <p:cNvPr name="TextBox 4" id="4"/>
          <p:cNvSpPr txBox="true"/>
          <p:nvPr/>
        </p:nvSpPr>
        <p:spPr>
          <a:xfrm rot="0">
            <a:off x="1920974" y="3573018"/>
            <a:ext cx="13747681" cy="5647182"/>
          </a:xfrm>
          <a:prstGeom prst="rect">
            <a:avLst/>
          </a:prstGeom>
        </p:spPr>
        <p:txBody>
          <a:bodyPr anchor="t" rtlCol="false" tIns="0" lIns="0" bIns="0" rIns="0">
            <a:spAutoFit/>
          </a:bodyPr>
          <a:lstStyle/>
          <a:p>
            <a:pPr algn="l" marL="777237" indent="-388618" lvl="1">
              <a:lnSpc>
                <a:spcPts val="5003"/>
              </a:lnSpc>
              <a:buFont typeface="Arial"/>
              <a:buChar char="•"/>
            </a:pPr>
            <a:r>
              <a:rPr lang="en-US" sz="3599">
                <a:solidFill>
                  <a:srgbClr val="000000"/>
                </a:solidFill>
                <a:latin typeface="Crimson Pro"/>
                <a:ea typeface="Crimson Pro"/>
                <a:cs typeface="Crimson Pro"/>
                <a:sym typeface="Crimson Pro"/>
              </a:rPr>
              <a:t>After a night filled with excitement, retreat to your cozy desert accommodations. Spend the night in comfortable tents equipped with plush bedding, providing a peaceful sanctuary in the heart of the desert. As you settle in, listen to the soothing sounds of the desert night—the gentle rustle of the wind and the distant calls of nocturnal creatures create a serene atmosphere that invites relaxation.</a:t>
            </a:r>
          </a:p>
          <a:p>
            <a:pPr algn="l" marL="777237" indent="-388618" lvl="1">
              <a:lnSpc>
                <a:spcPts val="5003"/>
              </a:lnSpc>
              <a:buFont typeface="Arial"/>
              <a:buChar char="•"/>
            </a:pPr>
            <a:r>
              <a:rPr lang="en-US" sz="3599">
                <a:solidFill>
                  <a:srgbClr val="000000"/>
                </a:solidFill>
                <a:latin typeface="Crimson Pro"/>
                <a:ea typeface="Crimson Pro"/>
                <a:cs typeface="Crimson Pro"/>
                <a:sym typeface="Crimson Pro"/>
              </a:rPr>
              <a:t>When you gaze up at the vast expanse of stars, you’ll feel a profound sense of wonder. The sheer beauty of the night sky reminds you of the magic of the desert and the adventures that await.</a:t>
            </a:r>
          </a:p>
        </p:txBody>
      </p:sp>
      <p:sp>
        <p:nvSpPr>
          <p:cNvPr name="Freeform 5" id="5"/>
          <p:cNvSpPr/>
          <p:nvPr/>
        </p:nvSpPr>
        <p:spPr>
          <a:xfrm flipH="false" flipV="false" rot="0">
            <a:off x="473299" y="-818860"/>
            <a:ext cx="1701877" cy="4125764"/>
          </a:xfrm>
          <a:custGeom>
            <a:avLst/>
            <a:gdLst/>
            <a:ahLst/>
            <a:cxnLst/>
            <a:rect r="r" b="b" t="t" l="l"/>
            <a:pathLst>
              <a:path h="4125764" w="1701877">
                <a:moveTo>
                  <a:pt x="0" y="0"/>
                </a:moveTo>
                <a:lnTo>
                  <a:pt x="1701877" y="0"/>
                </a:lnTo>
                <a:lnTo>
                  <a:pt x="1701877" y="4125764"/>
                </a:lnTo>
                <a:lnTo>
                  <a:pt x="0" y="4125764"/>
                </a:lnTo>
                <a:lnTo>
                  <a:pt x="0" y="0"/>
                </a:lnTo>
                <a:close/>
              </a:path>
            </a:pathLst>
          </a:custGeom>
          <a:blipFill>
            <a:blip r:embed="rId3"/>
            <a:stretch>
              <a:fillRect l="0" t="0" r="0" b="0"/>
            </a:stretch>
          </a:blipFill>
        </p:spPr>
      </p:sp>
      <p:sp>
        <p:nvSpPr>
          <p:cNvPr name="Freeform 6" id="6"/>
          <p:cNvSpPr/>
          <p:nvPr/>
        </p:nvSpPr>
        <p:spPr>
          <a:xfrm flipH="false" flipV="false" rot="0">
            <a:off x="16834696" y="7057507"/>
            <a:ext cx="2258285" cy="3944603"/>
          </a:xfrm>
          <a:custGeom>
            <a:avLst/>
            <a:gdLst/>
            <a:ahLst/>
            <a:cxnLst/>
            <a:rect r="r" b="b" t="t" l="l"/>
            <a:pathLst>
              <a:path h="3944603" w="2258285">
                <a:moveTo>
                  <a:pt x="0" y="0"/>
                </a:moveTo>
                <a:lnTo>
                  <a:pt x="2258286" y="0"/>
                </a:lnTo>
                <a:lnTo>
                  <a:pt x="2258286" y="3944603"/>
                </a:lnTo>
                <a:lnTo>
                  <a:pt x="0" y="3944603"/>
                </a:lnTo>
                <a:lnTo>
                  <a:pt x="0" y="0"/>
                </a:lnTo>
                <a:close/>
              </a:path>
            </a:pathLst>
          </a:custGeom>
          <a:blipFill>
            <a:blip r:embed="rId4"/>
            <a:stretch>
              <a:fillRect l="0" t="0" r="0" b="0"/>
            </a:stretch>
          </a:blipFill>
        </p:spPr>
      </p:sp>
      <p:sp>
        <p:nvSpPr>
          <p:cNvPr name="Freeform 7" id="7"/>
          <p:cNvSpPr/>
          <p:nvPr/>
        </p:nvSpPr>
        <p:spPr>
          <a:xfrm flipH="false" flipV="false" rot="0">
            <a:off x="14995661" y="9171662"/>
            <a:ext cx="2239349" cy="2172168"/>
          </a:xfrm>
          <a:custGeom>
            <a:avLst/>
            <a:gdLst/>
            <a:ahLst/>
            <a:cxnLst/>
            <a:rect r="r" b="b" t="t" l="l"/>
            <a:pathLst>
              <a:path h="2172168" w="2239349">
                <a:moveTo>
                  <a:pt x="0" y="0"/>
                </a:moveTo>
                <a:lnTo>
                  <a:pt x="2239349" y="0"/>
                </a:lnTo>
                <a:lnTo>
                  <a:pt x="2239349" y="2172168"/>
                </a:lnTo>
                <a:lnTo>
                  <a:pt x="0" y="2172168"/>
                </a:lnTo>
                <a:lnTo>
                  <a:pt x="0" y="0"/>
                </a:lnTo>
                <a:close/>
              </a:path>
            </a:pathLst>
          </a:custGeom>
          <a:blipFill>
            <a:blip r:embed="rId5"/>
            <a:stretch>
              <a:fillRect l="0" t="0" r="0" b="0"/>
            </a:stretch>
          </a:blipFill>
        </p:spPr>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222" r="0" b="-9222"/>
            </a:stretch>
          </a:blipFill>
        </p:spPr>
      </p:sp>
      <p:sp>
        <p:nvSpPr>
          <p:cNvPr name="Freeform 3" id="3"/>
          <p:cNvSpPr/>
          <p:nvPr/>
        </p:nvSpPr>
        <p:spPr>
          <a:xfrm flipH="false" flipV="false" rot="0">
            <a:off x="473299" y="-818860"/>
            <a:ext cx="1701877" cy="4125764"/>
          </a:xfrm>
          <a:custGeom>
            <a:avLst/>
            <a:gdLst/>
            <a:ahLst/>
            <a:cxnLst/>
            <a:rect r="r" b="b" t="t" l="l"/>
            <a:pathLst>
              <a:path h="4125764" w="1701877">
                <a:moveTo>
                  <a:pt x="0" y="0"/>
                </a:moveTo>
                <a:lnTo>
                  <a:pt x="1701877" y="0"/>
                </a:lnTo>
                <a:lnTo>
                  <a:pt x="1701877" y="4125764"/>
                </a:lnTo>
                <a:lnTo>
                  <a:pt x="0" y="4125764"/>
                </a:lnTo>
                <a:lnTo>
                  <a:pt x="0" y="0"/>
                </a:lnTo>
                <a:close/>
              </a:path>
            </a:pathLst>
          </a:custGeom>
          <a:blipFill>
            <a:blip r:embed="rId3"/>
            <a:stretch>
              <a:fillRect l="0" t="0" r="0" b="0"/>
            </a:stretch>
          </a:blipFill>
        </p:spPr>
      </p:sp>
      <p:sp>
        <p:nvSpPr>
          <p:cNvPr name="TextBox 4" id="4"/>
          <p:cNvSpPr txBox="true"/>
          <p:nvPr/>
        </p:nvSpPr>
        <p:spPr>
          <a:xfrm rot="0">
            <a:off x="2428845" y="1041357"/>
            <a:ext cx="13049309" cy="1866222"/>
          </a:xfrm>
          <a:prstGeom prst="rect">
            <a:avLst/>
          </a:prstGeom>
        </p:spPr>
        <p:txBody>
          <a:bodyPr anchor="t" rtlCol="false" tIns="0" lIns="0" bIns="0" rIns="0">
            <a:spAutoFit/>
          </a:bodyPr>
          <a:lstStyle/>
          <a:p>
            <a:pPr algn="ctr">
              <a:lnSpc>
                <a:spcPts val="14737"/>
              </a:lnSpc>
            </a:pPr>
            <a:r>
              <a:rPr lang="en-US" sz="10526">
                <a:solidFill>
                  <a:srgbClr val="141619"/>
                </a:solidFill>
                <a:latin typeface="Sugo Classic"/>
                <a:ea typeface="Sugo Classic"/>
                <a:cs typeface="Sugo Classic"/>
                <a:sym typeface="Sugo Classic"/>
              </a:rPr>
              <a:t>A New Dawn</a:t>
            </a:r>
          </a:p>
        </p:txBody>
      </p:sp>
      <p:sp>
        <p:nvSpPr>
          <p:cNvPr name="TextBox 5" id="5"/>
          <p:cNvSpPr txBox="true"/>
          <p:nvPr/>
        </p:nvSpPr>
        <p:spPr>
          <a:xfrm rot="0">
            <a:off x="2619345" y="3705849"/>
            <a:ext cx="12563626" cy="3132582"/>
          </a:xfrm>
          <a:prstGeom prst="rect">
            <a:avLst/>
          </a:prstGeom>
        </p:spPr>
        <p:txBody>
          <a:bodyPr anchor="t" rtlCol="false" tIns="0" lIns="0" bIns="0" rIns="0">
            <a:spAutoFit/>
          </a:bodyPr>
          <a:lstStyle/>
          <a:p>
            <a:pPr algn="l">
              <a:lnSpc>
                <a:spcPts val="5003"/>
              </a:lnSpc>
            </a:pPr>
            <a:r>
              <a:rPr lang="en-US" sz="3599">
                <a:solidFill>
                  <a:srgbClr val="000000"/>
                </a:solidFill>
                <a:latin typeface="Crimson Pro"/>
                <a:ea typeface="Crimson Pro"/>
                <a:cs typeface="Crimson Pro"/>
                <a:sym typeface="Crimson Pro"/>
              </a:rPr>
              <a:t>Wake up to the breathtaking sight of dawn breaking over the dunes. The soft light paints the landscape in hues of pink and gold, offering a stunning backdrop for breakfast. Enjoy a hearty meal while basking in the tranquility of the morning, and watch as the desert awakens around you.</a:t>
            </a:r>
          </a:p>
        </p:txBody>
      </p:sp>
      <p:sp>
        <p:nvSpPr>
          <p:cNvPr name="Freeform 6" id="6"/>
          <p:cNvSpPr/>
          <p:nvPr/>
        </p:nvSpPr>
        <p:spPr>
          <a:xfrm flipH="false" flipV="false" rot="0">
            <a:off x="16834696" y="7057507"/>
            <a:ext cx="2258285" cy="3944603"/>
          </a:xfrm>
          <a:custGeom>
            <a:avLst/>
            <a:gdLst/>
            <a:ahLst/>
            <a:cxnLst/>
            <a:rect r="r" b="b" t="t" l="l"/>
            <a:pathLst>
              <a:path h="3944603" w="2258285">
                <a:moveTo>
                  <a:pt x="0" y="0"/>
                </a:moveTo>
                <a:lnTo>
                  <a:pt x="2258286" y="0"/>
                </a:lnTo>
                <a:lnTo>
                  <a:pt x="2258286" y="3944603"/>
                </a:lnTo>
                <a:lnTo>
                  <a:pt x="0" y="3944603"/>
                </a:lnTo>
                <a:lnTo>
                  <a:pt x="0" y="0"/>
                </a:lnTo>
                <a:close/>
              </a:path>
            </a:pathLst>
          </a:custGeom>
          <a:blipFill>
            <a:blip r:embed="rId4"/>
            <a:stretch>
              <a:fillRect l="0" t="0" r="0" b="0"/>
            </a:stretch>
          </a:blipFill>
        </p:spPr>
      </p:sp>
      <p:sp>
        <p:nvSpPr>
          <p:cNvPr name="Freeform 7" id="7"/>
          <p:cNvSpPr/>
          <p:nvPr/>
        </p:nvSpPr>
        <p:spPr>
          <a:xfrm flipH="false" flipV="false" rot="0">
            <a:off x="14995661" y="9171662"/>
            <a:ext cx="2239349" cy="2172168"/>
          </a:xfrm>
          <a:custGeom>
            <a:avLst/>
            <a:gdLst/>
            <a:ahLst/>
            <a:cxnLst/>
            <a:rect r="r" b="b" t="t" l="l"/>
            <a:pathLst>
              <a:path h="2172168" w="2239349">
                <a:moveTo>
                  <a:pt x="0" y="0"/>
                </a:moveTo>
                <a:lnTo>
                  <a:pt x="2239349" y="0"/>
                </a:lnTo>
                <a:lnTo>
                  <a:pt x="2239349" y="2172168"/>
                </a:lnTo>
                <a:lnTo>
                  <a:pt x="0" y="2172168"/>
                </a:lnTo>
                <a:lnTo>
                  <a:pt x="0" y="0"/>
                </a:lnTo>
                <a:close/>
              </a:path>
            </a:pathLst>
          </a:custGeom>
          <a:blipFill>
            <a:blip r:embed="rId5"/>
            <a:stretch>
              <a:fillRect l="0" t="0" r="0" b="0"/>
            </a:stretch>
          </a:blipFill>
        </p:spPr>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222" r="0" b="-9222"/>
            </a:stretch>
          </a:blipFill>
        </p:spPr>
      </p:sp>
      <p:sp>
        <p:nvSpPr>
          <p:cNvPr name="Freeform 3" id="3"/>
          <p:cNvSpPr/>
          <p:nvPr/>
        </p:nvSpPr>
        <p:spPr>
          <a:xfrm flipH="false" flipV="false" rot="0">
            <a:off x="-352520" y="5878830"/>
            <a:ext cx="18640520" cy="6758940"/>
          </a:xfrm>
          <a:custGeom>
            <a:avLst/>
            <a:gdLst/>
            <a:ahLst/>
            <a:cxnLst/>
            <a:rect r="r" b="b" t="t" l="l"/>
            <a:pathLst>
              <a:path h="6758940" w="18640520">
                <a:moveTo>
                  <a:pt x="0" y="0"/>
                </a:moveTo>
                <a:lnTo>
                  <a:pt x="18640520" y="0"/>
                </a:lnTo>
                <a:lnTo>
                  <a:pt x="18640520" y="6758940"/>
                </a:lnTo>
                <a:lnTo>
                  <a:pt x="0" y="6758940"/>
                </a:lnTo>
                <a:lnTo>
                  <a:pt x="0" y="0"/>
                </a:lnTo>
                <a:close/>
              </a:path>
            </a:pathLst>
          </a:custGeom>
          <a:blipFill>
            <a:blip r:embed="rId3"/>
            <a:stretch>
              <a:fillRect l="0" t="-963" r="0" b="-963"/>
            </a:stretch>
          </a:blipFill>
        </p:spPr>
      </p:sp>
      <p:sp>
        <p:nvSpPr>
          <p:cNvPr name="TextBox 4" id="4"/>
          <p:cNvSpPr txBox="true"/>
          <p:nvPr/>
        </p:nvSpPr>
        <p:spPr>
          <a:xfrm rot="0">
            <a:off x="2510927" y="1007796"/>
            <a:ext cx="13266145" cy="4966223"/>
          </a:xfrm>
          <a:prstGeom prst="rect">
            <a:avLst/>
          </a:prstGeom>
        </p:spPr>
        <p:txBody>
          <a:bodyPr anchor="t" rtlCol="false" tIns="0" lIns="0" bIns="0" rIns="0">
            <a:spAutoFit/>
          </a:bodyPr>
          <a:lstStyle/>
          <a:p>
            <a:pPr algn="ctr">
              <a:lnSpc>
                <a:spcPts val="21739"/>
              </a:lnSpc>
            </a:pPr>
            <a:r>
              <a:rPr lang="en-US" sz="15528">
                <a:solidFill>
                  <a:srgbClr val="141619"/>
                </a:solidFill>
                <a:latin typeface="Sugo Classic"/>
                <a:ea typeface="Sugo Classic"/>
                <a:cs typeface="Sugo Classic"/>
                <a:sym typeface="Sugo Classic"/>
              </a:rPr>
              <a:t>Thank You</a:t>
            </a:r>
          </a:p>
          <a:p>
            <a:pPr algn="ctr">
              <a:lnSpc>
                <a:spcPts val="8302"/>
              </a:lnSpc>
            </a:pPr>
            <a:r>
              <a:rPr lang="en-US" sz="5930">
                <a:solidFill>
                  <a:srgbClr val="141619"/>
                </a:solidFill>
                <a:latin typeface="Sugo Classic"/>
                <a:ea typeface="Sugo Classic"/>
                <a:cs typeface="Sugo Classic"/>
                <a:sym typeface="Sugo Classic"/>
              </a:rPr>
              <a:t>Know More</a:t>
            </a:r>
          </a:p>
          <a:p>
            <a:pPr algn="ctr">
              <a:lnSpc>
                <a:spcPts val="8302"/>
              </a:lnSpc>
            </a:pPr>
            <a:r>
              <a:rPr lang="en-US" sz="5930">
                <a:solidFill>
                  <a:srgbClr val="141619"/>
                </a:solidFill>
                <a:latin typeface="Sugo Classic"/>
                <a:ea typeface="Sugo Classic"/>
                <a:cs typeface="Sugo Classic"/>
                <a:sym typeface="Sugo Classic"/>
              </a:rPr>
              <a:t>https://deserttsafaridubai.ae/overnight-desert-safari</a:t>
            </a:r>
          </a:p>
        </p:txBody>
      </p:sp>
      <p:sp>
        <p:nvSpPr>
          <p:cNvPr name="Freeform 5" id="5"/>
          <p:cNvSpPr/>
          <p:nvPr/>
        </p:nvSpPr>
        <p:spPr>
          <a:xfrm flipH="false" flipV="false" rot="0">
            <a:off x="-984616" y="-490898"/>
            <a:ext cx="3335307" cy="8085592"/>
          </a:xfrm>
          <a:custGeom>
            <a:avLst/>
            <a:gdLst/>
            <a:ahLst/>
            <a:cxnLst/>
            <a:rect r="r" b="b" t="t" l="l"/>
            <a:pathLst>
              <a:path h="8085592" w="3335307">
                <a:moveTo>
                  <a:pt x="0" y="0"/>
                </a:moveTo>
                <a:lnTo>
                  <a:pt x="3335307" y="0"/>
                </a:lnTo>
                <a:lnTo>
                  <a:pt x="3335307" y="8085592"/>
                </a:lnTo>
                <a:lnTo>
                  <a:pt x="0" y="8085592"/>
                </a:lnTo>
                <a:lnTo>
                  <a:pt x="0" y="0"/>
                </a:lnTo>
                <a:close/>
              </a:path>
            </a:pathLst>
          </a:custGeom>
          <a:blipFill>
            <a:blip r:embed="rId4"/>
            <a:stretch>
              <a:fillRect l="0" t="0" r="0" b="0"/>
            </a:stretch>
          </a:blipFill>
        </p:spPr>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DAGRR5PpGhM</dc:identifier>
  <dcterms:modified xsi:type="dcterms:W3CDTF">2011-08-01T06:04:30Z</dcterms:modified>
  <cp:revision>1</cp:revision>
  <dc:title>Overnight Desert Safari</dc:title>
</cp:coreProperties>
</file>