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embeddings/oleObject1.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3"/>
  </p:notesMasterIdLst>
  <p:sldIdLst>
    <p:sldId id="256" r:id="rId3"/>
    <p:sldId id="296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69" r:id="rId36"/>
    <p:sldId id="270" r:id="rId37"/>
    <p:sldId id="271" r:id="rId38"/>
    <p:sldId id="294" r:id="rId39"/>
    <p:sldId id="293" r:id="rId40"/>
    <p:sldId id="292" r:id="rId41"/>
    <p:sldId id="295" r:id="rId42"/>
  </p:sldIdLst>
  <p:sldSz cx="9144000" cy="6858000" type="screen4x3"/>
  <p:notesSz cx="6858000" cy="9144000"/>
  <p:defaultTextStyle>
    <a:defPPr>
      <a:defRPr lang="en-US"/>
    </a:defPPr>
    <a:lvl1pPr marL="0" algn="l" defTabSz="9143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1" algn="l" defTabSz="9143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42" algn="l" defTabSz="9143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13" algn="l" defTabSz="9143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84" algn="l" defTabSz="9143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55" algn="l" defTabSz="9143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26" algn="l" defTabSz="9143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96" algn="l" defTabSz="9143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68" algn="l" defTabSz="9143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23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B3505-5DEF-4257-A62F-1AB328E82232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ECBF1-365B-4BE1-AE26-70215C4D23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1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42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13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84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55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26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96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68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9B83BB-90E0-4652-85AC-D3BCAA4888FB}" type="slidenum">
              <a:rPr lang="ar-SY" smtClean="0"/>
              <a:pPr/>
              <a:t>7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ltGray">
          <a:xfrm>
            <a:off x="0" y="0"/>
            <a:ext cx="825074" cy="685800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91429" tIns="45714" rIns="91429" bIns="45714" anchor="ctr"/>
          <a:lstStyle/>
          <a:p>
            <a:pPr defTabSz="914841">
              <a:defRPr/>
            </a:pPr>
            <a:endParaRPr kumimoji="1" lang="fr-CH" sz="2400" dirty="0">
              <a:latin typeface="Times New Roman" pitchFamily="18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ltGray">
          <a:xfrm>
            <a:off x="0" y="3543274"/>
            <a:ext cx="3343935" cy="122711"/>
          </a:xfrm>
          <a:prstGeom prst="rect">
            <a:avLst/>
          </a:prstGeom>
          <a:solidFill>
            <a:schemeClr val="bg2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91429" tIns="45714" rIns="91429" bIns="45714" anchor="ctr"/>
          <a:lstStyle/>
          <a:p>
            <a:pPr defTabSz="914841">
              <a:defRPr/>
            </a:pPr>
            <a:endParaRPr kumimoji="1" lang="fr-CH" sz="2400" dirty="0">
              <a:latin typeface="Times New Roman" pitchFamily="18" charset="0"/>
            </a:endParaRP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90088" y="1027705"/>
            <a:ext cx="7467941" cy="3139309"/>
          </a:xfrm>
        </p:spPr>
        <p:txBody>
          <a:bodyPr>
            <a:spAutoFit/>
          </a:bodyPr>
          <a:lstStyle>
            <a:lvl1pPr>
              <a:defRPr sz="6600">
                <a:solidFill>
                  <a:srgbClr val="CCFFFF"/>
                </a:solidFill>
              </a:defRPr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8311" y="3886866"/>
            <a:ext cx="6400118" cy="1751697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4000">
                <a:solidFill>
                  <a:srgbClr val="CCECFF"/>
                </a:solidFill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38713" y="6249049"/>
            <a:ext cx="1752429" cy="457098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7113" y="6249049"/>
            <a:ext cx="2895258" cy="457098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34713" y="6249049"/>
            <a:ext cx="1905170" cy="457098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fld id="{07DED5D8-5CFC-44D6-87A3-68DB47EDB6F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793" y="4406852"/>
            <a:ext cx="7772059" cy="1362090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793" y="2906714"/>
            <a:ext cx="7772059" cy="1500139"/>
          </a:xfrm>
        </p:spPr>
        <p:txBody>
          <a:bodyPr anchor="b"/>
          <a:lstStyle>
            <a:lvl1pPr marL="0" indent="0">
              <a:buNone/>
              <a:defRPr sz="1800"/>
            </a:lvl1pPr>
            <a:lvl2pPr marL="412323" indent="0">
              <a:buNone/>
              <a:defRPr sz="1600"/>
            </a:lvl2pPr>
            <a:lvl3pPr marL="824645" indent="0">
              <a:buNone/>
              <a:defRPr sz="1400"/>
            </a:lvl3pPr>
            <a:lvl4pPr marL="1236968" indent="0">
              <a:buNone/>
              <a:defRPr sz="1300"/>
            </a:lvl4pPr>
            <a:lvl5pPr marL="1649290" indent="0">
              <a:buNone/>
              <a:defRPr sz="1300"/>
            </a:lvl5pPr>
            <a:lvl6pPr marL="2061612" indent="0">
              <a:buNone/>
              <a:defRPr sz="1300"/>
            </a:lvl6pPr>
            <a:lvl7pPr marL="2473935" indent="0">
              <a:buNone/>
              <a:defRPr sz="1300"/>
            </a:lvl7pPr>
            <a:lvl8pPr marL="2886258" indent="0">
              <a:buNone/>
              <a:defRPr sz="1300"/>
            </a:lvl8pPr>
            <a:lvl9pPr marL="3298579" indent="0">
              <a:buNone/>
              <a:defRPr sz="1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972" y="1981781"/>
            <a:ext cx="3819887" cy="411387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36780" y="1981781"/>
            <a:ext cx="3821251" cy="411387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6860" y="274566"/>
            <a:ext cx="8230281" cy="1142744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6861" y="1535421"/>
            <a:ext cx="4040815" cy="63963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2323" indent="0">
              <a:buNone/>
              <a:defRPr sz="1800" b="1"/>
            </a:lvl2pPr>
            <a:lvl3pPr marL="824645" indent="0">
              <a:buNone/>
              <a:defRPr sz="1600" b="1"/>
            </a:lvl3pPr>
            <a:lvl4pPr marL="1236968" indent="0">
              <a:buNone/>
              <a:defRPr sz="1400" b="1"/>
            </a:lvl4pPr>
            <a:lvl5pPr marL="1649290" indent="0">
              <a:buNone/>
              <a:defRPr sz="1400" b="1"/>
            </a:lvl5pPr>
            <a:lvl6pPr marL="2061612" indent="0">
              <a:buNone/>
              <a:defRPr sz="1400" b="1"/>
            </a:lvl6pPr>
            <a:lvl7pPr marL="2473935" indent="0">
              <a:buNone/>
              <a:defRPr sz="1400" b="1"/>
            </a:lvl7pPr>
            <a:lvl8pPr marL="2886258" indent="0">
              <a:buNone/>
              <a:defRPr sz="1400" b="1"/>
            </a:lvl8pPr>
            <a:lvl9pPr marL="3298579" indent="0">
              <a:buNone/>
              <a:defRPr sz="14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6861" y="2175049"/>
            <a:ext cx="4040815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4961" y="1535421"/>
            <a:ext cx="4042180" cy="63963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2323" indent="0">
              <a:buNone/>
              <a:defRPr sz="1800" b="1"/>
            </a:lvl2pPr>
            <a:lvl3pPr marL="824645" indent="0">
              <a:buNone/>
              <a:defRPr sz="1600" b="1"/>
            </a:lvl3pPr>
            <a:lvl4pPr marL="1236968" indent="0">
              <a:buNone/>
              <a:defRPr sz="1400" b="1"/>
            </a:lvl4pPr>
            <a:lvl5pPr marL="1649290" indent="0">
              <a:buNone/>
              <a:defRPr sz="1400" b="1"/>
            </a:lvl5pPr>
            <a:lvl6pPr marL="2061612" indent="0">
              <a:buNone/>
              <a:defRPr sz="1400" b="1"/>
            </a:lvl6pPr>
            <a:lvl7pPr marL="2473935" indent="0">
              <a:buNone/>
              <a:defRPr sz="1400" b="1"/>
            </a:lvl7pPr>
            <a:lvl8pPr marL="2886258" indent="0">
              <a:buNone/>
              <a:defRPr sz="1400" b="1"/>
            </a:lvl8pPr>
            <a:lvl9pPr marL="3298579" indent="0">
              <a:buNone/>
              <a:defRPr sz="14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4961" y="2175049"/>
            <a:ext cx="4042180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6861" y="273033"/>
            <a:ext cx="3008451" cy="1162685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4411" y="273031"/>
            <a:ext cx="5112730" cy="5853305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6861" y="1435718"/>
            <a:ext cx="3008451" cy="4690620"/>
          </a:xfrm>
        </p:spPr>
        <p:txBody>
          <a:bodyPr/>
          <a:lstStyle>
            <a:lvl1pPr marL="0" indent="0">
              <a:buNone/>
              <a:defRPr sz="1300"/>
            </a:lvl1pPr>
            <a:lvl2pPr marL="412323" indent="0">
              <a:buNone/>
              <a:defRPr sz="1100"/>
            </a:lvl2pPr>
            <a:lvl3pPr marL="824645" indent="0">
              <a:buNone/>
              <a:defRPr sz="900"/>
            </a:lvl3pPr>
            <a:lvl4pPr marL="1236968" indent="0">
              <a:buNone/>
              <a:defRPr sz="800"/>
            </a:lvl4pPr>
            <a:lvl5pPr marL="1649290" indent="0">
              <a:buNone/>
              <a:defRPr sz="800"/>
            </a:lvl5pPr>
            <a:lvl6pPr marL="2061612" indent="0">
              <a:buNone/>
              <a:defRPr sz="800"/>
            </a:lvl6pPr>
            <a:lvl7pPr marL="2473935" indent="0">
              <a:buNone/>
              <a:defRPr sz="800"/>
            </a:lvl7pPr>
            <a:lvl8pPr marL="2886258" indent="0">
              <a:buNone/>
              <a:defRPr sz="800"/>
            </a:lvl8pPr>
            <a:lvl9pPr marL="3298579" indent="0">
              <a:buNone/>
              <a:defRPr sz="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1980" y="4801060"/>
            <a:ext cx="5486400" cy="566004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1980" y="612020"/>
            <a:ext cx="5486400" cy="4115413"/>
          </a:xfrm>
        </p:spPr>
        <p:txBody>
          <a:bodyPr/>
          <a:lstStyle>
            <a:lvl1pPr marL="0" indent="0">
              <a:buNone/>
              <a:defRPr sz="2900"/>
            </a:lvl1pPr>
            <a:lvl2pPr marL="412323" indent="0">
              <a:buNone/>
              <a:defRPr sz="2500"/>
            </a:lvl2pPr>
            <a:lvl3pPr marL="824645" indent="0">
              <a:buNone/>
              <a:defRPr sz="2200"/>
            </a:lvl3pPr>
            <a:lvl4pPr marL="1236968" indent="0">
              <a:buNone/>
              <a:defRPr sz="1800"/>
            </a:lvl4pPr>
            <a:lvl5pPr marL="1649290" indent="0">
              <a:buNone/>
              <a:defRPr sz="1800"/>
            </a:lvl5pPr>
            <a:lvl6pPr marL="2061612" indent="0">
              <a:buNone/>
              <a:defRPr sz="1800"/>
            </a:lvl6pPr>
            <a:lvl7pPr marL="2473935" indent="0">
              <a:buNone/>
              <a:defRPr sz="1800"/>
            </a:lvl7pPr>
            <a:lvl8pPr marL="2886258" indent="0">
              <a:buNone/>
              <a:defRPr sz="1800"/>
            </a:lvl8pPr>
            <a:lvl9pPr marL="3298579" indent="0">
              <a:buNone/>
              <a:defRPr sz="18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1980" y="5367065"/>
            <a:ext cx="5486400" cy="805289"/>
          </a:xfrm>
        </p:spPr>
        <p:txBody>
          <a:bodyPr/>
          <a:lstStyle>
            <a:lvl1pPr marL="0" indent="0">
              <a:buNone/>
              <a:defRPr sz="1300"/>
            </a:lvl1pPr>
            <a:lvl2pPr marL="412323" indent="0">
              <a:buNone/>
              <a:defRPr sz="1100"/>
            </a:lvl2pPr>
            <a:lvl3pPr marL="824645" indent="0">
              <a:buNone/>
              <a:defRPr sz="900"/>
            </a:lvl3pPr>
            <a:lvl4pPr marL="1236968" indent="0">
              <a:buNone/>
              <a:defRPr sz="800"/>
            </a:lvl4pPr>
            <a:lvl5pPr marL="1649290" indent="0">
              <a:buNone/>
              <a:defRPr sz="800"/>
            </a:lvl5pPr>
            <a:lvl6pPr marL="2061612" indent="0">
              <a:buNone/>
              <a:defRPr sz="800"/>
            </a:lvl6pPr>
            <a:lvl7pPr marL="2473935" indent="0">
              <a:buNone/>
              <a:defRPr sz="800"/>
            </a:lvl7pPr>
            <a:lvl8pPr marL="2886258" indent="0">
              <a:buNone/>
              <a:defRPr sz="800"/>
            </a:lvl8pPr>
            <a:lvl9pPr marL="3298579" indent="0">
              <a:buNone/>
              <a:defRPr sz="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01481" y="457099"/>
            <a:ext cx="2056548" cy="5638561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29113" y="457099"/>
            <a:ext cx="6041449" cy="5638561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9113" y="457099"/>
            <a:ext cx="7772059" cy="114274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685971" y="1981781"/>
            <a:ext cx="7772058" cy="4113879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1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2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4" indent="0">
              <a:buNone/>
              <a:defRPr sz="1600" b="1"/>
            </a:lvl5pPr>
            <a:lvl6pPr marL="2285855" indent="0">
              <a:buNone/>
              <a:defRPr sz="1600" b="1"/>
            </a:lvl6pPr>
            <a:lvl7pPr marL="2743026" indent="0">
              <a:buNone/>
              <a:defRPr sz="1600" b="1"/>
            </a:lvl7pPr>
            <a:lvl8pPr marL="3200196" indent="0">
              <a:buNone/>
              <a:defRPr sz="1600" b="1"/>
            </a:lvl8pPr>
            <a:lvl9pPr marL="3657368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2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4" indent="0">
              <a:buNone/>
              <a:defRPr sz="1600" b="1"/>
            </a:lvl5pPr>
            <a:lvl6pPr marL="2285855" indent="0">
              <a:buNone/>
              <a:defRPr sz="1600" b="1"/>
            </a:lvl6pPr>
            <a:lvl7pPr marL="2743026" indent="0">
              <a:buNone/>
              <a:defRPr sz="1600" b="1"/>
            </a:lvl7pPr>
            <a:lvl8pPr marL="3200196" indent="0">
              <a:buNone/>
              <a:defRPr sz="1600" b="1"/>
            </a:lvl8pPr>
            <a:lvl9pPr marL="3657368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1" indent="0">
              <a:buNone/>
              <a:defRPr sz="1200"/>
            </a:lvl2pPr>
            <a:lvl3pPr marL="914342" indent="0">
              <a:buNone/>
              <a:defRPr sz="1000"/>
            </a:lvl3pPr>
            <a:lvl4pPr marL="1371513" indent="0">
              <a:buNone/>
              <a:defRPr sz="900"/>
            </a:lvl4pPr>
            <a:lvl5pPr marL="1828684" indent="0">
              <a:buNone/>
              <a:defRPr sz="900"/>
            </a:lvl5pPr>
            <a:lvl6pPr marL="2285855" indent="0">
              <a:buNone/>
              <a:defRPr sz="900"/>
            </a:lvl6pPr>
            <a:lvl7pPr marL="2743026" indent="0">
              <a:buNone/>
              <a:defRPr sz="900"/>
            </a:lvl7pPr>
            <a:lvl8pPr marL="3200196" indent="0">
              <a:buNone/>
              <a:defRPr sz="900"/>
            </a:lvl8pPr>
            <a:lvl9pPr marL="3657368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1" indent="0">
              <a:buNone/>
              <a:defRPr sz="2800"/>
            </a:lvl2pPr>
            <a:lvl3pPr marL="914342" indent="0">
              <a:buNone/>
              <a:defRPr sz="2400"/>
            </a:lvl3pPr>
            <a:lvl4pPr marL="1371513" indent="0">
              <a:buNone/>
              <a:defRPr sz="2000"/>
            </a:lvl4pPr>
            <a:lvl5pPr marL="1828684" indent="0">
              <a:buNone/>
              <a:defRPr sz="2000"/>
            </a:lvl5pPr>
            <a:lvl6pPr marL="2285855" indent="0">
              <a:buNone/>
              <a:defRPr sz="2000"/>
            </a:lvl6pPr>
            <a:lvl7pPr marL="2743026" indent="0">
              <a:buNone/>
              <a:defRPr sz="2000"/>
            </a:lvl7pPr>
            <a:lvl8pPr marL="3200196" indent="0">
              <a:buNone/>
              <a:defRPr sz="2000"/>
            </a:lvl8pPr>
            <a:lvl9pPr marL="365736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1" indent="0">
              <a:buNone/>
              <a:defRPr sz="1200"/>
            </a:lvl2pPr>
            <a:lvl3pPr marL="914342" indent="0">
              <a:buNone/>
              <a:defRPr sz="1000"/>
            </a:lvl3pPr>
            <a:lvl4pPr marL="1371513" indent="0">
              <a:buNone/>
              <a:defRPr sz="900"/>
            </a:lvl4pPr>
            <a:lvl5pPr marL="1828684" indent="0">
              <a:buNone/>
              <a:defRPr sz="900"/>
            </a:lvl5pPr>
            <a:lvl6pPr marL="2285855" indent="0">
              <a:buNone/>
              <a:defRPr sz="900"/>
            </a:lvl6pPr>
            <a:lvl7pPr marL="2743026" indent="0">
              <a:buNone/>
              <a:defRPr sz="900"/>
            </a:lvl7pPr>
            <a:lvl8pPr marL="3200196" indent="0">
              <a:buNone/>
              <a:defRPr sz="900"/>
            </a:lvl8pPr>
            <a:lvl9pPr marL="3657368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1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B8777-DD28-4EBF-98BC-F36BB229AADB}" type="datetimeFigureOut">
              <a:rPr lang="en-US" smtClean="0"/>
              <a:pPr/>
              <a:t>10/21/2010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2D402-2040-4E7F-8000-CEB2ADFA14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4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8" indent="-342878" algn="l" defTabSz="91434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3" indent="-285732" algn="l" defTabSz="91434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7" indent="-228586" algn="l" defTabSz="91434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9" indent="-228586" algn="l" defTabSz="91434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69" indent="-228586" algn="l" defTabSz="91434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40" indent="-228586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2" indent="-228586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2" indent="-228586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3" indent="-228586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2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4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5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6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6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8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9113" y="457099"/>
            <a:ext cx="7772059" cy="114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971" y="1981781"/>
            <a:ext cx="7772058" cy="411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67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971" y="6249049"/>
            <a:ext cx="1905170" cy="45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50000"/>
              </a:spcBef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67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372" y="6249049"/>
            <a:ext cx="2895258" cy="45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67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860" y="6249049"/>
            <a:ext cx="1905170" cy="45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6743" name="Rectangle 7"/>
          <p:cNvSpPr>
            <a:spLocks noChangeArrowheads="1"/>
          </p:cNvSpPr>
          <p:nvPr/>
        </p:nvSpPr>
        <p:spPr bwMode="gray">
          <a:xfrm>
            <a:off x="0" y="1638190"/>
            <a:ext cx="3343935" cy="122711"/>
          </a:xfrm>
          <a:prstGeom prst="rect">
            <a:avLst/>
          </a:prstGeom>
          <a:solidFill>
            <a:schemeClr val="bg2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91429" tIns="45714" rIns="91429" bIns="45714" anchor="ctr"/>
          <a:lstStyle/>
          <a:p>
            <a:pPr defTabSz="914841">
              <a:defRPr/>
            </a:pPr>
            <a:endParaRPr kumimoji="1" lang="fr-CH" sz="2400" dirty="0">
              <a:latin typeface="Times New Roman" pitchFamily="18" charset="0"/>
            </a:endParaRPr>
          </a:p>
        </p:txBody>
      </p:sp>
      <p:sp>
        <p:nvSpPr>
          <p:cNvPr id="116745" name="Text Box 9"/>
          <p:cNvSpPr txBox="1">
            <a:spLocks noChangeArrowheads="1"/>
          </p:cNvSpPr>
          <p:nvPr userDrawn="1"/>
        </p:nvSpPr>
        <p:spPr bwMode="auto">
          <a:xfrm>
            <a:off x="1335121" y="6583436"/>
            <a:ext cx="166603" cy="247417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82464" tIns="41232" rIns="82464" bIns="41232">
            <a:spAutoFit/>
          </a:bodyPr>
          <a:lstStyle/>
          <a:p>
            <a:pPr>
              <a:defRPr/>
            </a:pPr>
            <a:endParaRPr lang="en-US" sz="1600" baseline="30000" dirty="0">
              <a:solidFill>
                <a:srgbClr val="0095B8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841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914841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defTabSz="914841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defTabSz="914841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defTabSz="914841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12323" algn="l" defTabSz="914841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824645" algn="l" defTabSz="914841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236968" algn="l" defTabSz="914841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649290" algn="l" defTabSz="914841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171" indent="-342171" algn="l" defTabSz="914841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3040" indent="-286335" algn="l" defTabSz="914841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2476" indent="-227637" algn="l" defTabSz="914841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614" indent="-229068" algn="l" defTabSz="914841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319" indent="-229068" algn="l" defTabSz="914841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469640" indent="-229068" algn="l" defTabSz="914841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881963" indent="-229068" algn="l" defTabSz="914841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294286" indent="-229068" algn="l" defTabSz="914841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706608" indent="-229068" algn="l" defTabSz="914841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fr-FR"/>
      </a:defPPr>
      <a:lvl1pPr marL="0" algn="l" defTabSz="8246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323" algn="l" defTabSz="8246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4645" algn="l" defTabSz="8246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6968" algn="l" defTabSz="8246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9290" algn="l" defTabSz="8246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1612" algn="l" defTabSz="8246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3935" algn="l" defTabSz="8246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6258" algn="l" defTabSz="8246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8579" algn="l" defTabSz="8246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upload.wikimedia.org/wikipedia/commons/8/82/Microscope_electronique_transmission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14348" y="1000108"/>
            <a:ext cx="7772400" cy="1470025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Nanoparticles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00166" y="2285992"/>
            <a:ext cx="6400800" cy="1752600"/>
          </a:xfrm>
        </p:spPr>
        <p:txBody>
          <a:bodyPr/>
          <a:lstStyle/>
          <a:p>
            <a:r>
              <a:rPr lang="ar-SY" dirty="0" smtClean="0"/>
              <a:t>الجسيمات </a:t>
            </a:r>
            <a:r>
              <a:rPr lang="ar-SY" dirty="0" err="1" smtClean="0"/>
              <a:t>النانومترية</a:t>
            </a:r>
            <a:endParaRPr lang="en-US" dirty="0"/>
          </a:p>
        </p:txBody>
      </p:sp>
      <p:pic>
        <p:nvPicPr>
          <p:cNvPr id="18434" name="Picture 2" descr="http://envirohealthnetwork.com/images/nanopartic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071810"/>
            <a:ext cx="4297741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r-SY" dirty="0" smtClean="0"/>
              <a:t>كمون زيتا</a:t>
            </a:r>
            <a:endParaRPr lang="en-US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ar-SY" dirty="0" smtClean="0"/>
              <a:t>يشير قياس كمون زيتا إلى مقدار التدافع بين الجسيمات </a:t>
            </a:r>
            <a:r>
              <a:rPr lang="ar-SY" dirty="0" err="1" smtClean="0"/>
              <a:t>و</a:t>
            </a:r>
            <a:r>
              <a:rPr lang="ar-SY" dirty="0" smtClean="0"/>
              <a:t> بالتالي يمكن تقييم تأثيرات تغير سطح الجسيمة أو البيئة المحيطة.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ar-SY" dirty="0" smtClean="0"/>
              <a:t>إن كمون زيتا هو الشحنة الكلية التي تكتسبها الجسيمة في وسط محدد </a:t>
            </a:r>
            <a:r>
              <a:rPr lang="ar-SY" dirty="0" err="1" smtClean="0"/>
              <a:t>و</a:t>
            </a:r>
            <a:r>
              <a:rPr lang="ar-SY" dirty="0" smtClean="0"/>
              <a:t> يمكن أن تقاس بواسطة مقياس كمون زيتا.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ar-SY" dirty="0" smtClean="0"/>
              <a:t>يشير مقدار كمون زيتا إلى قوى التدافع الموجودة بين الجسيمات </a:t>
            </a:r>
            <a:r>
              <a:rPr lang="ar-SY" dirty="0" err="1" smtClean="0"/>
              <a:t>و</a:t>
            </a:r>
            <a:r>
              <a:rPr lang="ar-SY" dirty="0" smtClean="0"/>
              <a:t> يمكن أن يستخدم للتنبؤ </a:t>
            </a:r>
            <a:r>
              <a:rPr lang="ar-SY" dirty="0" err="1" smtClean="0"/>
              <a:t>بالثباتية</a:t>
            </a:r>
            <a:r>
              <a:rPr lang="ar-SY" dirty="0" smtClean="0"/>
              <a:t> طويلة الأمد للمستحضر.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ar-SY" dirty="0" smtClean="0"/>
              <a:t>في حالة كون قيمة كمون زيتا مرتفعة فإن هذا مؤشر على وجود قوى تدافع بين الجسيمات </a:t>
            </a:r>
            <a:r>
              <a:rPr lang="ar-SY" dirty="0" err="1" smtClean="0"/>
              <a:t>و</a:t>
            </a:r>
            <a:r>
              <a:rPr lang="ar-SY" dirty="0" smtClean="0"/>
              <a:t> بالتالي فإن احتمال أن تلتحم أو تتجمع هذه الجسيمات ضعيف جد</a:t>
            </a:r>
            <a:r>
              <a:rPr lang="ar-SY" sz="2000" dirty="0" smtClean="0"/>
              <a:t>ا.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Schematic representation of zeta potenti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1628775"/>
            <a:ext cx="28575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6"/>
          <p:cNvSpPr>
            <a:spLocks noChangeArrowheads="1"/>
          </p:cNvSpPr>
          <p:nvPr/>
        </p:nvSpPr>
        <p:spPr bwMode="auto">
          <a:xfrm>
            <a:off x="214282" y="785794"/>
            <a:ext cx="597693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ar-SY" sz="2800" b="1" dirty="0" err="1" smtClean="0"/>
              <a:t>ماهو</a:t>
            </a:r>
            <a:r>
              <a:rPr lang="ar-SY" sz="2800" b="1" dirty="0" smtClean="0"/>
              <a:t> كمون زيتا</a:t>
            </a:r>
          </a:p>
          <a:p>
            <a:pPr algn="ctr"/>
            <a:r>
              <a:rPr lang="ar-SY" sz="2800" b="1" dirty="0" smtClean="0"/>
              <a:t>تكتسب معظم الجسيمات المبعثرة في وسط مائي شحنة سطحية إما بواسطة تشرد المجموعات السطحية أو بسبب </a:t>
            </a:r>
            <a:r>
              <a:rPr lang="ar-SY" sz="2800" b="1" dirty="0" err="1" smtClean="0"/>
              <a:t>ادمصاص</a:t>
            </a:r>
            <a:r>
              <a:rPr lang="ar-SY" sz="2800" b="1" dirty="0" smtClean="0"/>
              <a:t> بعض </a:t>
            </a:r>
            <a:r>
              <a:rPr lang="ar-SY" sz="2800" b="1" dirty="0" err="1" smtClean="0"/>
              <a:t>الشوارد</a:t>
            </a:r>
            <a:r>
              <a:rPr lang="ar-SY" sz="2800" b="1" dirty="0" smtClean="0"/>
              <a:t> على السطح.</a:t>
            </a:r>
          </a:p>
          <a:p>
            <a:pPr algn="ctr"/>
            <a:r>
              <a:rPr lang="ar-SY" sz="2800" b="1" dirty="0" smtClean="0"/>
              <a:t>تعدل هذه الشحنات السطحية توزع </a:t>
            </a:r>
            <a:r>
              <a:rPr lang="ar-SY" sz="2800" b="1" dirty="0" err="1" smtClean="0"/>
              <a:t>الشوارد</a:t>
            </a:r>
            <a:r>
              <a:rPr lang="ar-SY" sz="2800" b="1" dirty="0" smtClean="0"/>
              <a:t> المحيطة مؤدية إلى تشكل طبقة مضاعفة حول الجسيمة </a:t>
            </a:r>
            <a:r>
              <a:rPr lang="ar-SY" sz="2800" b="1" dirty="0" err="1" smtClean="0"/>
              <a:t>و</a:t>
            </a:r>
            <a:r>
              <a:rPr lang="ar-SY" sz="2800" b="1" dirty="0" smtClean="0"/>
              <a:t> عندما تتحرك الجسيمة بتأثير الحركة </a:t>
            </a:r>
            <a:r>
              <a:rPr lang="ar-SY" sz="2800" b="1" dirty="0" err="1" smtClean="0"/>
              <a:t>البراونية</a:t>
            </a:r>
            <a:r>
              <a:rPr lang="ar-SY" sz="2800" b="1" dirty="0" smtClean="0"/>
              <a:t> تتحرك معها هذه الطبقة.</a:t>
            </a:r>
          </a:p>
          <a:p>
            <a:pPr algn="ctr"/>
            <a:r>
              <a:rPr lang="ar-SY" sz="2800" b="1" dirty="0" smtClean="0"/>
              <a:t>إن كمون زيتا هو الكمون عند حدود هذه الطبقة مع الوسط المحيط.</a:t>
            </a:r>
            <a:endParaRPr lang="ar-S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468313" y="1090613"/>
            <a:ext cx="82073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/>
            <a:r>
              <a:rPr lang="ar-SY" sz="3200" dirty="0" smtClean="0"/>
              <a:t>يقاس كمون زيتا بتطبيق حقل كهربائي عبر المعلق حيث تهاجر جسيمات المعلق باتجاه المسرى المعاكس لها بالإشارة بسرعة تتناسب طردا مع قيمة كمون زيتا</a:t>
            </a:r>
            <a:endParaRPr lang="ar-SA" sz="3200" dirty="0"/>
          </a:p>
        </p:txBody>
      </p:sp>
      <p:sp>
        <p:nvSpPr>
          <p:cNvPr id="3" name="مستطيل 2"/>
          <p:cNvSpPr/>
          <p:nvPr/>
        </p:nvSpPr>
        <p:spPr>
          <a:xfrm>
            <a:off x="3714744" y="428604"/>
            <a:ext cx="30155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Y" sz="4400" dirty="0" smtClean="0">
                <a:solidFill>
                  <a:prstClr val="black"/>
                </a:solidFill>
                <a:ea typeface="+mj-ea"/>
                <a:cs typeface="Times New Roman"/>
              </a:rPr>
              <a:t>قياس كمون زيتا</a:t>
            </a:r>
            <a:endParaRPr lang="en-US" dirty="0"/>
          </a:p>
        </p:txBody>
      </p:sp>
    </p:spTree>
    <p:controls>
      <p:control spid="6146" r:id="rId2" imgW="2286000" imgH="114300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r-SY" dirty="0" smtClean="0"/>
              <a:t>3- المجهر الالكتروني</a:t>
            </a:r>
            <a:endParaRPr lang="en-US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eaLnBrk="1" hangingPunct="1">
              <a:buFontTx/>
              <a:buNone/>
            </a:pPr>
            <a:r>
              <a:rPr lang="ar-SY" b="1" dirty="0" smtClean="0"/>
              <a:t>1- مجهر </a:t>
            </a:r>
            <a:r>
              <a:rPr lang="ar-SY" b="1" dirty="0" err="1" smtClean="0"/>
              <a:t>النفوذية</a:t>
            </a:r>
            <a:r>
              <a:rPr lang="ar-SY" b="1" dirty="0" smtClean="0"/>
              <a:t> الالكتروني</a:t>
            </a:r>
          </a:p>
          <a:p>
            <a:pPr algn="r" eaLnBrk="1" hangingPunct="1">
              <a:buFontTx/>
              <a:buNone/>
            </a:pPr>
            <a:r>
              <a:rPr lang="ar-SY" b="1" dirty="0" smtClean="0"/>
              <a:t>2- المجهر الماسح الالكتروني.</a:t>
            </a:r>
          </a:p>
          <a:p>
            <a:pPr algn="r" eaLnBrk="1" hangingPunct="1">
              <a:buFontTx/>
              <a:buNone/>
            </a:pPr>
            <a:r>
              <a:rPr lang="ar-SY" b="1" dirty="0" smtClean="0"/>
              <a:t>3- مجهر القوى الذرية. </a:t>
            </a:r>
            <a:endParaRPr lang="en-US" dirty="0" smtClean="0"/>
          </a:p>
          <a:p>
            <a:pPr algn="l"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r-SY" sz="4000" dirty="0" smtClean="0"/>
              <a:t>مجهر </a:t>
            </a:r>
            <a:r>
              <a:rPr lang="ar-SY" sz="4000" dirty="0" err="1" smtClean="0"/>
              <a:t>النفوذية</a:t>
            </a:r>
            <a:r>
              <a:rPr lang="ar-SY" sz="4000" dirty="0" smtClean="0"/>
              <a:t> الالكتروني</a:t>
            </a:r>
            <a:endParaRPr lang="en-US" sz="4000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827463" cy="2116138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4580" name="Picture 4" descr="Image:Microscope electronique transmission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484313"/>
            <a:ext cx="54578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solute-stress-te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1557338"/>
            <a:ext cx="2843213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r-SY" dirty="0" smtClean="0"/>
              <a:t>المجهر الالكتروني الماسح</a:t>
            </a:r>
            <a:endParaRPr lang="en-US" dirty="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898900" cy="2549525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5604" name="Picture 4" descr="elmicr-se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84313"/>
            <a:ext cx="42862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ech6, ph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857364"/>
            <a:ext cx="3133640" cy="37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fr-FR" sz="4000" b="1" dirty="0" smtClean="0"/>
              <a:t>4-Electron </a:t>
            </a:r>
            <a:r>
              <a:rPr lang="fr-FR" sz="4000" b="1" dirty="0" err="1" smtClean="0"/>
              <a:t>Spectroscopy</a:t>
            </a:r>
            <a:r>
              <a:rPr lang="fr-FR" sz="4000" b="1" dirty="0" smtClean="0"/>
              <a:t> for </a:t>
            </a:r>
            <a:r>
              <a:rPr lang="fr-FR" sz="4000" b="1" dirty="0" err="1" smtClean="0"/>
              <a:t>Chemical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Analysis</a:t>
            </a:r>
            <a:r>
              <a:rPr lang="ar-SY" sz="4000" b="1" dirty="0" smtClean="0"/>
              <a:t/>
            </a:r>
            <a:br>
              <a:rPr lang="ar-SY" sz="4000" b="1" dirty="0" smtClean="0"/>
            </a:br>
            <a:r>
              <a:rPr lang="ar-SY" sz="4000" b="1" dirty="0" err="1" smtClean="0"/>
              <a:t>المطيافية</a:t>
            </a:r>
            <a:r>
              <a:rPr lang="ar-SY" sz="4000" b="1" dirty="0" smtClean="0"/>
              <a:t> الالكترونية للتحليل الكيميائي</a:t>
            </a:r>
            <a:r>
              <a:rPr lang="en-US" sz="4000" dirty="0" smtClean="0"/>
              <a:t> </a:t>
            </a:r>
          </a:p>
        </p:txBody>
      </p:sp>
      <p:sp>
        <p:nvSpPr>
          <p:cNvPr id="30723" name="Rectangle 11"/>
          <p:cNvSpPr>
            <a:spLocks noChangeArrowheads="1"/>
          </p:cNvSpPr>
          <p:nvPr/>
        </p:nvSpPr>
        <p:spPr bwMode="auto">
          <a:xfrm>
            <a:off x="395288" y="1758950"/>
            <a:ext cx="84978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ar-SY" dirty="0" smtClean="0"/>
              <a:t>جميع تحاليل السطوح لها نفس المبدأ حيث نستثير العينة بالكترونات </a:t>
            </a:r>
            <a:r>
              <a:rPr lang="ar-SY" dirty="0" err="1" smtClean="0"/>
              <a:t>او</a:t>
            </a:r>
            <a:r>
              <a:rPr lang="ar-SY" dirty="0" smtClean="0"/>
              <a:t> </a:t>
            </a:r>
            <a:r>
              <a:rPr lang="ar-SY" dirty="0" err="1" smtClean="0"/>
              <a:t>شوارد</a:t>
            </a:r>
            <a:r>
              <a:rPr lang="ar-SY" dirty="0" smtClean="0"/>
              <a:t> أو </a:t>
            </a:r>
            <a:r>
              <a:rPr lang="ar-SY" dirty="0" err="1" smtClean="0"/>
              <a:t>اشعاعات</a:t>
            </a:r>
            <a:r>
              <a:rPr lang="ar-SY" dirty="0" smtClean="0"/>
              <a:t> كهربائية مغناطيسية فتصدر المادة المستثارة جسيمات (</a:t>
            </a:r>
            <a:r>
              <a:rPr lang="ar-SY" dirty="0" err="1" smtClean="0"/>
              <a:t>فوتونات</a:t>
            </a:r>
            <a:r>
              <a:rPr lang="ar-SY" dirty="0" smtClean="0"/>
              <a:t> الكترونية) نقوم بتحليل طاقتها  </a:t>
            </a:r>
            <a:r>
              <a:rPr lang="ar-SY" dirty="0" err="1" smtClean="0"/>
              <a:t>او</a:t>
            </a:r>
            <a:r>
              <a:rPr lang="ar-SY" dirty="0" smtClean="0"/>
              <a:t> كتلتها.</a:t>
            </a:r>
          </a:p>
          <a:p>
            <a:pPr algn="r"/>
            <a:r>
              <a:rPr lang="ar-SY" dirty="0" smtClean="0"/>
              <a:t>يعطي طيف الطاقة الناتج معلومات عن التركيب الكيميائي لسطح العينة.</a:t>
            </a:r>
            <a:endParaRPr lang="fr-FR" dirty="0"/>
          </a:p>
        </p:txBody>
      </p:sp>
      <p:pic>
        <p:nvPicPr>
          <p:cNvPr id="30724" name="Picture 12" descr="asurfxp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928934"/>
            <a:ext cx="29527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13"/>
          <p:cNvSpPr>
            <a:spLocks noChangeArrowheads="1"/>
          </p:cNvSpPr>
          <p:nvPr/>
        </p:nvSpPr>
        <p:spPr bwMode="auto">
          <a:xfrm>
            <a:off x="611188" y="5294313"/>
            <a:ext cx="79930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ar-SY" dirty="0" smtClean="0"/>
              <a:t>في طريقة </a:t>
            </a:r>
            <a:r>
              <a:rPr lang="ar-SY" dirty="0" err="1" smtClean="0"/>
              <a:t>المطيافية</a:t>
            </a:r>
            <a:r>
              <a:rPr lang="ar-SY" dirty="0" smtClean="0"/>
              <a:t> الالكترونية للتحليل الكيميائي تتم استثارة سطح العينة بواسطة أشعة اكس </a:t>
            </a:r>
            <a:r>
              <a:rPr lang="ar-SY" dirty="0" err="1" smtClean="0"/>
              <a:t>و</a:t>
            </a:r>
            <a:r>
              <a:rPr lang="ar-SY" dirty="0" smtClean="0"/>
              <a:t> نقوم بعد ذلك بتحليل طاقة الالكترونات الصادرة عن العينة.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ESCA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eaLnBrk="1" hangingPunct="1">
              <a:buFontTx/>
              <a:buNone/>
            </a:pPr>
            <a:r>
              <a:rPr lang="ar-SY" sz="2000" dirty="0" smtClean="0"/>
              <a:t>يتطلب العمل </a:t>
            </a:r>
            <a:r>
              <a:rPr lang="ar-SY" sz="2000" dirty="0" err="1" smtClean="0"/>
              <a:t>بالمطيافية</a:t>
            </a:r>
            <a:r>
              <a:rPr lang="ar-SY" sz="2000" dirty="0" smtClean="0"/>
              <a:t> الالكترونية للتحليل الكيميائي تطبيق </a:t>
            </a:r>
            <a:r>
              <a:rPr lang="ar-SY" sz="2000" dirty="0" err="1" smtClean="0"/>
              <a:t>تخلية</a:t>
            </a:r>
            <a:r>
              <a:rPr lang="ar-SY" sz="2000" dirty="0" smtClean="0"/>
              <a:t> فائقة لمنع انحراف أشعة أكس </a:t>
            </a:r>
            <a:r>
              <a:rPr lang="ar-SY" sz="2000" dirty="0" err="1" smtClean="0"/>
              <a:t>و</a:t>
            </a:r>
            <a:r>
              <a:rPr lang="ar-SY" sz="2000" dirty="0" smtClean="0"/>
              <a:t> للحد من </a:t>
            </a:r>
            <a:r>
              <a:rPr lang="ar-SY" sz="2000" dirty="0" err="1" smtClean="0"/>
              <a:t>ادمصاص</a:t>
            </a:r>
            <a:r>
              <a:rPr lang="ar-SY" sz="2000" dirty="0" smtClean="0"/>
              <a:t> الجزيئات الملوثة (غاز </a:t>
            </a:r>
            <a:r>
              <a:rPr lang="ar-SY" sz="2000" dirty="0" err="1" smtClean="0"/>
              <a:t>الاكسجين</a:t>
            </a:r>
            <a:r>
              <a:rPr lang="ar-SY" sz="2000" dirty="0" smtClean="0"/>
              <a:t>- غاز ثاني </a:t>
            </a:r>
            <a:r>
              <a:rPr lang="ar-SY" sz="2000" dirty="0" err="1" smtClean="0"/>
              <a:t>اكسيد</a:t>
            </a:r>
            <a:r>
              <a:rPr lang="ar-SY" sz="2000" dirty="0" smtClean="0"/>
              <a:t> الكربون- بخار الماء...) على سطح العينة المراد تحليلها.</a:t>
            </a:r>
            <a:endParaRPr lang="en-US" sz="2000" dirty="0" smtClean="0"/>
          </a:p>
        </p:txBody>
      </p:sp>
      <p:pic>
        <p:nvPicPr>
          <p:cNvPr id="31748" name="Picture 4" descr="adsor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3644900"/>
            <a:ext cx="575468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33" name="Group 737"/>
          <p:cNvGraphicFramePr>
            <a:graphicFrameLocks noGrp="1"/>
          </p:cNvGraphicFramePr>
          <p:nvPr/>
        </p:nvGraphicFramePr>
        <p:xfrm>
          <a:off x="857224" y="1428736"/>
          <a:ext cx="7591182" cy="3169920"/>
        </p:xfrm>
        <a:graphic>
          <a:graphicData uri="http://schemas.openxmlformats.org/drawingml/2006/table">
            <a:tbl>
              <a:tblPr rtl="1"/>
              <a:tblGrid>
                <a:gridCol w="965200"/>
                <a:gridCol w="965200"/>
                <a:gridCol w="963613"/>
                <a:gridCol w="965200"/>
                <a:gridCol w="1101115"/>
                <a:gridCol w="1244976"/>
                <a:gridCol w="1385878"/>
              </a:tblGrid>
              <a:tr h="260350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O/N</a:t>
                      </a:r>
                      <a:endParaRPr kumimoji="0" lang="fr-F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A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N/C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A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O/C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A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at. N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A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at. O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A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at. C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A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NC</a:t>
                      </a:r>
                      <a:endParaRPr kumimoji="0" lang="fr-F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4.0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0.50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PVA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PCL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1.17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PVP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1.03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kumimoji="0" lang="fr-F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Saccharose</a:t>
                      </a:r>
                      <a:endParaRPr kumimoji="0" lang="fr-F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844" name="Rectangle 738"/>
          <p:cNvSpPr>
            <a:spLocks noGrp="1" noChangeArrowheads="1"/>
          </p:cNvSpPr>
          <p:nvPr>
            <p:ph type="ctrTitle"/>
          </p:nvPr>
        </p:nvSpPr>
        <p:spPr>
          <a:xfrm>
            <a:off x="900113" y="188913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/>
              <a:t>ESCA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ar-SY" sz="2400" dirty="0" smtClean="0"/>
              <a:t>5- تحديد نسبة تحميل الدواء.</a:t>
            </a:r>
            <a:endParaRPr lang="en-US" sz="2400" dirty="0" smtClean="0"/>
          </a:p>
          <a:p>
            <a:pPr algn="l"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ar-SY" sz="2400" dirty="0" smtClean="0"/>
              <a:t>6- دراسة تحرر الدواء</a:t>
            </a:r>
            <a:endParaRPr lang="en-US" sz="2400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ar-SY" sz="2400" u="sng" dirty="0" smtClean="0">
                <a:latin typeface="AdvPSHEL-B" charset="0"/>
              </a:rPr>
              <a:t>طريقة الانتشار من كيس </a:t>
            </a:r>
            <a:r>
              <a:rPr lang="ar-SY" sz="2400" u="sng" dirty="0" err="1" smtClean="0">
                <a:latin typeface="AdvPSHEL-B" charset="0"/>
              </a:rPr>
              <a:t>التحال</a:t>
            </a:r>
            <a:r>
              <a:rPr lang="ar-SY" sz="2400" u="sng" dirty="0" smtClean="0">
                <a:latin typeface="AdvPSHEL-B" charset="0"/>
              </a:rPr>
              <a:t>: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ar-SY" sz="2400" dirty="0" smtClean="0">
                <a:latin typeface="AdvPSHEL-B" charset="0"/>
              </a:rPr>
              <a:t>تستخدم هذه الطريقة لتقييم تحرر الدواء من الجسيمات </a:t>
            </a:r>
            <a:r>
              <a:rPr lang="ar-SY" sz="2400" dirty="0" err="1" smtClean="0">
                <a:latin typeface="AdvPSHEL-B" charset="0"/>
              </a:rPr>
              <a:t>النانومترية</a:t>
            </a:r>
            <a:r>
              <a:rPr lang="ar-SY" sz="2400" dirty="0" smtClean="0">
                <a:latin typeface="AdvPSHEL-B" charset="0"/>
              </a:rPr>
              <a:t>.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ar-SY" sz="2400" dirty="0" smtClean="0">
                <a:latin typeface="AdvPSHEL-B" charset="0"/>
              </a:rPr>
              <a:t>يوضع حجم صغير من معلق الجسيمات </a:t>
            </a:r>
            <a:r>
              <a:rPr lang="ar-SY" sz="2400" dirty="0" err="1" smtClean="0">
                <a:latin typeface="AdvPSHEL-B" charset="0"/>
              </a:rPr>
              <a:t>النانومترية</a:t>
            </a:r>
            <a:r>
              <a:rPr lang="ar-SY" sz="2400" dirty="0" smtClean="0">
                <a:latin typeface="AdvPSHEL-B" charset="0"/>
              </a:rPr>
              <a:t> ضمن كيس تحال </a:t>
            </a:r>
            <a:r>
              <a:rPr lang="ar-SY" sz="2400" dirty="0" err="1" smtClean="0">
                <a:latin typeface="AdvPSHEL-B" charset="0"/>
              </a:rPr>
              <a:t>و</a:t>
            </a:r>
            <a:r>
              <a:rPr lang="ar-SY" sz="2400" dirty="0" smtClean="0">
                <a:latin typeface="AdvPSHEL-B" charset="0"/>
              </a:rPr>
              <a:t> الذي يغمر في حجم كبير من سائل الاستقبال. يتم تحريك الوسطين (داخل الكيس </a:t>
            </a:r>
            <a:r>
              <a:rPr lang="ar-SY" sz="2400" dirty="0" err="1" smtClean="0">
                <a:latin typeface="AdvPSHEL-B" charset="0"/>
              </a:rPr>
              <a:t>و</a:t>
            </a:r>
            <a:r>
              <a:rPr lang="ar-SY" sz="2400" dirty="0" smtClean="0">
                <a:latin typeface="AdvPSHEL-B" charset="0"/>
              </a:rPr>
              <a:t> خارجه ضمن وسط الاستقبال المستمر).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ar-SY" sz="2400" dirty="0" smtClean="0">
                <a:latin typeface="AdvPSHEL-B" charset="0"/>
              </a:rPr>
              <a:t>ينتشر الدواء بعد ذلك خارجا من الجسيمات إلى الوسط السائل المستمر الموضعي  ضمن الكيس </a:t>
            </a:r>
            <a:r>
              <a:rPr lang="ar-SY" sz="2400" dirty="0" err="1" smtClean="0">
                <a:latin typeface="AdvPSHEL-B" charset="0"/>
              </a:rPr>
              <a:t>و</a:t>
            </a:r>
            <a:r>
              <a:rPr lang="ar-SY" sz="2400" dirty="0" smtClean="0">
                <a:latin typeface="AdvPSHEL-B" charset="0"/>
              </a:rPr>
              <a:t> بعد ذلك ينتشر عبر غشاء الكيس إلى السائل المستمر الخارجي </a:t>
            </a:r>
            <a:r>
              <a:rPr lang="ar-SY" sz="2400" dirty="0" err="1" smtClean="0">
                <a:latin typeface="AdvPSHEL-B" charset="0"/>
              </a:rPr>
              <a:t>و</a:t>
            </a:r>
            <a:r>
              <a:rPr lang="ar-SY" sz="2400" dirty="0" smtClean="0">
                <a:latin typeface="AdvPSHEL-B" charset="0"/>
              </a:rPr>
              <a:t> الذي تسحب منه عينات </a:t>
            </a:r>
            <a:r>
              <a:rPr lang="ar-SY" sz="2400" dirty="0" err="1" smtClean="0">
                <a:latin typeface="AdvPSHEL-B" charset="0"/>
              </a:rPr>
              <a:t>و</a:t>
            </a:r>
            <a:r>
              <a:rPr lang="ar-SY" sz="2400" dirty="0" smtClean="0">
                <a:latin typeface="AdvPSHEL-B" charset="0"/>
              </a:rPr>
              <a:t> تعاير كمية المادة الدوائية فيها.</a:t>
            </a:r>
            <a:endParaRPr lang="en-US" sz="2400" dirty="0" smtClean="0"/>
          </a:p>
          <a:p>
            <a:pPr algn="l"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 algn="l"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FF0000"/>
                </a:solidFill>
              </a:rPr>
              <a:t>Characterization of NP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eaLnBrk="1" hangingPunct="1">
              <a:buFontTx/>
              <a:buNone/>
            </a:pPr>
            <a:r>
              <a:rPr lang="ar-SY" dirty="0" smtClean="0"/>
              <a:t>1- قياس أبعاد الجسيمات </a:t>
            </a:r>
            <a:r>
              <a:rPr lang="ar-SY" dirty="0" err="1" smtClean="0"/>
              <a:t>النانومترية</a:t>
            </a:r>
            <a:r>
              <a:rPr lang="ar-SY" dirty="0" smtClean="0"/>
              <a:t>:</a:t>
            </a:r>
          </a:p>
          <a:p>
            <a:pPr algn="r" eaLnBrk="1" hangingPunct="1">
              <a:buFontTx/>
              <a:buNone/>
            </a:pPr>
            <a:r>
              <a:rPr lang="ar-SY" dirty="0" smtClean="0"/>
              <a:t>تقيس تقنية الانتشار الحركي للضوء أبعاد الجسيمات في سائل  بمراقبة الحركة الحرارية أو الحركة </a:t>
            </a:r>
            <a:r>
              <a:rPr lang="ar-SY" dirty="0" err="1" smtClean="0"/>
              <a:t>البراونية</a:t>
            </a:r>
            <a:r>
              <a:rPr lang="ar-SY" dirty="0" smtClean="0"/>
              <a:t> للجسيمة.</a:t>
            </a:r>
          </a:p>
          <a:p>
            <a:pPr algn="r" eaLnBrk="1" hangingPunct="1">
              <a:buFontTx/>
              <a:buNone/>
            </a:pPr>
            <a:r>
              <a:rPr lang="ar-SY" dirty="0" smtClean="0"/>
              <a:t>تقاس أبعاد الجسيمات الأصغر من </a:t>
            </a:r>
            <a:r>
              <a:rPr lang="ar-SY" dirty="0" err="1" smtClean="0"/>
              <a:t>ميكرومتر</a:t>
            </a:r>
            <a:r>
              <a:rPr lang="ar-SY" dirty="0" smtClean="0"/>
              <a:t> بملاحظة تبدد ضوء الليزر عندما ينفذ عبر هذه الجسيمات حيث نحدد سرعة الانتشار </a:t>
            </a:r>
            <a:r>
              <a:rPr lang="ar-SY" dirty="0" err="1" smtClean="0"/>
              <a:t>و</a:t>
            </a:r>
            <a:r>
              <a:rPr lang="ar-SY" dirty="0" smtClean="0"/>
              <a:t> نستنتج الأبعاد منها بتطبيق قانون </a:t>
            </a:r>
            <a:r>
              <a:rPr lang="ar-SY" dirty="0" err="1" smtClean="0"/>
              <a:t>ستوكس</a:t>
            </a:r>
            <a:r>
              <a:rPr lang="ar-SY" dirty="0" smtClean="0"/>
              <a:t> اينشتاين.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ChangeArrowheads="1"/>
          </p:cNvSpPr>
          <p:nvPr/>
        </p:nvSpPr>
        <p:spPr bwMode="auto">
          <a:xfrm>
            <a:off x="395288" y="1341438"/>
            <a:ext cx="8064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ar-SY" sz="3200" b="1" dirty="0" smtClean="0"/>
              <a:t>7- دراسة التركيب الداخلي للجسيمات </a:t>
            </a:r>
            <a:r>
              <a:rPr lang="ar-SY" sz="3200" b="1" dirty="0" err="1" smtClean="0"/>
              <a:t>النانومترية</a:t>
            </a:r>
            <a:r>
              <a:rPr lang="ar-SY" sz="3200" b="1" dirty="0" smtClean="0"/>
              <a:t>:</a:t>
            </a:r>
            <a:endParaRPr lang="en-US" sz="3200" b="1" dirty="0"/>
          </a:p>
          <a:p>
            <a:pPr algn="r"/>
            <a:r>
              <a:rPr lang="en-US" sz="3200" b="1" dirty="0"/>
              <a:t> Freeze-fracture SEM, DSC,</a:t>
            </a:r>
          </a:p>
          <a:p>
            <a:pPr algn="r"/>
            <a:r>
              <a:rPr lang="en-US" sz="3200" b="1" dirty="0"/>
              <a:t>X-ray diffraction, NMR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692150"/>
            <a:ext cx="6811962" cy="473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1476375" y="5516563"/>
            <a:ext cx="6767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Freeze fracture electron micrograph of a trimyristin suspension prepared by melt homogenization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التطبيقات الفموية للجسيمات </a:t>
            </a:r>
            <a:r>
              <a:rPr lang="ar-SY" dirty="0" err="1" smtClean="0"/>
              <a:t>النانومترية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1" y="2143117"/>
            <a:ext cx="6113344" cy="375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ar-SY" dirty="0" smtClean="0"/>
              <a:t>من أهم ميزات إعطاء الجسيمات </a:t>
            </a:r>
            <a:r>
              <a:rPr lang="ar-SY" dirty="0" err="1" smtClean="0"/>
              <a:t>النانومترية</a:t>
            </a:r>
            <a:r>
              <a:rPr lang="ar-SY" dirty="0" smtClean="0"/>
              <a:t> عبر الفم:</a:t>
            </a:r>
          </a:p>
          <a:p>
            <a:pPr algn="r" rtl="1">
              <a:buFontTx/>
              <a:buChar char="-"/>
            </a:pPr>
            <a:r>
              <a:rPr lang="ar-SY" dirty="0" smtClean="0"/>
              <a:t>تعزيز التوافر الحيوي للمواد الدوائية.</a:t>
            </a:r>
          </a:p>
          <a:p>
            <a:pPr algn="r" rtl="1">
              <a:buFontTx/>
              <a:buChar char="-"/>
            </a:pPr>
            <a:r>
              <a:rPr lang="ar-SY" dirty="0" smtClean="0"/>
              <a:t>تحرير </a:t>
            </a:r>
            <a:r>
              <a:rPr lang="ar-SY" dirty="0" err="1" smtClean="0"/>
              <a:t>المستضدات</a:t>
            </a:r>
            <a:r>
              <a:rPr lang="ar-SY" dirty="0" smtClean="0"/>
              <a:t> اللازمة للتلقيح إلى الأنسجة اللمفاوية ضمن القناة الهضمية.</a:t>
            </a:r>
          </a:p>
          <a:p>
            <a:pPr algn="r" rtl="1">
              <a:buFontTx/>
              <a:buChar char="-"/>
            </a:pPr>
            <a:r>
              <a:rPr lang="ar-SY" dirty="0" smtClean="0"/>
              <a:t>تحرر مضبوط السرعة للمواد الدوائية.</a:t>
            </a:r>
          </a:p>
          <a:p>
            <a:pPr algn="r" rtl="1">
              <a:buFontTx/>
              <a:buChar char="-"/>
            </a:pPr>
            <a:r>
              <a:rPr lang="ar-SY" dirty="0" smtClean="0"/>
              <a:t>تخفيض التأثيرات الجانبية </a:t>
            </a:r>
            <a:r>
              <a:rPr lang="ar-SY" dirty="0" err="1" smtClean="0"/>
              <a:t>و</a:t>
            </a:r>
            <a:r>
              <a:rPr lang="ar-SY" dirty="0" smtClean="0"/>
              <a:t> </a:t>
            </a:r>
            <a:r>
              <a:rPr lang="ar-SY" dirty="0" err="1" smtClean="0"/>
              <a:t>المخرشة</a:t>
            </a:r>
            <a:r>
              <a:rPr lang="ar-SY" dirty="0" smtClean="0"/>
              <a:t> لبعض المواد الدوائية.</a:t>
            </a:r>
          </a:p>
          <a:p>
            <a:pPr algn="r" rtl="1">
              <a:buFontTx/>
              <a:buChar char="-"/>
            </a:pPr>
            <a:r>
              <a:rPr lang="ar-SY" dirty="0" smtClean="0"/>
              <a:t>حماية المادة الفعالة من </a:t>
            </a:r>
            <a:r>
              <a:rPr lang="ar-SY" dirty="0" err="1" smtClean="0"/>
              <a:t>التخرب</a:t>
            </a:r>
            <a:r>
              <a:rPr lang="ar-SY" dirty="0" smtClean="0"/>
              <a:t> بفعل أنزيمات القناة الهضمية.</a:t>
            </a:r>
          </a:p>
          <a:p>
            <a:pPr algn="r" rtl="1">
              <a:buFontTx/>
              <a:buChar char="-"/>
            </a:pPr>
            <a:r>
              <a:rPr lang="ar-SY" dirty="0" smtClean="0"/>
              <a:t>تعزيز التوافر الحيوي عبر إطالة زمن تعرض الغشاء المخاطي لتركيز مرتفع من الدواء.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>
              <a:buNone/>
            </a:pPr>
            <a:r>
              <a:rPr lang="ar-SY" dirty="0" smtClean="0"/>
              <a:t>يمكن أن يحدث امتصاص للجسيمات </a:t>
            </a:r>
            <a:r>
              <a:rPr lang="ar-SY" dirty="0" err="1" smtClean="0"/>
              <a:t>النانومترية</a:t>
            </a:r>
            <a:r>
              <a:rPr lang="ar-SY" dirty="0" smtClean="0"/>
              <a:t> من مخاطية القناة الهضمية </a:t>
            </a:r>
            <a:r>
              <a:rPr lang="ar-SY" dirty="0" err="1" smtClean="0"/>
              <a:t>بأليات</a:t>
            </a:r>
            <a:r>
              <a:rPr lang="ar-SY" dirty="0" smtClean="0"/>
              <a:t> مختلفة منها الانتشار المنفعل عبر الخلايا أو ما بين الخلايا أو النقل الفعال بتوسط </a:t>
            </a:r>
            <a:r>
              <a:rPr lang="ar-SY" dirty="0" err="1" smtClean="0"/>
              <a:t>اليات</a:t>
            </a:r>
            <a:r>
              <a:rPr lang="ar-SY" dirty="0" smtClean="0"/>
              <a:t> و خلايا ناقلة.</a:t>
            </a:r>
          </a:p>
          <a:p>
            <a:pPr algn="r">
              <a:buNone/>
            </a:pPr>
            <a:r>
              <a:rPr lang="ar-SY" dirty="0" smtClean="0"/>
              <a:t>أظهرت </a:t>
            </a:r>
            <a:r>
              <a:rPr lang="ar-SY" dirty="0" err="1" smtClean="0"/>
              <a:t>الابحاث</a:t>
            </a:r>
            <a:r>
              <a:rPr lang="ar-SY" dirty="0" smtClean="0"/>
              <a:t> أن الجسيمات الأصغر من 100 </a:t>
            </a:r>
            <a:r>
              <a:rPr lang="ar-SY" dirty="0" err="1" smtClean="0"/>
              <a:t>نانومتر</a:t>
            </a:r>
            <a:r>
              <a:rPr lang="ar-SY" dirty="0" smtClean="0"/>
              <a:t> يمكن </a:t>
            </a:r>
            <a:r>
              <a:rPr lang="ar-SY" dirty="0" err="1" smtClean="0"/>
              <a:t>ان</a:t>
            </a:r>
            <a:r>
              <a:rPr lang="ar-SY" dirty="0" smtClean="0"/>
              <a:t> تمتص من القناة الهضمية حيث يتعلق هذا الامتصاص إلى حد كبير بأبعاد الجسيمات </a:t>
            </a:r>
            <a:r>
              <a:rPr lang="ar-SY" dirty="0" err="1" smtClean="0"/>
              <a:t>و</a:t>
            </a:r>
            <a:r>
              <a:rPr lang="ar-SY" dirty="0" smtClean="0"/>
              <a:t> طبيعة سطحها.</a:t>
            </a:r>
          </a:p>
          <a:p>
            <a:pPr algn="r">
              <a:buNone/>
            </a:pPr>
            <a:r>
              <a:rPr lang="ar-SY" dirty="0" smtClean="0"/>
              <a:t>الجسيمات المحبة للدسم تمتص بشكل أفضل </a:t>
            </a:r>
            <a:r>
              <a:rPr lang="ar-SY" dirty="0" err="1" smtClean="0"/>
              <a:t>و</a:t>
            </a:r>
            <a:r>
              <a:rPr lang="ar-SY" dirty="0" smtClean="0"/>
              <a:t> أسرع من الجسيمات المحبة للماء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ar-SY" dirty="0" smtClean="0"/>
              <a:t>هناك جسيمات </a:t>
            </a:r>
            <a:r>
              <a:rPr lang="ar-SY" dirty="0" err="1" smtClean="0"/>
              <a:t>نانومترية</a:t>
            </a:r>
            <a:r>
              <a:rPr lang="ar-SY" dirty="0" smtClean="0"/>
              <a:t> لا تمتص من القناة الهضمية إنما تلتصق حيويا بالمخاطية مما يزيد من زمن بقاء الدواء ضمن القناة الهضمية.</a:t>
            </a:r>
          </a:p>
          <a:p>
            <a:pPr algn="r">
              <a:buNone/>
            </a:pPr>
            <a:r>
              <a:rPr lang="ar-SY" dirty="0" smtClean="0"/>
              <a:t>تزيد هذه الجسيمات الملتصقة حيويا من زمن عبور الدواء للقناة الهضمية مجبرة إياه على البقاء بتماس خلايا الامتصاص لفترة أطول من الزمن </a:t>
            </a:r>
            <a:r>
              <a:rPr lang="ar-SY" dirty="0" err="1" smtClean="0"/>
              <a:t>و</a:t>
            </a:r>
            <a:r>
              <a:rPr lang="ar-SY" dirty="0" smtClean="0"/>
              <a:t> تزيد من تركيزه على سطح الخلايا.</a:t>
            </a:r>
          </a:p>
          <a:p>
            <a:pPr algn="r">
              <a:buNone/>
            </a:pPr>
            <a:r>
              <a:rPr lang="ar-SY" dirty="0" smtClean="0"/>
              <a:t>الالتصاق الحيوي يمكن أن يكون نوعي أو غير نوعي.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456860" y="6063449"/>
            <a:ext cx="1591599" cy="63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459" tIns="41229" rIns="82459" bIns="41229">
            <a:spAutoFit/>
          </a:bodyPr>
          <a:lstStyle/>
          <a:p>
            <a:pPr algn="l" eaLnBrk="0" hangingPunct="0"/>
            <a:r>
              <a:rPr lang="fr-FR">
                <a:latin typeface="Times New Roman" pitchFamily="18" charset="0"/>
              </a:rPr>
              <a:t>U = ulcérations</a:t>
            </a:r>
          </a:p>
          <a:p>
            <a:pPr algn="l" eaLnBrk="0" hangingPunct="0"/>
            <a:r>
              <a:rPr lang="fr-FR">
                <a:latin typeface="Times New Roman" pitchFamily="18" charset="0"/>
              </a:rPr>
              <a:t>P = perforation</a:t>
            </a:r>
          </a:p>
        </p:txBody>
      </p:sp>
      <p:pic>
        <p:nvPicPr>
          <p:cNvPr id="45059" name="Picture 3" descr="nomb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236" y="1852935"/>
            <a:ext cx="7552494" cy="4210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68" name="AutoShape 4"/>
          <p:cNvSpPr>
            <a:spLocks noChangeArrowheads="1"/>
          </p:cNvSpPr>
          <p:nvPr/>
        </p:nvSpPr>
        <p:spPr bwMode="auto">
          <a:xfrm>
            <a:off x="1036459" y="134984"/>
            <a:ext cx="7124273" cy="114274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2459" tIns="41229" rIns="82459" bIns="41229" anchor="ctr"/>
          <a:lstStyle/>
          <a:p>
            <a:pPr eaLnBrk="0" hangingPunct="0">
              <a:defRPr/>
            </a:pPr>
            <a:r>
              <a:rPr lang="fr-FR" sz="29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INDOMETACINE NANOCAPSULES  :</a:t>
            </a:r>
          </a:p>
          <a:p>
            <a:pPr eaLnBrk="0" hangingPunct="0">
              <a:defRPr/>
            </a:pPr>
            <a:r>
              <a:rPr lang="fr-FR" sz="29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protection of G.I  tractus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215074" y="0"/>
          <a:ext cx="2057912" cy="6677001"/>
        </p:xfrm>
        <a:graphic>
          <a:graphicData uri="http://schemas.openxmlformats.org/presentationml/2006/ole">
            <p:oleObj spid="_x0000_s4098" name="Image" r:id="rId3" imgW="3087893" imgH="8907872" progId="">
              <p:embed/>
            </p:oleObj>
          </a:graphicData>
        </a:graphic>
      </p:graphicFrame>
      <p:sp>
        <p:nvSpPr>
          <p:cNvPr id="3" name="مستطيل 2"/>
          <p:cNvSpPr/>
          <p:nvPr/>
        </p:nvSpPr>
        <p:spPr>
          <a:xfrm>
            <a:off x="142844" y="428604"/>
            <a:ext cx="6000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ar-SY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</a:t>
            </a:r>
            <a:r>
              <a:rPr lang="ar-SY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صورة اثني عشر معزولة  لفار مصابة بتقرحات </a:t>
            </a:r>
            <a:r>
              <a:rPr lang="ar-SY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و</a:t>
            </a:r>
            <a:r>
              <a:rPr lang="ar-SY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ar-SY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انثقابات</a:t>
            </a:r>
            <a:r>
              <a:rPr lang="ar-SY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بعد </a:t>
            </a:r>
            <a:r>
              <a:rPr lang="ar-SY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اعطاء</a:t>
            </a:r>
            <a:r>
              <a:rPr lang="ar-SY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محلول </a:t>
            </a:r>
            <a:r>
              <a:rPr lang="ar-SY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الاندوميتاسين</a:t>
            </a:r>
            <a:r>
              <a:rPr lang="ar-SY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endParaRPr lang="fr-FR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7429520" y="214290"/>
          <a:ext cx="1066459" cy="6276657"/>
        </p:xfrm>
        <a:graphic>
          <a:graphicData uri="http://schemas.openxmlformats.org/presentationml/2006/ole">
            <p:oleObj spid="_x0000_s5122" name="Image" r:id="rId3" imgW="1601130" imgH="8374162" progId="">
              <p:embed/>
            </p:oleObj>
          </a:graphicData>
        </a:graphic>
      </p:graphicFrame>
      <p:sp>
        <p:nvSpPr>
          <p:cNvPr id="3" name="مستطيل 2"/>
          <p:cNvSpPr/>
          <p:nvPr/>
        </p:nvSpPr>
        <p:spPr>
          <a:xfrm>
            <a:off x="714348" y="214290"/>
            <a:ext cx="63579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Y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صورة اثني عشر سليمة  لفار بعد </a:t>
            </a:r>
            <a:r>
              <a:rPr lang="ar-SY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اعطاء</a:t>
            </a:r>
            <a:r>
              <a:rPr lang="ar-SY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ar-SY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الاندوميتاسين</a:t>
            </a:r>
            <a:r>
              <a:rPr lang="ar-SY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المحمل على جسيمات </a:t>
            </a:r>
            <a:r>
              <a:rPr lang="ar-SY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نانومترية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AutoShape 2"/>
          <p:cNvSpPr>
            <a:spLocks noChangeArrowheads="1"/>
          </p:cNvSpPr>
          <p:nvPr/>
        </p:nvSpPr>
        <p:spPr bwMode="auto">
          <a:xfrm>
            <a:off x="1115554" y="144188"/>
            <a:ext cx="7140639" cy="80068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2459" tIns="41229" rIns="82459" bIns="41229" anchor="ctr"/>
          <a:lstStyle/>
          <a:p>
            <a:pPr algn="ctr" eaLnBrk="0" hangingPunct="0">
              <a:defRPr/>
            </a:pPr>
            <a:r>
              <a:rPr lang="ar-SY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حماية الأنسولين</a:t>
            </a:r>
            <a:endParaRPr lang="fr-FR" sz="36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774617" y="1239379"/>
            <a:ext cx="7994351" cy="5288835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</p:spPr>
        <p:txBody>
          <a:bodyPr wrap="none" lIns="82459" tIns="41229" rIns="82459" bIns="41229" anchor="ctr"/>
          <a:lstStyle/>
          <a:p>
            <a:endParaRPr lang="en-US"/>
          </a:p>
        </p:txBody>
      </p:sp>
      <p:pic>
        <p:nvPicPr>
          <p:cNvPr id="47108" name="Picture 4" descr="insu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617" y="1239379"/>
            <a:ext cx="7994351" cy="528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solidFill>
                  <a:srgbClr val="FF0000"/>
                </a:solidFill>
              </a:rPr>
              <a:t>Photon correlation spectroscopy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Size: 0.6-6000 </a:t>
            </a:r>
            <a:r>
              <a:rPr lang="en-US" sz="4000" dirty="0" err="1" smtClean="0"/>
              <a:t>nanomter</a:t>
            </a:r>
            <a:r>
              <a:rPr lang="ar-SY" sz="4000" dirty="0" smtClean="0"/>
              <a:t/>
            </a:r>
            <a:br>
              <a:rPr lang="ar-SY" sz="4000" dirty="0" smtClean="0"/>
            </a:br>
            <a:r>
              <a:rPr lang="ar-SY" sz="4000" dirty="0" smtClean="0"/>
              <a:t>الانتشار الحركي للضوء</a:t>
            </a:r>
            <a:endParaRPr lang="fr-FR" sz="4000" dirty="0" smtClean="0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989138"/>
            <a:ext cx="8229600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AutoShape 2"/>
          <p:cNvSpPr>
            <a:spLocks noChangeArrowheads="1"/>
          </p:cNvSpPr>
          <p:nvPr/>
        </p:nvSpPr>
        <p:spPr bwMode="auto">
          <a:xfrm>
            <a:off x="500035" y="242356"/>
            <a:ext cx="7693428" cy="102923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2459" tIns="41229" rIns="82459" bIns="41229" anchor="ctr"/>
          <a:lstStyle/>
          <a:p>
            <a:pPr eaLnBrk="0" hangingPunct="0">
              <a:defRPr/>
            </a:pPr>
            <a:r>
              <a:rPr lang="fr-FR" sz="29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sym typeface="Symbol" pitchFamily="18" charset="2"/>
              </a:rPr>
              <a:t>INSULINE NANOCAPSULES</a:t>
            </a:r>
          </a:p>
          <a:p>
            <a:pPr eaLnBrk="0" hangingPunct="0">
              <a:defRPr/>
            </a:pPr>
            <a:r>
              <a:rPr lang="ar-SY" sz="29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sym typeface="Symbol" pitchFamily="18" charset="2"/>
              </a:rPr>
              <a:t>تغير سكر الدم لدى فئران مصابة بالداء السكري بعد </a:t>
            </a:r>
            <a:r>
              <a:rPr lang="ar-SY" sz="29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sym typeface="Symbol" pitchFamily="18" charset="2"/>
              </a:rPr>
              <a:t>اعطائهم</a:t>
            </a:r>
            <a:endParaRPr lang="ar-SY" sz="29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sym typeface="Symbol" pitchFamily="18" charset="2"/>
            </a:endParaRPr>
          </a:p>
          <a:p>
            <a:pPr eaLnBrk="0" hangingPunct="0">
              <a:defRPr/>
            </a:pPr>
            <a:r>
              <a:rPr lang="ar-SY" sz="29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sym typeface="Symbol" pitchFamily="18" charset="2"/>
              </a:rPr>
              <a:t> جسيمات </a:t>
            </a:r>
            <a:r>
              <a:rPr lang="ar-SY" sz="29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sym typeface="Symbol" pitchFamily="18" charset="2"/>
              </a:rPr>
              <a:t>نانومترية</a:t>
            </a:r>
            <a:r>
              <a:rPr lang="ar-SY" sz="29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sym typeface="Symbol" pitchFamily="18" charset="2"/>
              </a:rPr>
              <a:t> محملة بالأنسولين فمويا</a:t>
            </a:r>
            <a:endParaRPr lang="fr-FR" sz="29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sym typeface="Symbol" pitchFamily="18" charset="2"/>
            </a:endParaRPr>
          </a:p>
        </p:txBody>
      </p:sp>
      <p:pic>
        <p:nvPicPr>
          <p:cNvPr id="48131" name="Picture 3" descr="gl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8741" y="1460258"/>
            <a:ext cx="7054721" cy="5215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036076" y="546940"/>
            <a:ext cx="4519024" cy="744995"/>
          </a:xfrm>
          <a:prstGeom prst="rect">
            <a:avLst/>
          </a:prstGeom>
        </p:spPr>
        <p:txBody>
          <a:bodyPr wrap="none" lIns="82470" tIns="41235" rIns="82470" bIns="41235">
            <a:spAutoFit/>
          </a:bodyPr>
          <a:lstStyle/>
          <a:p>
            <a:pPr lvl="0"/>
            <a:r>
              <a:rPr lang="en-US" sz="4300" dirty="0">
                <a:solidFill>
                  <a:srgbClr val="FFFFFF"/>
                </a:solidFill>
              </a:rPr>
              <a:t>  Ocular Targeting</a:t>
            </a:r>
          </a:p>
        </p:txBody>
      </p:sp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6946" y="1655748"/>
            <a:ext cx="3625573" cy="482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4782" y="1278460"/>
            <a:ext cx="3339621" cy="440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62522" y="1278460"/>
            <a:ext cx="3390693" cy="426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236904" y="5685093"/>
            <a:ext cx="8540245" cy="914272"/>
          </a:xfrm>
          <a:prstGeom prst="rect">
            <a:avLst/>
          </a:prstGeom>
        </p:spPr>
        <p:txBody>
          <a:bodyPr wrap="square" lIns="82470" tIns="41235" rIns="82470" bIns="41235">
            <a:spAutoFit/>
          </a:bodyPr>
          <a:lstStyle/>
          <a:p>
            <a:r>
              <a:rPr lang="en-US" dirty="0"/>
              <a:t>Concentration of [3H]-</a:t>
            </a:r>
            <a:r>
              <a:rPr lang="en-US" dirty="0" err="1"/>
              <a:t>CyA</a:t>
            </a:r>
            <a:r>
              <a:rPr lang="en-US" dirty="0"/>
              <a:t> in A) the cornea and B) the conjunctiva after topical</a:t>
            </a:r>
          </a:p>
          <a:p>
            <a:r>
              <a:rPr lang="en-US" dirty="0"/>
              <a:t>administration to rabbits of </a:t>
            </a:r>
            <a:r>
              <a:rPr lang="en-US" dirty="0" err="1"/>
              <a:t>CyA</a:t>
            </a:r>
            <a:r>
              <a:rPr lang="en-US" dirty="0"/>
              <a:t>-loaded CS NPs (black columns), a suspension of </a:t>
            </a:r>
            <a:r>
              <a:rPr lang="en-US" dirty="0" err="1"/>
              <a:t>CyA</a:t>
            </a:r>
            <a:r>
              <a:rPr lang="en-US" dirty="0"/>
              <a:t> </a:t>
            </a:r>
            <a:r>
              <a:rPr lang="en-US" dirty="0" err="1"/>
              <a:t>ina</a:t>
            </a:r>
            <a:r>
              <a:rPr lang="en-US" dirty="0"/>
              <a:t> CS solution (stripped columns) or a suspension of </a:t>
            </a:r>
            <a:r>
              <a:rPr lang="en-US" dirty="0" err="1"/>
              <a:t>CyA</a:t>
            </a:r>
            <a:r>
              <a:rPr lang="en-US" dirty="0"/>
              <a:t> in water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928744" y="401466"/>
            <a:ext cx="4571318" cy="744995"/>
          </a:xfrm>
          <a:prstGeom prst="rect">
            <a:avLst/>
          </a:prstGeom>
        </p:spPr>
        <p:txBody>
          <a:bodyPr lIns="82470" tIns="41235" rIns="82470" bIns="41235">
            <a:spAutoFit/>
          </a:bodyPr>
          <a:lstStyle/>
          <a:p>
            <a:r>
              <a:rPr lang="en-US" sz="4300" dirty="0"/>
              <a:t>Ocular Targeting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3982" y="1823440"/>
            <a:ext cx="4717827" cy="4789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159777" y="557296"/>
            <a:ext cx="4556043" cy="637273"/>
          </a:xfrm>
          <a:prstGeom prst="rect">
            <a:avLst/>
          </a:prstGeom>
        </p:spPr>
        <p:txBody>
          <a:bodyPr wrap="square" lIns="82470" tIns="41235" rIns="82470" bIns="41235">
            <a:spAutoFit/>
          </a:bodyPr>
          <a:lstStyle/>
          <a:p>
            <a:pPr eaLnBrk="0" hangingPunct="0">
              <a:defRPr/>
            </a:pPr>
            <a:r>
              <a:rPr lang="fr-FR" sz="3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Brain</a:t>
            </a:r>
            <a:r>
              <a:rPr lang="fr-FR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fr-FR" sz="3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Targeting</a:t>
            </a:r>
            <a:endParaRPr lang="fr-FR" sz="36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749" y="1620088"/>
            <a:ext cx="5964673" cy="394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مستطيل 6"/>
          <p:cNvSpPr/>
          <p:nvPr/>
        </p:nvSpPr>
        <p:spPr>
          <a:xfrm>
            <a:off x="1009961" y="5564389"/>
            <a:ext cx="7269222" cy="914272"/>
          </a:xfrm>
          <a:prstGeom prst="rect">
            <a:avLst/>
          </a:prstGeom>
        </p:spPr>
        <p:txBody>
          <a:bodyPr wrap="square" lIns="82470" tIns="41235" rIns="82470" bIns="41235">
            <a:spAutoFit/>
          </a:bodyPr>
          <a:lstStyle/>
          <a:p>
            <a:r>
              <a:rPr lang="en-US" dirty="0" smtClean="0"/>
              <a:t>(A) Plasma AUC of DOX in solutions and bound to</a:t>
            </a:r>
          </a:p>
          <a:p>
            <a:r>
              <a:rPr lang="en-US" dirty="0" smtClean="0"/>
              <a:t>uncoated and Ps 80–coated PBCA NP after </a:t>
            </a:r>
            <a:r>
              <a:rPr lang="en-US" dirty="0" err="1" smtClean="0"/>
              <a:t>i.v</a:t>
            </a:r>
            <a:r>
              <a:rPr lang="en-US" dirty="0" smtClean="0"/>
              <a:t>. administration to rats in a dose of 5 mg/kg.</a:t>
            </a:r>
            <a:endParaRPr lang="en-US" dirty="0"/>
          </a:p>
        </p:txBody>
      </p:sp>
      <p:sp>
        <p:nvSpPr>
          <p:cNvPr id="8" name="مستطيل 7"/>
          <p:cNvSpPr/>
          <p:nvPr/>
        </p:nvSpPr>
        <p:spPr>
          <a:xfrm>
            <a:off x="2014004" y="434747"/>
            <a:ext cx="3309014" cy="637273"/>
          </a:xfrm>
          <a:prstGeom prst="rect">
            <a:avLst/>
          </a:prstGeom>
        </p:spPr>
        <p:txBody>
          <a:bodyPr wrap="none" lIns="82470" tIns="41235" rIns="82470" bIns="41235">
            <a:spAutoFit/>
          </a:bodyPr>
          <a:lstStyle/>
          <a:p>
            <a:pPr lvl="0" eaLnBrk="0" hangingPunct="0">
              <a:defRPr/>
            </a:pPr>
            <a:r>
              <a:rPr lang="fr-FR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Brain</a:t>
            </a:r>
            <a:r>
              <a:rPr lang="fr-FR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fr-FR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Targeting</a:t>
            </a:r>
            <a:endParaRPr lang="fr-FR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8932" y="1468586"/>
            <a:ext cx="5851771" cy="4084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860337" y="5553540"/>
            <a:ext cx="7337020" cy="914272"/>
          </a:xfrm>
          <a:prstGeom prst="rect">
            <a:avLst/>
          </a:prstGeom>
        </p:spPr>
        <p:txBody>
          <a:bodyPr wrap="square" lIns="82470" tIns="41235" rIns="82470" bIns="41235">
            <a:spAutoFit/>
          </a:bodyPr>
          <a:lstStyle/>
          <a:p>
            <a:r>
              <a:rPr lang="en-US" dirty="0" smtClean="0"/>
              <a:t>Brain distribution of DOX in solutions</a:t>
            </a:r>
          </a:p>
          <a:p>
            <a:r>
              <a:rPr lang="en-US" dirty="0" smtClean="0"/>
              <a:t>and bound to Ps 80–coated PBCA NP after </a:t>
            </a:r>
            <a:r>
              <a:rPr lang="en-US" dirty="0" err="1" smtClean="0"/>
              <a:t>i.v</a:t>
            </a:r>
            <a:r>
              <a:rPr lang="en-US" dirty="0" smtClean="0"/>
              <a:t>. administration to rats in a dose of 5 mg/kg</a:t>
            </a:r>
            <a:endParaRPr lang="en-US" dirty="0"/>
          </a:p>
        </p:txBody>
      </p:sp>
      <p:sp>
        <p:nvSpPr>
          <p:cNvPr id="7" name="مستطيل 6"/>
          <p:cNvSpPr/>
          <p:nvPr/>
        </p:nvSpPr>
        <p:spPr>
          <a:xfrm>
            <a:off x="1323556" y="294506"/>
            <a:ext cx="3309014" cy="637273"/>
          </a:xfrm>
          <a:prstGeom prst="rect">
            <a:avLst/>
          </a:prstGeom>
        </p:spPr>
        <p:txBody>
          <a:bodyPr wrap="none" lIns="82470" tIns="41235" rIns="82470" bIns="41235">
            <a:spAutoFit/>
          </a:bodyPr>
          <a:lstStyle/>
          <a:p>
            <a:pPr lvl="0" eaLnBrk="0" hangingPunct="0">
              <a:defRPr/>
            </a:pPr>
            <a:r>
              <a:rPr lang="fr-FR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Brain</a:t>
            </a:r>
            <a:r>
              <a:rPr lang="fr-FR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fr-FR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Targeting</a:t>
            </a:r>
            <a:endParaRPr lang="fr-FR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AutoShape 2"/>
          <p:cNvSpPr>
            <a:spLocks noChangeArrowheads="1"/>
          </p:cNvSpPr>
          <p:nvPr/>
        </p:nvSpPr>
        <p:spPr bwMode="auto">
          <a:xfrm>
            <a:off x="456859" y="81296"/>
            <a:ext cx="8312107" cy="1403504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2470" tIns="41235" rIns="82470" bIns="41235" anchor="ctr"/>
          <a:lstStyle/>
          <a:p>
            <a:pPr algn="ctr" eaLnBrk="0" hangingPunct="0">
              <a:defRPr/>
            </a:pPr>
            <a:r>
              <a:rPr lang="ar-SY" sz="2900" b="1" dirty="0" smtClean="0">
                <a:latin typeface="Times New Roman" pitchFamily="18" charset="0"/>
              </a:rPr>
              <a:t>تخفيض التأثيرات السامة </a:t>
            </a:r>
            <a:r>
              <a:rPr lang="ar-SY" sz="2900" b="1" dirty="0" err="1" smtClean="0">
                <a:latin typeface="Times New Roman" pitchFamily="18" charset="0"/>
              </a:rPr>
              <a:t>و</a:t>
            </a:r>
            <a:r>
              <a:rPr lang="ar-SY" sz="2900" b="1" dirty="0" smtClean="0">
                <a:latin typeface="Times New Roman" pitchFamily="18" charset="0"/>
              </a:rPr>
              <a:t> الجانبية لبعض المواد الدوائية</a:t>
            </a:r>
            <a:endParaRPr lang="fr-FR" sz="2900" b="1" dirty="0">
              <a:latin typeface="Times New Roman" pitchFamily="18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033729" y="1693410"/>
            <a:ext cx="7173369" cy="91427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82470" tIns="41235" rIns="82470" bIns="41235">
            <a:spAutoFit/>
          </a:bodyPr>
          <a:lstStyle/>
          <a:p>
            <a:pPr eaLnBrk="0" hangingPunct="0"/>
            <a:r>
              <a:rPr lang="fr-FR" dirty="0" smtClean="0">
                <a:latin typeface="Times New Roman" pitchFamily="18" charset="0"/>
              </a:rPr>
              <a:t>REDUCTION OF CARDIAC CONCENTRATION</a:t>
            </a:r>
          </a:p>
          <a:p>
            <a:pPr eaLnBrk="0" hangingPunct="0"/>
            <a:r>
              <a:rPr lang="fr-FR" dirty="0" smtClean="0">
                <a:latin typeface="Times New Roman" pitchFamily="18" charset="0"/>
              </a:rPr>
              <a:t>OF DOXORUBICINE</a:t>
            </a:r>
          </a:p>
          <a:p>
            <a:pPr eaLnBrk="0" hangingPunct="0"/>
            <a:r>
              <a:rPr lang="fr-FR" dirty="0" smtClean="0">
                <a:latin typeface="Times New Roman" pitchFamily="18" charset="0"/>
              </a:rPr>
              <a:t>(</a:t>
            </a:r>
            <a:r>
              <a:rPr lang="fr-FR" dirty="0">
                <a:latin typeface="Times New Roman" pitchFamily="18" charset="0"/>
              </a:rPr>
              <a:t>FREE DOXORUBICINE vs NANOSPHERES)</a:t>
            </a: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1658330" y="3006415"/>
            <a:ext cx="5553224" cy="3659849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lIns="82470" tIns="41235" rIns="82470" bIns="41235" anchor="ctr"/>
          <a:lstStyle/>
          <a:p>
            <a:endParaRPr lang="en-US"/>
          </a:p>
        </p:txBody>
      </p:sp>
      <p:pic>
        <p:nvPicPr>
          <p:cNvPr id="53253" name="Picture 5" descr="con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8330" y="3006415"/>
            <a:ext cx="5553224" cy="3659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928662" y="2214554"/>
            <a:ext cx="75009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Y" sz="2400" dirty="0" smtClean="0"/>
              <a:t>1- حماية المواد الدوائية الحساسة من </a:t>
            </a:r>
            <a:r>
              <a:rPr lang="ar-SY" sz="2400" dirty="0" err="1" smtClean="0"/>
              <a:t>التخرب</a:t>
            </a:r>
            <a:r>
              <a:rPr lang="ar-SY" sz="2400" dirty="0" smtClean="0"/>
              <a:t> الكيميائي </a:t>
            </a:r>
            <a:r>
              <a:rPr lang="ar-SY" sz="2400" dirty="0" err="1" smtClean="0"/>
              <a:t>كالريتينول</a:t>
            </a:r>
            <a:r>
              <a:rPr lang="ar-SY" sz="2400" dirty="0" smtClean="0"/>
              <a:t> و </a:t>
            </a:r>
            <a:r>
              <a:rPr lang="ar-SY" sz="2400" dirty="0" err="1" smtClean="0"/>
              <a:t>التوكوفيرول</a:t>
            </a:r>
            <a:endParaRPr lang="ar-SY" sz="2400" dirty="0" smtClean="0"/>
          </a:p>
          <a:p>
            <a:pPr algn="r"/>
            <a:r>
              <a:rPr lang="ar-SY" sz="2400" dirty="0" smtClean="0"/>
              <a:t>2- يمكن الحصول على تحرر سريع للدواء إذا كان الدواء </a:t>
            </a:r>
            <a:r>
              <a:rPr lang="ar-SY" sz="2400" dirty="0" err="1" smtClean="0"/>
              <a:t>مدمصا</a:t>
            </a:r>
            <a:r>
              <a:rPr lang="ar-SY" sz="2400" dirty="0" smtClean="0"/>
              <a:t> على سطح الجسيمات </a:t>
            </a:r>
            <a:r>
              <a:rPr lang="ar-SY" sz="2400" dirty="0" err="1" smtClean="0"/>
              <a:t>النانومترية</a:t>
            </a:r>
            <a:r>
              <a:rPr lang="ar-SY" sz="2400" dirty="0" smtClean="0"/>
              <a:t> </a:t>
            </a:r>
            <a:r>
              <a:rPr lang="ar-SY" sz="2400" dirty="0" err="1" smtClean="0"/>
              <a:t>او</a:t>
            </a:r>
            <a:r>
              <a:rPr lang="ar-SY" sz="2400" dirty="0" smtClean="0"/>
              <a:t> تحرر بطيء إذا كان الدواء مبعثرا عميقا ضمن الجسيمات</a:t>
            </a:r>
          </a:p>
          <a:p>
            <a:pPr algn="r"/>
            <a:r>
              <a:rPr lang="ar-SY" sz="2400" dirty="0" smtClean="0"/>
              <a:t>3- يمكن </a:t>
            </a:r>
            <a:r>
              <a:rPr lang="ar-SY" sz="2400" dirty="0" err="1" smtClean="0"/>
              <a:t>ان</a:t>
            </a:r>
            <a:r>
              <a:rPr lang="ar-SY" sz="2400" dirty="0" smtClean="0"/>
              <a:t> تشكل طبقة عازلة تزيد من </a:t>
            </a:r>
            <a:r>
              <a:rPr lang="ar-SY" sz="2400" dirty="0" err="1" smtClean="0"/>
              <a:t>إماهة</a:t>
            </a:r>
            <a:r>
              <a:rPr lang="ar-SY" sz="2400" dirty="0" smtClean="0"/>
              <a:t> الجلد</a:t>
            </a:r>
          </a:p>
          <a:p>
            <a:pPr algn="r"/>
            <a:r>
              <a:rPr lang="ar-SY" sz="2400" dirty="0" smtClean="0"/>
              <a:t>4- يمكن أن تحمي الجلد من تأثير الأشعة فوق البنفسجية</a:t>
            </a:r>
            <a:r>
              <a:rPr lang="ar-SY" dirty="0" smtClean="0"/>
              <a:t>.</a:t>
            </a:r>
            <a:endParaRPr lang="en-US" dirty="0"/>
          </a:p>
        </p:txBody>
      </p:sp>
      <p:sp>
        <p:nvSpPr>
          <p:cNvPr id="3" name="مستطيل 2"/>
          <p:cNvSpPr/>
          <p:nvPr/>
        </p:nvSpPr>
        <p:spPr>
          <a:xfrm>
            <a:off x="857224" y="571480"/>
            <a:ext cx="7215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ar-SY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التطبيقات </a:t>
            </a:r>
            <a:r>
              <a:rPr lang="ar-SY" sz="36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التجميلية</a:t>
            </a:r>
            <a:r>
              <a:rPr lang="ar-SY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للجسيمات </a:t>
            </a:r>
            <a:r>
              <a:rPr lang="ar-SY" sz="36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النانومترية</a:t>
            </a:r>
            <a:endParaRPr lang="en-US" sz="3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0" hangingPunct="0">
              <a:defRPr/>
            </a:pPr>
            <a:endParaRPr lang="fr-FR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071538" y="214290"/>
            <a:ext cx="664373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ar-SY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التطبيقات </a:t>
            </a:r>
            <a:r>
              <a:rPr lang="ar-SY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التجميلية</a:t>
            </a:r>
            <a:r>
              <a:rPr lang="ar-SY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للجسيمات </a:t>
            </a:r>
            <a:r>
              <a:rPr lang="ar-SY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النانومترية</a:t>
            </a:r>
            <a:endParaRPr lang="en-US" sz="28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0" hangingPunct="0">
              <a:defRPr/>
            </a:pPr>
            <a:endParaRPr lang="fr-FR" dirty="0">
              <a:latin typeface="Times New Roman" pitchFamily="18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642910" y="2214554"/>
            <a:ext cx="81439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Y" sz="2400" dirty="0" err="1" smtClean="0"/>
              <a:t>التريتينوئين</a:t>
            </a:r>
            <a:r>
              <a:rPr lang="ar-SY" sz="2400" dirty="0" smtClean="0"/>
              <a:t> هو </a:t>
            </a:r>
            <a:r>
              <a:rPr lang="ar-SY" sz="2400" dirty="0" err="1" smtClean="0"/>
              <a:t>مستقلب</a:t>
            </a:r>
            <a:r>
              <a:rPr lang="ar-SY" sz="2400" dirty="0" smtClean="0"/>
              <a:t> لفيتامين </a:t>
            </a:r>
            <a:r>
              <a:rPr lang="ar-SY" sz="2400" dirty="0" err="1" smtClean="0"/>
              <a:t>أ</a:t>
            </a:r>
            <a:r>
              <a:rPr lang="ar-SY" sz="2400" dirty="0" smtClean="0"/>
              <a:t> و يستخدم للعلاج الموضعي للعديد من </a:t>
            </a:r>
            <a:r>
              <a:rPr lang="ar-SY" sz="2400" dirty="0" err="1" smtClean="0"/>
              <a:t>الامراض</a:t>
            </a:r>
            <a:r>
              <a:rPr lang="ar-SY" sz="2400" dirty="0" smtClean="0"/>
              <a:t> الجلدية كالصدف </a:t>
            </a:r>
            <a:r>
              <a:rPr lang="ar-SY" sz="2400" dirty="0" err="1" smtClean="0"/>
              <a:t>و</a:t>
            </a:r>
            <a:r>
              <a:rPr lang="ar-SY" sz="2400" dirty="0" smtClean="0"/>
              <a:t> حب الشباب.</a:t>
            </a:r>
          </a:p>
          <a:p>
            <a:pPr algn="r"/>
            <a:r>
              <a:rPr lang="ar-SY" sz="2400" dirty="0" smtClean="0"/>
              <a:t>من أهم مشاكل الاستخدام الموضعي </a:t>
            </a:r>
            <a:r>
              <a:rPr lang="ar-SY" sz="2400" dirty="0" err="1" smtClean="0"/>
              <a:t>للتريتنوئين</a:t>
            </a:r>
            <a:r>
              <a:rPr lang="ar-SY" sz="2400" dirty="0" smtClean="0"/>
              <a:t> هو </a:t>
            </a:r>
            <a:r>
              <a:rPr lang="ar-SY" sz="2400" dirty="0" err="1" smtClean="0"/>
              <a:t>تخريش</a:t>
            </a:r>
            <a:r>
              <a:rPr lang="ar-SY" sz="2400" dirty="0" smtClean="0"/>
              <a:t> الجلد </a:t>
            </a:r>
            <a:r>
              <a:rPr lang="ar-SY" sz="2400" dirty="0" err="1" smtClean="0"/>
              <a:t>و</a:t>
            </a:r>
            <a:r>
              <a:rPr lang="ar-SY" sz="2400" dirty="0" smtClean="0"/>
              <a:t> حدوث تقشر </a:t>
            </a:r>
            <a:r>
              <a:rPr lang="ar-SY" sz="2400" dirty="0" err="1" smtClean="0"/>
              <a:t>و</a:t>
            </a:r>
            <a:r>
              <a:rPr lang="ar-SY" sz="2400" dirty="0" smtClean="0"/>
              <a:t> احمرار الجلد </a:t>
            </a:r>
            <a:r>
              <a:rPr lang="ar-SY" sz="2400" dirty="0" err="1" smtClean="0"/>
              <a:t>و</a:t>
            </a:r>
            <a:r>
              <a:rPr lang="ar-SY" sz="2400" dirty="0" smtClean="0"/>
              <a:t> الحروق </a:t>
            </a:r>
            <a:r>
              <a:rPr lang="ar-SY" sz="2400" dirty="0" err="1" smtClean="0"/>
              <a:t>و</a:t>
            </a:r>
            <a:r>
              <a:rPr lang="ar-SY" sz="2400" dirty="0" smtClean="0"/>
              <a:t> زيادة حساسية الجلد لأشعة الشمس.</a:t>
            </a:r>
          </a:p>
          <a:p>
            <a:pPr algn="r"/>
            <a:r>
              <a:rPr lang="ar-SY" sz="2400" dirty="0" smtClean="0"/>
              <a:t>لحل هذه المشاكل تم تحميل </a:t>
            </a:r>
            <a:r>
              <a:rPr lang="ar-SY" sz="2400" dirty="0" err="1" smtClean="0"/>
              <a:t>التريتنوئين</a:t>
            </a:r>
            <a:r>
              <a:rPr lang="ar-SY" sz="2400" dirty="0" smtClean="0"/>
              <a:t> على الجسيمات </a:t>
            </a:r>
            <a:r>
              <a:rPr lang="ar-SY" sz="2400" dirty="0" err="1" smtClean="0"/>
              <a:t>النانومترية</a:t>
            </a:r>
            <a:r>
              <a:rPr lang="ar-SY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7962911" cy="5195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500034" y="5903893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Pictures of </a:t>
            </a:r>
            <a:r>
              <a:rPr lang="en-US" sz="1400" dirty="0" err="1"/>
              <a:t>Draize</a:t>
            </a:r>
            <a:r>
              <a:rPr lang="en-US" sz="1400" dirty="0"/>
              <a:t> skin irritation studies carried out on </a:t>
            </a:r>
            <a:r>
              <a:rPr lang="en-US" sz="1400" dirty="0" err="1"/>
              <a:t>NewZealand</a:t>
            </a:r>
            <a:r>
              <a:rPr lang="en-US" sz="1400" dirty="0"/>
              <a:t> rabbits 24 h after application of (A) control (no application); (B) marketed formulation (</a:t>
            </a:r>
            <a:r>
              <a:rPr lang="en-US" sz="1400" dirty="0" err="1" smtClean="0"/>
              <a:t>Retino</a:t>
            </a:r>
            <a:r>
              <a:rPr lang="en-US" sz="1400" dirty="0" smtClean="0"/>
              <a:t>-A®</a:t>
            </a:r>
            <a:r>
              <a:rPr lang="ar-SY" sz="1400" dirty="0" smtClean="0"/>
              <a:t> </a:t>
            </a:r>
            <a:r>
              <a:rPr lang="en-US" sz="1400" dirty="0" smtClean="0"/>
              <a:t>cream</a:t>
            </a:r>
            <a:r>
              <a:rPr lang="en-US" sz="1400" dirty="0"/>
              <a:t>); (C) SLN-based gel without </a:t>
            </a:r>
            <a:r>
              <a:rPr lang="en-US" sz="1400" dirty="0" err="1"/>
              <a:t>tretinoin</a:t>
            </a:r>
            <a:r>
              <a:rPr lang="en-US" sz="1400" dirty="0"/>
              <a:t>; (D) SLN-based gel containing </a:t>
            </a:r>
            <a:r>
              <a:rPr lang="en-US" sz="1400" dirty="0" err="1"/>
              <a:t>tretinoin</a:t>
            </a:r>
            <a:r>
              <a:rPr lang="en-US" sz="1400" dirty="0"/>
              <a:t> (0.05%, w/w). The Marketed </a:t>
            </a:r>
            <a:r>
              <a:rPr lang="en-US" sz="1400" dirty="0" err="1"/>
              <a:t>tretinoin</a:t>
            </a:r>
            <a:r>
              <a:rPr lang="en-US" sz="1400" dirty="0"/>
              <a:t> cream clearly shows </a:t>
            </a:r>
            <a:r>
              <a:rPr lang="en-US" sz="1400" dirty="0" err="1"/>
              <a:t>erythemal</a:t>
            </a:r>
            <a:r>
              <a:rPr lang="en-US" sz="1400" dirty="0"/>
              <a:t> lesions, which </a:t>
            </a:r>
            <a:r>
              <a:rPr lang="en-US" sz="1400" dirty="0" smtClean="0"/>
              <a:t>are</a:t>
            </a:r>
            <a:r>
              <a:rPr lang="ar-SY" sz="1400" dirty="0" smtClean="0"/>
              <a:t> </a:t>
            </a:r>
            <a:r>
              <a:rPr lang="en-US" sz="1400" dirty="0" smtClean="0"/>
              <a:t>not </a:t>
            </a:r>
            <a:r>
              <a:rPr lang="en-US" sz="1400" dirty="0"/>
              <a:t>visible in SLN based </a:t>
            </a:r>
            <a:r>
              <a:rPr lang="en-US" sz="1400" dirty="0" err="1"/>
              <a:t>tretinoin</a:t>
            </a:r>
            <a:r>
              <a:rPr lang="en-US" sz="1400" dirty="0"/>
              <a:t> gel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r-SY" sz="4000" dirty="0" smtClean="0">
                <a:solidFill>
                  <a:srgbClr val="FF0000"/>
                </a:solidFill>
                <a:latin typeface="Times New Roman" pitchFamily="18" charset="0"/>
              </a:rPr>
              <a:t>مجال القياس في تقنية الانتشار الحركي للضوء</a:t>
            </a:r>
            <a:endParaRPr lang="en-GB" sz="4000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5363" name="AutoShape 3"/>
          <p:cNvSpPr>
            <a:spLocks noChangeArrowheads="1"/>
          </p:cNvSpPr>
          <p:nvPr/>
        </p:nvSpPr>
        <p:spPr bwMode="auto">
          <a:xfrm rot="-5400000">
            <a:off x="4381500" y="876300"/>
            <a:ext cx="457200" cy="7086600"/>
          </a:xfrm>
          <a:prstGeom prst="flowChartExtract">
            <a:avLst/>
          </a:prstGeom>
          <a:solidFill>
            <a:srgbClr val="339966"/>
          </a:solidFill>
          <a:ln w="95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5364" name="Picture 4" descr="proteincoatedPST"/>
          <p:cNvPicPr>
            <a:picLocks noChangeAspect="1" noChangeArrowheads="1"/>
          </p:cNvPicPr>
          <p:nvPr/>
        </p:nvPicPr>
        <p:blipFill>
          <a:blip r:embed="rId2"/>
          <a:srcRect l="5397" r="8263" b="21951"/>
          <a:stretch>
            <a:fillRect/>
          </a:stretch>
        </p:blipFill>
        <p:spPr bwMode="auto">
          <a:xfrm>
            <a:off x="6019800" y="1676400"/>
            <a:ext cx="25908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28600" y="41910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0.6 nm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8178800" y="4254500"/>
            <a:ext cx="83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6.0 </a:t>
            </a:r>
            <a:r>
              <a:rPr lang="en-US">
                <a:latin typeface="Symbol" pitchFamily="18" charset="2"/>
              </a:rPr>
              <a:t>m</a:t>
            </a:r>
            <a:r>
              <a:rPr lang="en-US">
                <a:latin typeface="Times New Roman" pitchFamily="18" charset="0"/>
              </a:rPr>
              <a:t>m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7086600" y="48006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Sphères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6096000" y="52578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Colloïdes &amp; Sols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657600" y="5257800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Conjugués 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1066800" y="5562600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Surfactants &amp; Micelles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2743200" y="47244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Biopolymères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838200" y="472440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Polypeptides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029200" y="5715000"/>
            <a:ext cx="185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Virus &amp; Vaccins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209800" y="51054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Protéines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419600" y="4724400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Encres&amp; pigments</a:t>
            </a:r>
          </a:p>
        </p:txBody>
      </p:sp>
      <p:sp>
        <p:nvSpPr>
          <p:cNvPr id="15376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621088" cy="411163"/>
          </a:xfrm>
        </p:spPr>
        <p:txBody>
          <a:bodyPr lIns="91436" tIns="45718" rIns="91436" bIns="45718">
            <a:normAutofit fontScale="92500" lnSpcReduction="20000"/>
          </a:bodyPr>
          <a:lstStyle/>
          <a:p>
            <a:pPr eaLnBrk="1" hangingPunct="1">
              <a:buFontTx/>
              <a:buNone/>
            </a:pPr>
            <a:endParaRPr lang="en-GB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500034" y="571480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ar-SY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استخدام الجسيمات </a:t>
            </a:r>
            <a:r>
              <a:rPr lang="ar-SY" sz="32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النانومترية</a:t>
            </a:r>
            <a:r>
              <a:rPr lang="ar-SY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في   التشخيص </a:t>
            </a:r>
            <a:r>
              <a:rPr lang="ar-SY" sz="32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و</a:t>
            </a:r>
            <a:r>
              <a:rPr lang="ar-SY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التصوير</a:t>
            </a:r>
            <a:endParaRPr lang="en-US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" y="1614488"/>
            <a:ext cx="78867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-1785982" y="5500702"/>
            <a:ext cx="13419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ar-SY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صورة </a:t>
            </a:r>
            <a:r>
              <a:rPr lang="ar-SY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مفلورة</a:t>
            </a:r>
            <a:r>
              <a:rPr lang="ar-SY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لفأر يحمل ورمين, الورم الأيمن </a:t>
            </a:r>
            <a:r>
              <a:rPr lang="ar-SY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و</a:t>
            </a:r>
            <a:r>
              <a:rPr lang="ar-SY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يبدي عددا كبيرا من مستقبلات </a:t>
            </a:r>
            <a:r>
              <a:rPr lang="ar-SY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الفولات</a:t>
            </a:r>
            <a:r>
              <a:rPr lang="ar-SY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على سطح خلاياه </a:t>
            </a:r>
          </a:p>
          <a:p>
            <a:pPr algn="ctr" eaLnBrk="0" hangingPunct="0">
              <a:defRPr/>
            </a:pPr>
            <a:r>
              <a:rPr lang="ar-SY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و الورم الأيسر يبدي عددا قليلا من  هذه المستقبلات</a:t>
            </a:r>
            <a:endParaRPr lang="en-U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r-SY" dirty="0" smtClean="0">
                <a:solidFill>
                  <a:srgbClr val="FF0000"/>
                </a:solidFill>
              </a:rPr>
              <a:t>الحركة </a:t>
            </a:r>
            <a:r>
              <a:rPr lang="ar-SY" dirty="0" err="1" smtClean="0">
                <a:solidFill>
                  <a:srgbClr val="FF0000"/>
                </a:solidFill>
              </a:rPr>
              <a:t>البراونية</a:t>
            </a:r>
            <a:r>
              <a:rPr lang="ar-SY" dirty="0" smtClean="0">
                <a:solidFill>
                  <a:srgbClr val="FF0000"/>
                </a:solidFill>
              </a:rPr>
              <a:t> للجسيمات الكبيرة</a:t>
            </a:r>
            <a:endParaRPr lang="en-US" dirty="0" smtClean="0">
              <a:solidFill>
                <a:srgbClr val="FF0000"/>
              </a:solidFill>
            </a:endParaRPr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r-SY" dirty="0" smtClean="0">
                <a:solidFill>
                  <a:srgbClr val="FF0000"/>
                </a:solidFill>
              </a:rPr>
              <a:t>الحركة </a:t>
            </a:r>
            <a:r>
              <a:rPr lang="ar-SY" dirty="0" err="1" smtClean="0">
                <a:solidFill>
                  <a:srgbClr val="FF0000"/>
                </a:solidFill>
              </a:rPr>
              <a:t>البراونية</a:t>
            </a:r>
            <a:r>
              <a:rPr lang="ar-SY" dirty="0" smtClean="0">
                <a:solidFill>
                  <a:srgbClr val="FF0000"/>
                </a:solidFill>
              </a:rPr>
              <a:t> للجسيمات الصغيرة</a:t>
            </a:r>
            <a:endParaRPr lang="en-US" dirty="0" smtClean="0">
              <a:solidFill>
                <a:srgbClr val="FF0000"/>
              </a:solidFill>
            </a:endParaRPr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ar-SY" sz="4000" dirty="0" smtClean="0">
                <a:solidFill>
                  <a:srgbClr val="FF0000"/>
                </a:solidFill>
                <a:latin typeface="Times New Roman" pitchFamily="18" charset="0"/>
              </a:rPr>
              <a:t>تغيرات شدة الضوء بدلالة أبعاد الجسيمات</a:t>
            </a:r>
            <a:endParaRPr lang="en-GB" sz="4000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190750" y="4144963"/>
            <a:ext cx="4895850" cy="2330450"/>
            <a:chOff x="1380" y="2611"/>
            <a:chExt cx="3084" cy="1468"/>
          </a:xfrm>
        </p:grpSpPr>
        <p:pic>
          <p:nvPicPr>
            <p:cNvPr id="18455" name="Picture 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44" y="2687"/>
              <a:ext cx="2820" cy="1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380" y="2611"/>
              <a:ext cx="2716" cy="1468"/>
              <a:chOff x="1380" y="2611"/>
              <a:chExt cx="2716" cy="1468"/>
            </a:xfrm>
          </p:grpSpPr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1686" y="2611"/>
                <a:ext cx="2410" cy="1289"/>
                <a:chOff x="1686" y="2611"/>
                <a:chExt cx="2410" cy="1289"/>
              </a:xfrm>
            </p:grpSpPr>
            <p:sp>
              <p:nvSpPr>
                <p:cNvPr id="18462" name="Line 7"/>
                <p:cNvSpPr>
                  <a:spLocks noChangeShapeType="1"/>
                </p:cNvSpPr>
                <p:nvPr/>
              </p:nvSpPr>
              <p:spPr bwMode="auto">
                <a:xfrm>
                  <a:off x="1738" y="2694"/>
                  <a:ext cx="0" cy="116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3" name="Freeform 8"/>
                <p:cNvSpPr>
                  <a:spLocks/>
                </p:cNvSpPr>
                <p:nvPr/>
              </p:nvSpPr>
              <p:spPr bwMode="auto">
                <a:xfrm>
                  <a:off x="1686" y="2611"/>
                  <a:ext cx="105" cy="114"/>
                </a:xfrm>
                <a:custGeom>
                  <a:avLst/>
                  <a:gdLst>
                    <a:gd name="T0" fmla="*/ 104 w 105"/>
                    <a:gd name="T1" fmla="*/ 113 h 114"/>
                    <a:gd name="T2" fmla="*/ 51 w 105"/>
                    <a:gd name="T3" fmla="*/ 97 h 114"/>
                    <a:gd name="T4" fmla="*/ 0 w 105"/>
                    <a:gd name="T5" fmla="*/ 113 h 114"/>
                    <a:gd name="T6" fmla="*/ 51 w 105"/>
                    <a:gd name="T7" fmla="*/ 0 h 114"/>
                    <a:gd name="T8" fmla="*/ 104 w 105"/>
                    <a:gd name="T9" fmla="*/ 113 h 1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114"/>
                    <a:gd name="T17" fmla="*/ 105 w 105"/>
                    <a:gd name="T18" fmla="*/ 114 h 1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114">
                      <a:moveTo>
                        <a:pt x="104" y="113"/>
                      </a:moveTo>
                      <a:lnTo>
                        <a:pt x="51" y="97"/>
                      </a:lnTo>
                      <a:lnTo>
                        <a:pt x="0" y="113"/>
                      </a:lnTo>
                      <a:lnTo>
                        <a:pt x="51" y="0"/>
                      </a:lnTo>
                      <a:lnTo>
                        <a:pt x="104" y="113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464" name="Line 9"/>
                <p:cNvSpPr>
                  <a:spLocks noChangeShapeType="1"/>
                </p:cNvSpPr>
                <p:nvPr/>
              </p:nvSpPr>
              <p:spPr bwMode="auto">
                <a:xfrm>
                  <a:off x="1738" y="3851"/>
                  <a:ext cx="2269" cy="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5" name="Freeform 10"/>
                <p:cNvSpPr>
                  <a:spLocks/>
                </p:cNvSpPr>
                <p:nvPr/>
              </p:nvSpPr>
              <p:spPr bwMode="auto">
                <a:xfrm>
                  <a:off x="3972" y="3803"/>
                  <a:ext cx="124" cy="97"/>
                </a:xfrm>
                <a:custGeom>
                  <a:avLst/>
                  <a:gdLst>
                    <a:gd name="T0" fmla="*/ 0 w 124"/>
                    <a:gd name="T1" fmla="*/ 96 h 97"/>
                    <a:gd name="T2" fmla="*/ 16 w 124"/>
                    <a:gd name="T3" fmla="*/ 48 h 97"/>
                    <a:gd name="T4" fmla="*/ 0 w 124"/>
                    <a:gd name="T5" fmla="*/ 0 h 97"/>
                    <a:gd name="T6" fmla="*/ 123 w 124"/>
                    <a:gd name="T7" fmla="*/ 48 h 97"/>
                    <a:gd name="T8" fmla="*/ 0 w 124"/>
                    <a:gd name="T9" fmla="*/ 96 h 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4"/>
                    <a:gd name="T16" fmla="*/ 0 h 97"/>
                    <a:gd name="T17" fmla="*/ 124 w 124"/>
                    <a:gd name="T18" fmla="*/ 97 h 9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4" h="97">
                      <a:moveTo>
                        <a:pt x="0" y="96"/>
                      </a:moveTo>
                      <a:lnTo>
                        <a:pt x="16" y="48"/>
                      </a:lnTo>
                      <a:lnTo>
                        <a:pt x="0" y="0"/>
                      </a:lnTo>
                      <a:lnTo>
                        <a:pt x="123" y="48"/>
                      </a:lnTo>
                      <a:lnTo>
                        <a:pt x="0" y="96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458" name="Line 11"/>
              <p:cNvSpPr>
                <a:spLocks noChangeShapeType="1"/>
              </p:cNvSpPr>
              <p:nvPr/>
            </p:nvSpPr>
            <p:spPr bwMode="auto">
              <a:xfrm flipH="1" flipV="1">
                <a:off x="1742" y="3167"/>
                <a:ext cx="48" cy="4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459" name="Rectangle 12"/>
              <p:cNvSpPr>
                <a:spLocks noChangeArrowheads="1"/>
              </p:cNvSpPr>
              <p:nvPr/>
            </p:nvSpPr>
            <p:spPr bwMode="auto">
              <a:xfrm>
                <a:off x="2377" y="2713"/>
                <a:ext cx="135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l" rtl="0" eaLnBrk="0" hangingPunct="0"/>
                <a:r>
                  <a:rPr lang="fr-FR" sz="2000">
                    <a:solidFill>
                      <a:srgbClr val="000000"/>
                    </a:solidFill>
                  </a:rPr>
                  <a:t>Petites</a:t>
                </a:r>
                <a:r>
                  <a:rPr lang="en-GB" sz="2000">
                    <a:solidFill>
                      <a:srgbClr val="000000"/>
                    </a:solidFill>
                  </a:rPr>
                  <a:t> Partic</a:t>
                </a:r>
                <a:r>
                  <a:rPr lang="fr-FR" sz="2000">
                    <a:solidFill>
                      <a:srgbClr val="000000"/>
                    </a:solidFill>
                  </a:rPr>
                  <a:t>u</a:t>
                </a:r>
                <a:r>
                  <a:rPr lang="en-GB" sz="2000">
                    <a:solidFill>
                      <a:srgbClr val="000000"/>
                    </a:solidFill>
                  </a:rPr>
                  <a:t>les</a:t>
                </a:r>
              </a:p>
            </p:txBody>
          </p:sp>
          <p:sp>
            <p:nvSpPr>
              <p:cNvPr id="18460" name="Rectangle 13"/>
              <p:cNvSpPr>
                <a:spLocks noChangeArrowheads="1"/>
              </p:cNvSpPr>
              <p:nvPr/>
            </p:nvSpPr>
            <p:spPr bwMode="auto">
              <a:xfrm>
                <a:off x="2639" y="3829"/>
                <a:ext cx="60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l" rtl="0" eaLnBrk="0" hangingPunct="0"/>
                <a:r>
                  <a:rPr lang="en-GB" sz="2000">
                    <a:solidFill>
                      <a:srgbClr val="000000"/>
                    </a:solidFill>
                  </a:rPr>
                  <a:t>T</a:t>
                </a:r>
                <a:r>
                  <a:rPr lang="fr-FR" sz="2000">
                    <a:solidFill>
                      <a:srgbClr val="000000"/>
                    </a:solidFill>
                  </a:rPr>
                  <a:t>emps</a:t>
                </a:r>
                <a:endParaRPr lang="en-GB" sz="2000">
                  <a:solidFill>
                    <a:srgbClr val="000000"/>
                  </a:solidFill>
                </a:endParaRPr>
              </a:p>
            </p:txBody>
          </p:sp>
          <p:sp>
            <p:nvSpPr>
              <p:cNvPr id="18461" name="Rectangle 14"/>
              <p:cNvSpPr>
                <a:spLocks noChangeArrowheads="1"/>
              </p:cNvSpPr>
              <p:nvPr/>
            </p:nvSpPr>
            <p:spPr bwMode="auto">
              <a:xfrm rot="-5400000">
                <a:off x="1145" y="3128"/>
                <a:ext cx="72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l" rtl="0" eaLnBrk="0" hangingPunct="0"/>
                <a:r>
                  <a:rPr lang="en-GB" sz="2000">
                    <a:solidFill>
                      <a:srgbClr val="000000"/>
                    </a:solidFill>
                  </a:rPr>
                  <a:t>Intensit</a:t>
                </a:r>
                <a:r>
                  <a:rPr lang="fr-FR" sz="2000">
                    <a:solidFill>
                      <a:srgbClr val="000000"/>
                    </a:solidFill>
                  </a:rPr>
                  <a:t>é</a:t>
                </a:r>
                <a:endParaRPr lang="en-GB" sz="20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2193925" y="1828800"/>
            <a:ext cx="4308475" cy="2378075"/>
            <a:chOff x="1382" y="1152"/>
            <a:chExt cx="2714" cy="1498"/>
          </a:xfrm>
        </p:grpSpPr>
        <p:grpSp>
          <p:nvGrpSpPr>
            <p:cNvPr id="6" name="Group 16"/>
            <p:cNvGrpSpPr>
              <a:grpSpLocks/>
            </p:cNvGrpSpPr>
            <p:nvPr/>
          </p:nvGrpSpPr>
          <p:grpSpPr bwMode="auto">
            <a:xfrm>
              <a:off x="1382" y="1152"/>
              <a:ext cx="2714" cy="1488"/>
              <a:chOff x="1382" y="1152"/>
              <a:chExt cx="2714" cy="1488"/>
            </a:xfrm>
          </p:grpSpPr>
          <p:pic>
            <p:nvPicPr>
              <p:cNvPr id="18447" name="Picture 17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610" y="1152"/>
                <a:ext cx="2416" cy="1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7" name="Group 18"/>
              <p:cNvGrpSpPr>
                <a:grpSpLocks/>
              </p:cNvGrpSpPr>
              <p:nvPr/>
            </p:nvGrpSpPr>
            <p:grpSpPr bwMode="auto">
              <a:xfrm>
                <a:off x="1686" y="1200"/>
                <a:ext cx="2410" cy="1288"/>
                <a:chOff x="1686" y="1200"/>
                <a:chExt cx="2410" cy="1288"/>
              </a:xfrm>
            </p:grpSpPr>
            <p:sp>
              <p:nvSpPr>
                <p:cNvPr id="18451" name="Line 19"/>
                <p:cNvSpPr>
                  <a:spLocks noChangeShapeType="1"/>
                </p:cNvSpPr>
                <p:nvPr/>
              </p:nvSpPr>
              <p:spPr bwMode="auto">
                <a:xfrm>
                  <a:off x="1738" y="1283"/>
                  <a:ext cx="0" cy="1159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52" name="Freeform 20"/>
                <p:cNvSpPr>
                  <a:spLocks/>
                </p:cNvSpPr>
                <p:nvPr/>
              </p:nvSpPr>
              <p:spPr bwMode="auto">
                <a:xfrm>
                  <a:off x="1686" y="1200"/>
                  <a:ext cx="105" cy="115"/>
                </a:xfrm>
                <a:custGeom>
                  <a:avLst/>
                  <a:gdLst>
                    <a:gd name="T0" fmla="*/ 104 w 105"/>
                    <a:gd name="T1" fmla="*/ 114 h 115"/>
                    <a:gd name="T2" fmla="*/ 51 w 105"/>
                    <a:gd name="T3" fmla="*/ 98 h 115"/>
                    <a:gd name="T4" fmla="*/ 0 w 105"/>
                    <a:gd name="T5" fmla="*/ 114 h 115"/>
                    <a:gd name="T6" fmla="*/ 51 w 105"/>
                    <a:gd name="T7" fmla="*/ 0 h 115"/>
                    <a:gd name="T8" fmla="*/ 104 w 105"/>
                    <a:gd name="T9" fmla="*/ 114 h 1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115"/>
                    <a:gd name="T17" fmla="*/ 105 w 105"/>
                    <a:gd name="T18" fmla="*/ 115 h 1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115">
                      <a:moveTo>
                        <a:pt x="104" y="114"/>
                      </a:moveTo>
                      <a:lnTo>
                        <a:pt x="51" y="98"/>
                      </a:lnTo>
                      <a:lnTo>
                        <a:pt x="0" y="114"/>
                      </a:lnTo>
                      <a:lnTo>
                        <a:pt x="51" y="0"/>
                      </a:lnTo>
                      <a:lnTo>
                        <a:pt x="104" y="114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453" name="Line 21"/>
                <p:cNvSpPr>
                  <a:spLocks noChangeShapeType="1"/>
                </p:cNvSpPr>
                <p:nvPr/>
              </p:nvSpPr>
              <p:spPr bwMode="auto">
                <a:xfrm>
                  <a:off x="1738" y="2440"/>
                  <a:ext cx="2269" cy="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54" name="Freeform 22"/>
                <p:cNvSpPr>
                  <a:spLocks/>
                </p:cNvSpPr>
                <p:nvPr/>
              </p:nvSpPr>
              <p:spPr bwMode="auto">
                <a:xfrm>
                  <a:off x="3972" y="2392"/>
                  <a:ext cx="124" cy="96"/>
                </a:xfrm>
                <a:custGeom>
                  <a:avLst/>
                  <a:gdLst>
                    <a:gd name="T0" fmla="*/ 0 w 124"/>
                    <a:gd name="T1" fmla="*/ 95 h 96"/>
                    <a:gd name="T2" fmla="*/ 16 w 124"/>
                    <a:gd name="T3" fmla="*/ 46 h 96"/>
                    <a:gd name="T4" fmla="*/ 0 w 124"/>
                    <a:gd name="T5" fmla="*/ 0 h 96"/>
                    <a:gd name="T6" fmla="*/ 123 w 124"/>
                    <a:gd name="T7" fmla="*/ 46 h 96"/>
                    <a:gd name="T8" fmla="*/ 0 w 124"/>
                    <a:gd name="T9" fmla="*/ 95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4"/>
                    <a:gd name="T16" fmla="*/ 0 h 96"/>
                    <a:gd name="T17" fmla="*/ 124 w 124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4" h="96">
                      <a:moveTo>
                        <a:pt x="0" y="95"/>
                      </a:moveTo>
                      <a:lnTo>
                        <a:pt x="16" y="46"/>
                      </a:lnTo>
                      <a:lnTo>
                        <a:pt x="0" y="0"/>
                      </a:lnTo>
                      <a:lnTo>
                        <a:pt x="123" y="46"/>
                      </a:lnTo>
                      <a:lnTo>
                        <a:pt x="0" y="95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449" name="Rectangle 23"/>
              <p:cNvSpPr>
                <a:spLocks noChangeArrowheads="1"/>
              </p:cNvSpPr>
              <p:nvPr/>
            </p:nvSpPr>
            <p:spPr bwMode="auto">
              <a:xfrm>
                <a:off x="2354" y="1284"/>
                <a:ext cx="145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l" rtl="0" eaLnBrk="0" hangingPunct="0"/>
                <a:r>
                  <a:rPr lang="fr-FR" sz="2000">
                    <a:solidFill>
                      <a:srgbClr val="000000"/>
                    </a:solidFill>
                  </a:rPr>
                  <a:t>Grosses</a:t>
                </a:r>
                <a:r>
                  <a:rPr lang="en-GB" sz="2000">
                    <a:solidFill>
                      <a:srgbClr val="000000"/>
                    </a:solidFill>
                  </a:rPr>
                  <a:t> Partic</a:t>
                </a:r>
                <a:r>
                  <a:rPr lang="fr-FR" sz="2000">
                    <a:solidFill>
                      <a:srgbClr val="000000"/>
                    </a:solidFill>
                  </a:rPr>
                  <a:t>u</a:t>
                </a:r>
                <a:r>
                  <a:rPr lang="en-GB" sz="2000">
                    <a:solidFill>
                      <a:srgbClr val="000000"/>
                    </a:solidFill>
                  </a:rPr>
                  <a:t>les</a:t>
                </a:r>
              </a:p>
            </p:txBody>
          </p:sp>
          <p:sp>
            <p:nvSpPr>
              <p:cNvPr id="18450" name="Rectangle 24"/>
              <p:cNvSpPr>
                <a:spLocks noChangeArrowheads="1"/>
              </p:cNvSpPr>
              <p:nvPr/>
            </p:nvSpPr>
            <p:spPr bwMode="auto">
              <a:xfrm rot="-5400000">
                <a:off x="1147" y="1710"/>
                <a:ext cx="72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l" rtl="0" eaLnBrk="0" hangingPunct="0"/>
                <a:r>
                  <a:rPr lang="en-GB" sz="2000">
                    <a:solidFill>
                      <a:srgbClr val="000000"/>
                    </a:solidFill>
                  </a:rPr>
                  <a:t>Intensit</a:t>
                </a:r>
                <a:r>
                  <a:rPr lang="fr-FR" sz="2000">
                    <a:solidFill>
                      <a:srgbClr val="000000"/>
                    </a:solidFill>
                  </a:rPr>
                  <a:t>é</a:t>
                </a:r>
                <a:endParaRPr lang="en-GB" sz="20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8446" name="Rectangle 25"/>
            <p:cNvSpPr>
              <a:spLocks noChangeArrowheads="1"/>
            </p:cNvSpPr>
            <p:nvPr/>
          </p:nvSpPr>
          <p:spPr bwMode="auto">
            <a:xfrm>
              <a:off x="2592" y="2400"/>
              <a:ext cx="6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l" rtl="0" eaLnBrk="0" hangingPunct="0"/>
              <a:r>
                <a:rPr lang="en-GB" sz="2000"/>
                <a:t>T</a:t>
              </a:r>
              <a:r>
                <a:rPr lang="fr-FR" sz="2000"/>
                <a:t>emps</a:t>
              </a:r>
              <a:endParaRPr lang="en-GB" sz="2000"/>
            </a:p>
          </p:txBody>
        </p:sp>
      </p:grpSp>
      <p:grpSp>
        <p:nvGrpSpPr>
          <p:cNvPr id="8" name="Group 26"/>
          <p:cNvGrpSpPr>
            <a:grpSpLocks/>
          </p:cNvGrpSpPr>
          <p:nvPr/>
        </p:nvGrpSpPr>
        <p:grpSpPr bwMode="auto">
          <a:xfrm>
            <a:off x="304800" y="2514600"/>
            <a:ext cx="1447800" cy="1371600"/>
            <a:chOff x="192" y="1584"/>
            <a:chExt cx="912" cy="864"/>
          </a:xfrm>
        </p:grpSpPr>
        <p:sp>
          <p:nvSpPr>
            <p:cNvPr id="18442" name="Freeform 27"/>
            <p:cNvSpPr>
              <a:spLocks/>
            </p:cNvSpPr>
            <p:nvPr/>
          </p:nvSpPr>
          <p:spPr bwMode="auto">
            <a:xfrm>
              <a:off x="336" y="1734"/>
              <a:ext cx="624" cy="618"/>
            </a:xfrm>
            <a:custGeom>
              <a:avLst/>
              <a:gdLst>
                <a:gd name="T0" fmla="*/ 871 w 558"/>
                <a:gd name="T1" fmla="*/ 309 h 618"/>
                <a:gd name="T2" fmla="*/ 861 w 558"/>
                <a:gd name="T3" fmla="*/ 246 h 618"/>
                <a:gd name="T4" fmla="*/ 836 w 558"/>
                <a:gd name="T5" fmla="*/ 188 h 618"/>
                <a:gd name="T6" fmla="*/ 795 w 558"/>
                <a:gd name="T7" fmla="*/ 136 h 618"/>
                <a:gd name="T8" fmla="*/ 744 w 558"/>
                <a:gd name="T9" fmla="*/ 90 h 618"/>
                <a:gd name="T10" fmla="*/ 678 w 558"/>
                <a:gd name="T11" fmla="*/ 52 h 618"/>
                <a:gd name="T12" fmla="*/ 605 w 558"/>
                <a:gd name="T13" fmla="*/ 24 h 618"/>
                <a:gd name="T14" fmla="*/ 524 w 558"/>
                <a:gd name="T15" fmla="*/ 6 h 618"/>
                <a:gd name="T16" fmla="*/ 436 w 558"/>
                <a:gd name="T17" fmla="*/ 0 h 618"/>
                <a:gd name="T18" fmla="*/ 347 w 558"/>
                <a:gd name="T19" fmla="*/ 6 h 618"/>
                <a:gd name="T20" fmla="*/ 265 w 558"/>
                <a:gd name="T21" fmla="*/ 24 h 618"/>
                <a:gd name="T22" fmla="*/ 192 w 558"/>
                <a:gd name="T23" fmla="*/ 52 h 618"/>
                <a:gd name="T24" fmla="*/ 127 w 558"/>
                <a:gd name="T25" fmla="*/ 90 h 618"/>
                <a:gd name="T26" fmla="*/ 75 w 558"/>
                <a:gd name="T27" fmla="*/ 136 h 618"/>
                <a:gd name="T28" fmla="*/ 35 w 558"/>
                <a:gd name="T29" fmla="*/ 188 h 618"/>
                <a:gd name="T30" fmla="*/ 10 w 558"/>
                <a:gd name="T31" fmla="*/ 246 h 618"/>
                <a:gd name="T32" fmla="*/ 0 w 558"/>
                <a:gd name="T33" fmla="*/ 309 h 618"/>
                <a:gd name="T34" fmla="*/ 10 w 558"/>
                <a:gd name="T35" fmla="*/ 371 h 618"/>
                <a:gd name="T36" fmla="*/ 35 w 558"/>
                <a:gd name="T37" fmla="*/ 429 h 618"/>
                <a:gd name="T38" fmla="*/ 75 w 558"/>
                <a:gd name="T39" fmla="*/ 481 h 618"/>
                <a:gd name="T40" fmla="*/ 127 w 558"/>
                <a:gd name="T41" fmla="*/ 527 h 618"/>
                <a:gd name="T42" fmla="*/ 192 w 558"/>
                <a:gd name="T43" fmla="*/ 564 h 618"/>
                <a:gd name="T44" fmla="*/ 265 w 558"/>
                <a:gd name="T45" fmla="*/ 593 h 618"/>
                <a:gd name="T46" fmla="*/ 347 w 558"/>
                <a:gd name="T47" fmla="*/ 611 h 618"/>
                <a:gd name="T48" fmla="*/ 436 w 558"/>
                <a:gd name="T49" fmla="*/ 617 h 618"/>
                <a:gd name="T50" fmla="*/ 524 w 558"/>
                <a:gd name="T51" fmla="*/ 611 h 618"/>
                <a:gd name="T52" fmla="*/ 605 w 558"/>
                <a:gd name="T53" fmla="*/ 593 h 618"/>
                <a:gd name="T54" fmla="*/ 678 w 558"/>
                <a:gd name="T55" fmla="*/ 564 h 618"/>
                <a:gd name="T56" fmla="*/ 744 w 558"/>
                <a:gd name="T57" fmla="*/ 527 h 618"/>
                <a:gd name="T58" fmla="*/ 795 w 558"/>
                <a:gd name="T59" fmla="*/ 481 h 618"/>
                <a:gd name="T60" fmla="*/ 836 w 558"/>
                <a:gd name="T61" fmla="*/ 429 h 618"/>
                <a:gd name="T62" fmla="*/ 861 w 558"/>
                <a:gd name="T63" fmla="*/ 371 h 618"/>
                <a:gd name="T64" fmla="*/ 871 w 558"/>
                <a:gd name="T65" fmla="*/ 309 h 6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58"/>
                <a:gd name="T100" fmla="*/ 0 h 618"/>
                <a:gd name="T101" fmla="*/ 558 w 558"/>
                <a:gd name="T102" fmla="*/ 618 h 61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58" h="618">
                  <a:moveTo>
                    <a:pt x="557" y="309"/>
                  </a:moveTo>
                  <a:lnTo>
                    <a:pt x="551" y="246"/>
                  </a:lnTo>
                  <a:lnTo>
                    <a:pt x="535" y="188"/>
                  </a:lnTo>
                  <a:lnTo>
                    <a:pt x="509" y="136"/>
                  </a:lnTo>
                  <a:lnTo>
                    <a:pt x="476" y="90"/>
                  </a:lnTo>
                  <a:lnTo>
                    <a:pt x="434" y="52"/>
                  </a:lnTo>
                  <a:lnTo>
                    <a:pt x="387" y="24"/>
                  </a:lnTo>
                  <a:lnTo>
                    <a:pt x="335" y="6"/>
                  </a:lnTo>
                  <a:lnTo>
                    <a:pt x="279" y="0"/>
                  </a:lnTo>
                  <a:lnTo>
                    <a:pt x="222" y="6"/>
                  </a:lnTo>
                  <a:lnTo>
                    <a:pt x="170" y="24"/>
                  </a:lnTo>
                  <a:lnTo>
                    <a:pt x="123" y="52"/>
                  </a:lnTo>
                  <a:lnTo>
                    <a:pt x="81" y="90"/>
                  </a:lnTo>
                  <a:lnTo>
                    <a:pt x="48" y="136"/>
                  </a:lnTo>
                  <a:lnTo>
                    <a:pt x="22" y="188"/>
                  </a:lnTo>
                  <a:lnTo>
                    <a:pt x="6" y="246"/>
                  </a:lnTo>
                  <a:lnTo>
                    <a:pt x="0" y="309"/>
                  </a:lnTo>
                  <a:lnTo>
                    <a:pt x="6" y="371"/>
                  </a:lnTo>
                  <a:lnTo>
                    <a:pt x="22" y="429"/>
                  </a:lnTo>
                  <a:lnTo>
                    <a:pt x="48" y="481"/>
                  </a:lnTo>
                  <a:lnTo>
                    <a:pt x="81" y="527"/>
                  </a:lnTo>
                  <a:lnTo>
                    <a:pt x="123" y="564"/>
                  </a:lnTo>
                  <a:lnTo>
                    <a:pt x="170" y="593"/>
                  </a:lnTo>
                  <a:lnTo>
                    <a:pt x="222" y="611"/>
                  </a:lnTo>
                  <a:lnTo>
                    <a:pt x="279" y="617"/>
                  </a:lnTo>
                  <a:lnTo>
                    <a:pt x="335" y="611"/>
                  </a:lnTo>
                  <a:lnTo>
                    <a:pt x="387" y="593"/>
                  </a:lnTo>
                  <a:lnTo>
                    <a:pt x="434" y="564"/>
                  </a:lnTo>
                  <a:lnTo>
                    <a:pt x="476" y="527"/>
                  </a:lnTo>
                  <a:lnTo>
                    <a:pt x="509" y="481"/>
                  </a:lnTo>
                  <a:lnTo>
                    <a:pt x="535" y="429"/>
                  </a:lnTo>
                  <a:lnTo>
                    <a:pt x="551" y="371"/>
                  </a:lnTo>
                  <a:lnTo>
                    <a:pt x="557" y="309"/>
                  </a:lnTo>
                </a:path>
              </a:pathLst>
            </a:custGeom>
            <a:solidFill>
              <a:srgbClr val="00FF00"/>
            </a:solidFill>
            <a:ln w="12700" cap="rnd">
              <a:solidFill>
                <a:srgbClr val="0066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3" name="Line 28"/>
            <p:cNvSpPr>
              <a:spLocks noChangeShapeType="1"/>
            </p:cNvSpPr>
            <p:nvPr/>
          </p:nvSpPr>
          <p:spPr bwMode="auto">
            <a:xfrm flipV="1">
              <a:off x="912" y="1584"/>
              <a:ext cx="192" cy="192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44" name="Line 29"/>
            <p:cNvSpPr>
              <a:spLocks noChangeShapeType="1"/>
            </p:cNvSpPr>
            <p:nvPr/>
          </p:nvSpPr>
          <p:spPr bwMode="auto">
            <a:xfrm rot="10978888" flipV="1">
              <a:off x="192" y="2256"/>
              <a:ext cx="192" cy="192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" name="Group 30"/>
          <p:cNvGrpSpPr>
            <a:grpSpLocks/>
          </p:cNvGrpSpPr>
          <p:nvPr/>
        </p:nvGrpSpPr>
        <p:grpSpPr bwMode="auto">
          <a:xfrm>
            <a:off x="304800" y="4800600"/>
            <a:ext cx="1295400" cy="1447800"/>
            <a:chOff x="192" y="3024"/>
            <a:chExt cx="816" cy="912"/>
          </a:xfrm>
        </p:grpSpPr>
        <p:sp>
          <p:nvSpPr>
            <p:cNvPr id="18439" name="Freeform 31"/>
            <p:cNvSpPr>
              <a:spLocks/>
            </p:cNvSpPr>
            <p:nvPr/>
          </p:nvSpPr>
          <p:spPr bwMode="auto">
            <a:xfrm>
              <a:off x="528" y="3408"/>
              <a:ext cx="148" cy="167"/>
            </a:xfrm>
            <a:custGeom>
              <a:avLst/>
              <a:gdLst>
                <a:gd name="T0" fmla="*/ 147 w 148"/>
                <a:gd name="T1" fmla="*/ 83 h 167"/>
                <a:gd name="T2" fmla="*/ 141 w 148"/>
                <a:gd name="T3" fmla="*/ 50 h 167"/>
                <a:gd name="T4" fmla="*/ 125 w 148"/>
                <a:gd name="T5" fmla="*/ 24 h 167"/>
                <a:gd name="T6" fmla="*/ 102 w 148"/>
                <a:gd name="T7" fmla="*/ 6 h 167"/>
                <a:gd name="T8" fmla="*/ 73 w 148"/>
                <a:gd name="T9" fmla="*/ 0 h 167"/>
                <a:gd name="T10" fmla="*/ 44 w 148"/>
                <a:gd name="T11" fmla="*/ 6 h 167"/>
                <a:gd name="T12" fmla="*/ 21 w 148"/>
                <a:gd name="T13" fmla="*/ 24 h 167"/>
                <a:gd name="T14" fmla="*/ 5 w 148"/>
                <a:gd name="T15" fmla="*/ 50 h 167"/>
                <a:gd name="T16" fmla="*/ 0 w 148"/>
                <a:gd name="T17" fmla="*/ 83 h 167"/>
                <a:gd name="T18" fmla="*/ 5 w 148"/>
                <a:gd name="T19" fmla="*/ 116 h 167"/>
                <a:gd name="T20" fmla="*/ 21 w 148"/>
                <a:gd name="T21" fmla="*/ 142 h 167"/>
                <a:gd name="T22" fmla="*/ 44 w 148"/>
                <a:gd name="T23" fmla="*/ 160 h 167"/>
                <a:gd name="T24" fmla="*/ 73 w 148"/>
                <a:gd name="T25" fmla="*/ 166 h 167"/>
                <a:gd name="T26" fmla="*/ 102 w 148"/>
                <a:gd name="T27" fmla="*/ 160 h 167"/>
                <a:gd name="T28" fmla="*/ 125 w 148"/>
                <a:gd name="T29" fmla="*/ 142 h 167"/>
                <a:gd name="T30" fmla="*/ 141 w 148"/>
                <a:gd name="T31" fmla="*/ 116 h 167"/>
                <a:gd name="T32" fmla="*/ 147 w 148"/>
                <a:gd name="T33" fmla="*/ 83 h 1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8"/>
                <a:gd name="T52" fmla="*/ 0 h 167"/>
                <a:gd name="T53" fmla="*/ 148 w 148"/>
                <a:gd name="T54" fmla="*/ 167 h 1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8" h="167">
                  <a:moveTo>
                    <a:pt x="147" y="83"/>
                  </a:moveTo>
                  <a:lnTo>
                    <a:pt x="141" y="50"/>
                  </a:lnTo>
                  <a:lnTo>
                    <a:pt x="125" y="24"/>
                  </a:lnTo>
                  <a:lnTo>
                    <a:pt x="102" y="6"/>
                  </a:lnTo>
                  <a:lnTo>
                    <a:pt x="73" y="0"/>
                  </a:lnTo>
                  <a:lnTo>
                    <a:pt x="44" y="6"/>
                  </a:lnTo>
                  <a:lnTo>
                    <a:pt x="21" y="24"/>
                  </a:lnTo>
                  <a:lnTo>
                    <a:pt x="5" y="50"/>
                  </a:lnTo>
                  <a:lnTo>
                    <a:pt x="0" y="83"/>
                  </a:lnTo>
                  <a:lnTo>
                    <a:pt x="5" y="116"/>
                  </a:lnTo>
                  <a:lnTo>
                    <a:pt x="21" y="142"/>
                  </a:lnTo>
                  <a:lnTo>
                    <a:pt x="44" y="160"/>
                  </a:lnTo>
                  <a:lnTo>
                    <a:pt x="73" y="166"/>
                  </a:lnTo>
                  <a:lnTo>
                    <a:pt x="102" y="160"/>
                  </a:lnTo>
                  <a:lnTo>
                    <a:pt x="125" y="142"/>
                  </a:lnTo>
                  <a:lnTo>
                    <a:pt x="141" y="116"/>
                  </a:lnTo>
                  <a:lnTo>
                    <a:pt x="147" y="83"/>
                  </a:lnTo>
                </a:path>
              </a:pathLst>
            </a:custGeom>
            <a:solidFill>
              <a:srgbClr val="0066CC"/>
            </a:solidFill>
            <a:ln w="12700" cap="rnd">
              <a:solidFill>
                <a:srgbClr val="0066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0" name="Line 32"/>
            <p:cNvSpPr>
              <a:spLocks noChangeShapeType="1"/>
            </p:cNvSpPr>
            <p:nvPr/>
          </p:nvSpPr>
          <p:spPr bwMode="auto">
            <a:xfrm flipV="1">
              <a:off x="672" y="3024"/>
              <a:ext cx="336" cy="384"/>
            </a:xfrm>
            <a:prstGeom prst="line">
              <a:avLst/>
            </a:prstGeom>
            <a:noFill/>
            <a:ln w="57150">
              <a:solidFill>
                <a:srgbClr val="0066CC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41" name="Line 33"/>
            <p:cNvSpPr>
              <a:spLocks noChangeShapeType="1"/>
            </p:cNvSpPr>
            <p:nvPr/>
          </p:nvSpPr>
          <p:spPr bwMode="auto">
            <a:xfrm rot="10905101" flipV="1">
              <a:off x="192" y="3552"/>
              <a:ext cx="336" cy="384"/>
            </a:xfrm>
            <a:prstGeom prst="line">
              <a:avLst/>
            </a:prstGeom>
            <a:noFill/>
            <a:ln w="57150">
              <a:solidFill>
                <a:srgbClr val="0066CC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r-SY" sz="4000" dirty="0" smtClean="0">
                <a:solidFill>
                  <a:schemeClr val="tx1"/>
                </a:solidFill>
                <a:latin typeface="Times New Roman" pitchFamily="18" charset="0"/>
              </a:rPr>
              <a:t>حساب القطر </a:t>
            </a:r>
            <a:r>
              <a:rPr lang="ar-SY" sz="4000" dirty="0" err="1" smtClean="0">
                <a:solidFill>
                  <a:schemeClr val="tx1"/>
                </a:solidFill>
                <a:latin typeface="Times New Roman" pitchFamily="18" charset="0"/>
              </a:rPr>
              <a:t>الهيدروديناميكي</a:t>
            </a:r>
            <a:r>
              <a:rPr lang="ar-SY" sz="40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en-GB" sz="40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786050" y="1142984"/>
            <a:ext cx="3634008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 rtl="0" eaLnBrk="0" hangingPunct="0"/>
            <a:r>
              <a:rPr lang="ar-SY" sz="3600" u="sng" dirty="0" smtClean="0">
                <a:latin typeface="Times New Roman" pitchFamily="18" charset="0"/>
              </a:rPr>
              <a:t>قانون </a:t>
            </a:r>
            <a:r>
              <a:rPr lang="ar-SY" sz="3600" u="sng" dirty="0" err="1" smtClean="0">
                <a:latin typeface="Times New Roman" pitchFamily="18" charset="0"/>
              </a:rPr>
              <a:t>ستوكس</a:t>
            </a:r>
            <a:r>
              <a:rPr lang="ar-SY" sz="3600" u="sng" dirty="0" smtClean="0">
                <a:latin typeface="Times New Roman" pitchFamily="18" charset="0"/>
              </a:rPr>
              <a:t>- اينشتاين</a:t>
            </a:r>
            <a:endParaRPr lang="fr-FR" sz="3600" u="sng" dirty="0">
              <a:latin typeface="Times New Roman" pitchFamily="18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889125" y="2208213"/>
            <a:ext cx="1304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rtl="0" eaLnBrk="0" hangingPunct="0">
              <a:defRPr/>
            </a:pPr>
            <a:r>
              <a:rPr lang="fr-FR" sz="36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d(H)=</a:t>
            </a:r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3276600" y="2514600"/>
            <a:ext cx="2362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565525" y="2589213"/>
            <a:ext cx="1612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 rtl="0" eaLnBrk="0" hangingPunct="0"/>
            <a:r>
              <a:rPr lang="fr-FR" sz="3600">
                <a:latin typeface="Times New Roman" pitchFamily="18" charset="0"/>
              </a:rPr>
              <a:t>3 </a:t>
            </a:r>
            <a:r>
              <a:rPr lang="fr-FR" sz="3600">
                <a:latin typeface="Symbol" pitchFamily="18" charset="2"/>
              </a:rPr>
              <a:t>p h </a:t>
            </a:r>
            <a:r>
              <a:rPr lang="fr-FR" sz="3600">
                <a:latin typeface="Times New Roman" pitchFamily="18" charset="0"/>
              </a:rPr>
              <a:t>D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794125" y="1751013"/>
            <a:ext cx="806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 rtl="0" eaLnBrk="0" hangingPunct="0"/>
            <a:r>
              <a:rPr lang="fr-FR" sz="3600">
                <a:latin typeface="Times New Roman" pitchFamily="18" charset="0"/>
              </a:rPr>
              <a:t>k T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1625600" y="1778000"/>
            <a:ext cx="4826000" cy="1473200"/>
          </a:xfrm>
          <a:prstGeom prst="rect">
            <a:avLst/>
          </a:prstGeom>
          <a:noFill/>
          <a:ln w="508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1597025" y="4022725"/>
            <a:ext cx="3880549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 rtl="0" eaLnBrk="0" hangingPunct="0"/>
            <a:r>
              <a:rPr lang="fr-FR" sz="3600" dirty="0">
                <a:latin typeface="Times New Roman" pitchFamily="18" charset="0"/>
              </a:rPr>
              <a:t>T </a:t>
            </a:r>
            <a:r>
              <a:rPr lang="fr-FR" sz="3600" dirty="0" smtClean="0">
                <a:latin typeface="Times New Roman" pitchFamily="18" charset="0"/>
              </a:rPr>
              <a:t>:</a:t>
            </a:r>
            <a:r>
              <a:rPr lang="ar-SY" sz="3600" dirty="0" smtClean="0">
                <a:latin typeface="Times New Roman" pitchFamily="18" charset="0"/>
              </a:rPr>
              <a:t>درجة الحرارة المطلقة</a:t>
            </a:r>
            <a:endParaRPr lang="fr-FR" sz="2400" dirty="0">
              <a:latin typeface="Times New Roman" pitchFamily="18" charset="0"/>
            </a:endParaRP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1571625" y="4632325"/>
            <a:ext cx="2923877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 rtl="0" eaLnBrk="0" hangingPunct="0"/>
            <a:r>
              <a:rPr lang="fr-FR" sz="3600" dirty="0">
                <a:latin typeface="Times New Roman" pitchFamily="18" charset="0"/>
              </a:rPr>
              <a:t>D </a:t>
            </a:r>
            <a:r>
              <a:rPr lang="fr-FR" sz="3600" dirty="0" smtClean="0">
                <a:latin typeface="Times New Roman" pitchFamily="18" charset="0"/>
              </a:rPr>
              <a:t>:</a:t>
            </a:r>
            <a:r>
              <a:rPr lang="ar-SY" sz="3600" dirty="0" smtClean="0">
                <a:latin typeface="Times New Roman" pitchFamily="18" charset="0"/>
              </a:rPr>
              <a:t>معامل الانتشار</a:t>
            </a:r>
            <a:endParaRPr lang="fr-FR" sz="2400" dirty="0">
              <a:latin typeface="Times New Roman" pitchFamily="18" charset="0"/>
            </a:endParaRPr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1598613" y="5165725"/>
            <a:ext cx="2680221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 rtl="0" eaLnBrk="0" hangingPunct="0"/>
            <a:r>
              <a:rPr lang="fr-FR" sz="3600" dirty="0">
                <a:latin typeface="Symbol" pitchFamily="18" charset="2"/>
              </a:rPr>
              <a:t>h </a:t>
            </a:r>
            <a:r>
              <a:rPr lang="fr-FR" sz="3600" dirty="0" smtClean="0">
                <a:latin typeface="Symbol" pitchFamily="18" charset="2"/>
              </a:rPr>
              <a:t>:</a:t>
            </a:r>
            <a:r>
              <a:rPr lang="ar-SY" sz="3600" dirty="0" smtClean="0">
                <a:latin typeface="Times New Roman" pitchFamily="18" charset="0"/>
              </a:rPr>
              <a:t>لزوجة الوسط</a:t>
            </a:r>
            <a:endParaRPr lang="fr-FR" sz="3600" dirty="0">
              <a:latin typeface="Times New Roman" pitchFamily="18" charset="0"/>
            </a:endParaRP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1698625" y="5851525"/>
            <a:ext cx="2678618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 rtl="0" eaLnBrk="0" hangingPunct="0"/>
            <a:r>
              <a:rPr lang="fr-FR" sz="3600" dirty="0">
                <a:latin typeface="Times New Roman" pitchFamily="18" charset="0"/>
              </a:rPr>
              <a:t>k </a:t>
            </a:r>
            <a:r>
              <a:rPr lang="fr-FR" sz="3600" dirty="0" smtClean="0">
                <a:latin typeface="Times New Roman" pitchFamily="18" charset="0"/>
              </a:rPr>
              <a:t>:</a:t>
            </a:r>
            <a:r>
              <a:rPr lang="ar-SY" sz="3600" dirty="0" smtClean="0">
                <a:latin typeface="Times New Roman" pitchFamily="18" charset="0"/>
              </a:rPr>
              <a:t>ثابتة </a:t>
            </a:r>
            <a:r>
              <a:rPr lang="ar-SY" sz="3600" dirty="0" err="1" smtClean="0">
                <a:latin typeface="Times New Roman" pitchFamily="18" charset="0"/>
              </a:rPr>
              <a:t>بولتزمان</a:t>
            </a:r>
            <a:endParaRPr lang="fr-FR" sz="2400" dirty="0">
              <a:latin typeface="Times New Roman" pitchFamily="18" charset="0"/>
            </a:endParaRPr>
          </a:p>
        </p:txBody>
      </p:sp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1304925" y="3489325"/>
            <a:ext cx="4534896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rtl="0" eaLnBrk="0" hangingPunct="0">
              <a:defRPr/>
            </a:pPr>
            <a:r>
              <a:rPr lang="fr-F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d(H) </a:t>
            </a:r>
            <a:r>
              <a:rPr lang="fr-F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  <a:r>
              <a:rPr lang="ar-SY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القطر </a:t>
            </a:r>
            <a:r>
              <a:rPr lang="ar-SY" sz="36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الهيدروديناميكي</a:t>
            </a:r>
            <a:endParaRPr lang="fr-FR" sz="2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algn="r" eaLnBrk="1" hangingPunct="1">
              <a:lnSpc>
                <a:spcPct val="90000"/>
              </a:lnSpc>
              <a:buFontTx/>
              <a:buNone/>
            </a:pPr>
            <a:endParaRPr lang="ar-SY" sz="2800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ar-SY" sz="2800" dirty="0" smtClean="0"/>
              <a:t>2- كمون زيتا</a:t>
            </a:r>
            <a:endParaRPr lang="syr-SY" sz="2800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ar-SY" sz="2800" dirty="0" smtClean="0"/>
              <a:t>تعتمد </a:t>
            </a:r>
            <a:r>
              <a:rPr lang="ar-SY" sz="2800" dirty="0" err="1" smtClean="0"/>
              <a:t>ثباتية</a:t>
            </a:r>
            <a:r>
              <a:rPr lang="ar-SY" sz="2800" dirty="0" smtClean="0"/>
              <a:t> المعلقات على التوازن بين قوى التجاذب </a:t>
            </a:r>
            <a:r>
              <a:rPr lang="ar-SY" sz="2800" dirty="0" err="1" smtClean="0"/>
              <a:t>و</a:t>
            </a:r>
            <a:r>
              <a:rPr lang="ar-SY" sz="2800" dirty="0" smtClean="0"/>
              <a:t> التنافر الموجودة 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ar-SY" sz="2800" dirty="0" smtClean="0"/>
              <a:t>بين الجسيمات عندما تقترب هذه الجسيمات من بعضها البعض.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ar-SY" sz="2800" dirty="0" smtClean="0"/>
              <a:t>إذا امتلكت جميع الجسيمات قوى تنافر عندها يبقى المعلق ثابتا. و عندما تنقص قوى التنافر هذه تنشأ مظاهر عدم الثبات كتجمع </a:t>
            </a:r>
            <a:r>
              <a:rPr lang="ar-SY" sz="2800" dirty="0" err="1" smtClean="0"/>
              <a:t>او</a:t>
            </a:r>
            <a:r>
              <a:rPr lang="ar-SY" sz="2800" dirty="0" smtClean="0"/>
              <a:t> التحام الجسيمات.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ourbillon">
  <a:themeElements>
    <a:clrScheme name="Tourbillon 1">
      <a:dk1>
        <a:srgbClr val="000066"/>
      </a:dk1>
      <a:lt1>
        <a:srgbClr val="FFFF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DADA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Tourbillo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rgbClr val="FF3300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rgbClr val="FF3300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Tourbillon 1">
        <a:dk1>
          <a:srgbClr val="000066"/>
        </a:dk1>
        <a:lt1>
          <a:srgbClr val="FFFF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DADA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urbillon 2">
        <a:dk1>
          <a:srgbClr val="000066"/>
        </a:dk1>
        <a:lt1>
          <a:srgbClr val="FFFF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DADA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urbillon 3">
        <a:dk1>
          <a:srgbClr val="393939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868686"/>
        </a:accent2>
        <a:accent3>
          <a:srgbClr val="AAAAAA"/>
        </a:accent3>
        <a:accent4>
          <a:srgbClr val="DADADA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1310</Words>
  <Application>Microsoft Office PowerPoint</Application>
  <PresentationFormat>عرض على الشاشة (3:4)‏</PresentationFormat>
  <Paragraphs>171</Paragraphs>
  <Slides>40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2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40</vt:i4>
      </vt:variant>
    </vt:vector>
  </HeadingPairs>
  <TitlesOfParts>
    <vt:vector size="43" baseType="lpstr">
      <vt:lpstr>سمة Office</vt:lpstr>
      <vt:lpstr>Tourbillon</vt:lpstr>
      <vt:lpstr>Image</vt:lpstr>
      <vt:lpstr>Nanoparticles  2</vt:lpstr>
      <vt:lpstr>Characterization of NP</vt:lpstr>
      <vt:lpstr>Photon correlation spectroscopy Size: 0.6-6000 nanomter الانتشار الحركي للضوء</vt:lpstr>
      <vt:lpstr>مجال القياس في تقنية الانتشار الحركي للضوء</vt:lpstr>
      <vt:lpstr>الحركة البراونية للجسيمات الكبيرة</vt:lpstr>
      <vt:lpstr>الحركة البراونية للجسيمات الصغيرة</vt:lpstr>
      <vt:lpstr>تغيرات شدة الضوء بدلالة أبعاد الجسيمات</vt:lpstr>
      <vt:lpstr>حساب القطر الهيدروديناميكي </vt:lpstr>
      <vt:lpstr>الشريحة 9</vt:lpstr>
      <vt:lpstr>كمون زيتا</vt:lpstr>
      <vt:lpstr>الشريحة 11</vt:lpstr>
      <vt:lpstr>الشريحة 12</vt:lpstr>
      <vt:lpstr>3- المجهر الالكتروني</vt:lpstr>
      <vt:lpstr>مجهر النفوذية الالكتروني</vt:lpstr>
      <vt:lpstr>المجهر الالكتروني الماسح</vt:lpstr>
      <vt:lpstr>4-Electron Spectroscopy for Chemical Analysis المطيافية الالكترونية للتحليل الكيميائي </vt:lpstr>
      <vt:lpstr>ESCA</vt:lpstr>
      <vt:lpstr>ESCA</vt:lpstr>
      <vt:lpstr>الشريحة 19</vt:lpstr>
      <vt:lpstr>الشريحة 20</vt:lpstr>
      <vt:lpstr>الشريحة 21</vt:lpstr>
      <vt:lpstr>التطبيقات الفموية للجسيمات النانومترية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Nanoparticles  2</dc:title>
  <dc:creator>User</dc:creator>
  <cp:lastModifiedBy>User</cp:lastModifiedBy>
  <cp:revision>32</cp:revision>
  <dcterms:created xsi:type="dcterms:W3CDTF">2010-10-18T17:40:20Z</dcterms:created>
  <dcterms:modified xsi:type="dcterms:W3CDTF">2010-10-21T09:14:04Z</dcterms:modified>
</cp:coreProperties>
</file>