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handoutMasterIdLst>
    <p:handoutMasterId r:id="rId51"/>
  </p:handoutMasterIdLst>
  <p:sldIdLst>
    <p:sldId id="256" r:id="rId2"/>
    <p:sldId id="258" r:id="rId3"/>
    <p:sldId id="259" r:id="rId4"/>
    <p:sldId id="260" r:id="rId5"/>
    <p:sldId id="261" r:id="rId6"/>
    <p:sldId id="262" r:id="rId7"/>
    <p:sldId id="286" r:id="rId8"/>
    <p:sldId id="287" r:id="rId9"/>
    <p:sldId id="263" r:id="rId10"/>
    <p:sldId id="283" r:id="rId11"/>
    <p:sldId id="264" r:id="rId12"/>
    <p:sldId id="265" r:id="rId13"/>
    <p:sldId id="295" r:id="rId14"/>
    <p:sldId id="296" r:id="rId15"/>
    <p:sldId id="297" r:id="rId16"/>
    <p:sldId id="298" r:id="rId17"/>
    <p:sldId id="299" r:id="rId18"/>
    <p:sldId id="300" r:id="rId19"/>
    <p:sldId id="301" r:id="rId20"/>
    <p:sldId id="302" r:id="rId21"/>
    <p:sldId id="268" r:id="rId22"/>
    <p:sldId id="303" r:id="rId23"/>
    <p:sldId id="269" r:id="rId24"/>
    <p:sldId id="270" r:id="rId25"/>
    <p:sldId id="271" r:id="rId26"/>
    <p:sldId id="272" r:id="rId27"/>
    <p:sldId id="273" r:id="rId28"/>
    <p:sldId id="274" r:id="rId29"/>
    <p:sldId id="275" r:id="rId30"/>
    <p:sldId id="276" r:id="rId31"/>
    <p:sldId id="277" r:id="rId32"/>
    <p:sldId id="304" r:id="rId33"/>
    <p:sldId id="279" r:id="rId34"/>
    <p:sldId id="280" r:id="rId35"/>
    <p:sldId id="281" r:id="rId36"/>
    <p:sldId id="282" r:id="rId37"/>
    <p:sldId id="284" r:id="rId38"/>
    <p:sldId id="285" r:id="rId39"/>
    <p:sldId id="288" r:id="rId40"/>
    <p:sldId id="306" r:id="rId41"/>
    <p:sldId id="305" r:id="rId42"/>
    <p:sldId id="289" r:id="rId43"/>
    <p:sldId id="290" r:id="rId44"/>
    <p:sldId id="291" r:id="rId45"/>
    <p:sldId id="292" r:id="rId46"/>
    <p:sldId id="293" r:id="rId47"/>
    <p:sldId id="294" r:id="rId48"/>
    <p:sldId id="307" r:id="rId49"/>
  </p:sldIdLst>
  <p:sldSz cx="9144000" cy="6858000" type="screen4x3"/>
  <p:notesSz cx="6864350" cy="91503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82" autoAdjust="0"/>
  </p:normalViewPr>
  <p:slideViewPr>
    <p:cSldViewPr>
      <p:cViewPr>
        <p:scale>
          <a:sx n="81" d="100"/>
          <a:sy n="81" d="100"/>
        </p:scale>
        <p:origin x="-105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90" y="-78"/>
      </p:cViewPr>
      <p:guideLst>
        <p:guide orient="horz" pos="2882"/>
        <p:guide pos="216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11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12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5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6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7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8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2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3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3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3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drawings/_rels/vmlDrawing38.vml.rels><?xml version="1.0" encoding="UTF-8" standalone="yes"?>
<Relationships xmlns="http://schemas.openxmlformats.org/package/2006/relationships"><Relationship Id="rId2" Type="http://schemas.openxmlformats.org/officeDocument/2006/relationships/image" Target="../media/image46.wmf"/><Relationship Id="rId1" Type="http://schemas.openxmlformats.org/officeDocument/2006/relationships/image" Target="../media/image45.wmf"/></Relationships>
</file>

<file path=ppt/drawings/_rels/vmlDrawing3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wmf"/><Relationship Id="rId1" Type="http://schemas.openxmlformats.org/officeDocument/2006/relationships/image" Target="../media/image4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99" tIns="45750" rIns="91499" bIns="4575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9375" y="0"/>
            <a:ext cx="2974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99" tIns="45750" rIns="91499" bIns="4575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93150"/>
            <a:ext cx="2974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99" tIns="45750" rIns="91499" bIns="4575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9375" y="8693150"/>
            <a:ext cx="2974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99" tIns="45750" rIns="91499" bIns="4575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E6DE2EA-8FF4-4A7C-9299-744014E9752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0858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99" tIns="45750" rIns="91499" bIns="4575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9375" y="0"/>
            <a:ext cx="2974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99" tIns="45750" rIns="91499" bIns="4575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4588" y="685800"/>
            <a:ext cx="4576762" cy="34321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5988" y="4346575"/>
            <a:ext cx="5032375" cy="411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99" tIns="45750" rIns="91499" bIns="457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93150"/>
            <a:ext cx="2974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99" tIns="45750" rIns="91499" bIns="4575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9375" y="8693150"/>
            <a:ext cx="2974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99" tIns="45750" rIns="91499" bIns="4575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15AFE56-62A4-4BAC-81EF-F6F7535232D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6205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32E5BB-36DD-4F7C-BB82-1BBFEB3C4BA3}" type="slidenum">
              <a:rPr lang="en-US"/>
              <a:pPr/>
              <a:t>23</a:t>
            </a:fld>
            <a:endParaRPr lang="en-US"/>
          </a:p>
        </p:txBody>
      </p:sp>
      <p:sp>
        <p:nvSpPr>
          <p:cNvPr id="727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Fabrication and Layout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CFEA0569-3BDD-4E1B-8C89-2EF2DC4ACD7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697938"/>
      </p:ext>
    </p:extLst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Fabrication and Layout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916619D7-E507-4B62-99D5-01F3EFCCC9B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521271"/>
      </p:ext>
    </p:extLst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533400"/>
            <a:ext cx="19431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3400"/>
            <a:ext cx="56769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Fabrication and Layout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DE0E8786-FDD2-4A53-AF89-1A5DE7FF4FB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409718"/>
      </p:ext>
    </p:extLst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Fabrication and Layout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1E3D51FA-0C68-40FA-B70C-070BDEC5F7D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56761"/>
      </p:ext>
    </p:extLst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Fabrication and Layout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5034F033-A89E-42E6-A1A1-C2FE81BD6AF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03999"/>
      </p:ext>
    </p:extLst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240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Fabrication and Layout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53BE1E83-E09F-4657-B2AA-BCCD1FACB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967283"/>
      </p:ext>
    </p:extLst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Fabrication and Layout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0A4693BD-2CCD-41FF-934B-415128E9E1E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722332"/>
      </p:ext>
    </p:extLst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Fabrication and Layout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44398220-A4EB-4E56-982F-B654D59238F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791266"/>
      </p:ext>
    </p:extLst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Fabrication and Layout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70F25064-47CB-468E-A6C6-58FDC922976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583338"/>
      </p:ext>
    </p:extLst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Fabrication and Layout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65582EAC-9571-4592-B2D5-12433AA98B4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187938"/>
      </p:ext>
    </p:extLst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Fabrication and Layout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CAC7931A-800D-477E-8013-50D97D99065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996159"/>
      </p:ext>
    </p:extLst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533400"/>
            <a:ext cx="77724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24000"/>
            <a:ext cx="77724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248400"/>
            <a:ext cx="777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rgbClr val="0000FF"/>
                </a:solidFill>
                <a:latin typeface="+mn-lt"/>
              </a:defRPr>
            </a:lvl1pPr>
          </a:lstStyle>
          <a:p>
            <a:r>
              <a:rPr lang="en-US"/>
              <a:t>Fabrication and Layout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0000FF"/>
                </a:solidFill>
                <a:latin typeface="+mn-lt"/>
              </a:defRPr>
            </a:lvl1pPr>
          </a:lstStyle>
          <a:p>
            <a:r>
              <a:rPr lang="en-US"/>
              <a:t>Slide </a:t>
            </a:r>
            <a:fld id="{27852348-9951-40A6-80C9-F60EDF8ABB9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Line 7"/>
          <p:cNvSpPr>
            <a:spLocks noChangeShapeType="1"/>
          </p:cNvSpPr>
          <p:nvPr userDrawn="1"/>
        </p:nvSpPr>
        <p:spPr bwMode="auto">
          <a:xfrm>
            <a:off x="457200" y="457200"/>
            <a:ext cx="0" cy="6172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 userDrawn="1"/>
        </p:nvSpPr>
        <p:spPr bwMode="auto">
          <a:xfrm>
            <a:off x="457200" y="457200"/>
            <a:ext cx="8305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 userDrawn="1"/>
        </p:nvSpPr>
        <p:spPr bwMode="auto">
          <a:xfrm>
            <a:off x="8763000" y="457200"/>
            <a:ext cx="0" cy="6172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" name="Line 10"/>
          <p:cNvSpPr>
            <a:spLocks noChangeShapeType="1"/>
          </p:cNvSpPr>
          <p:nvPr userDrawn="1"/>
        </p:nvSpPr>
        <p:spPr bwMode="auto">
          <a:xfrm>
            <a:off x="457200" y="6629400"/>
            <a:ext cx="8305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1" descr="Small checker board"/>
          <p:cNvSpPr>
            <a:spLocks noChangeArrowheads="1"/>
          </p:cNvSpPr>
          <p:nvPr userDrawn="1"/>
        </p:nvSpPr>
        <p:spPr bwMode="auto">
          <a:xfrm>
            <a:off x="685800" y="6096000"/>
            <a:ext cx="7772400" cy="152400"/>
          </a:xfrm>
          <a:prstGeom prst="rect">
            <a:avLst/>
          </a:prstGeom>
          <a:pattFill prst="smCheck">
            <a:fgClr>
              <a:srgbClr val="0000FF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6" name="Rectangle 12" descr="Small checker board"/>
          <p:cNvSpPr>
            <a:spLocks noChangeArrowheads="1"/>
          </p:cNvSpPr>
          <p:nvPr userDrawn="1"/>
        </p:nvSpPr>
        <p:spPr bwMode="auto">
          <a:xfrm>
            <a:off x="685800" y="1295400"/>
            <a:ext cx="7772400" cy="152400"/>
          </a:xfrm>
          <a:prstGeom prst="rect">
            <a:avLst/>
          </a:prstGeom>
          <a:pattFill prst="smCheck">
            <a:fgClr>
              <a:srgbClr val="0000FF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7" name="Text Box 13"/>
          <p:cNvSpPr txBox="1">
            <a:spLocks noChangeArrowheads="1"/>
          </p:cNvSpPr>
          <p:nvPr userDrawn="1"/>
        </p:nvSpPr>
        <p:spPr bwMode="auto">
          <a:xfrm>
            <a:off x="3733800" y="6248400"/>
            <a:ext cx="2209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rgbClr val="0000FF"/>
                </a:solidFill>
                <a:latin typeface="Arial" charset="0"/>
              </a:rPr>
              <a:t>CMOS VLSI Design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zoom/>
  </p:transition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455613" indent="-455613" algn="l" rtl="0" fontAlgn="base">
        <a:spcBef>
          <a:spcPct val="20000"/>
        </a:spcBef>
        <a:spcAft>
          <a:spcPct val="0"/>
        </a:spcAft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855663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98563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8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9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1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2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13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15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20.bin"/><Relationship Id="rId4" Type="http://schemas.openxmlformats.org/officeDocument/2006/relationships/image" Target="../media/image16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17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18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26.bin"/><Relationship Id="rId4" Type="http://schemas.openxmlformats.org/officeDocument/2006/relationships/image" Target="../media/image19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21.w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22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4" Type="http://schemas.openxmlformats.org/officeDocument/2006/relationships/image" Target="../media/image23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4" Type="http://schemas.openxmlformats.org/officeDocument/2006/relationships/image" Target="../media/image24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4" Type="http://schemas.openxmlformats.org/officeDocument/2006/relationships/image" Target="../media/image25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4" Type="http://schemas.openxmlformats.org/officeDocument/2006/relationships/image" Target="../media/image26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4" Type="http://schemas.openxmlformats.org/officeDocument/2006/relationships/image" Target="../media/image27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4" Type="http://schemas.openxmlformats.org/officeDocument/2006/relationships/image" Target="../media/image28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36.bin"/><Relationship Id="rId4" Type="http://schemas.openxmlformats.org/officeDocument/2006/relationships/image" Target="../media/image29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4" Type="http://schemas.openxmlformats.org/officeDocument/2006/relationships/image" Target="../media/image31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4" Type="http://schemas.openxmlformats.org/officeDocument/2006/relationships/image" Target="../media/image32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Relationship Id="rId4" Type="http://schemas.openxmlformats.org/officeDocument/2006/relationships/image" Target="../media/image33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0.vml"/><Relationship Id="rId4" Type="http://schemas.openxmlformats.org/officeDocument/2006/relationships/image" Target="../media/image34.w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1.vml"/><Relationship Id="rId4" Type="http://schemas.openxmlformats.org/officeDocument/2006/relationships/image" Target="../media/image35.w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2.vml"/><Relationship Id="rId6" Type="http://schemas.openxmlformats.org/officeDocument/2006/relationships/image" Target="../media/image37.wmf"/><Relationship Id="rId5" Type="http://schemas.openxmlformats.org/officeDocument/2006/relationships/oleObject" Target="../embeddings/oleObject43.bin"/><Relationship Id="rId4" Type="http://schemas.openxmlformats.org/officeDocument/2006/relationships/image" Target="../media/image36.w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3.vml"/><Relationship Id="rId4" Type="http://schemas.openxmlformats.org/officeDocument/2006/relationships/image" Target="../media/image38.w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4.vml"/><Relationship Id="rId6" Type="http://schemas.openxmlformats.org/officeDocument/2006/relationships/image" Target="../media/image40.wmf"/><Relationship Id="rId5" Type="http://schemas.openxmlformats.org/officeDocument/2006/relationships/oleObject" Target="../embeddings/oleObject46.bin"/><Relationship Id="rId4" Type="http://schemas.openxmlformats.org/officeDocument/2006/relationships/image" Target="../media/image39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w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5.vml"/><Relationship Id="rId4" Type="http://schemas.openxmlformats.org/officeDocument/2006/relationships/image" Target="../media/image41.w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6.vml"/><Relationship Id="rId4" Type="http://schemas.openxmlformats.org/officeDocument/2006/relationships/image" Target="../media/image42.w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7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50.bin"/><Relationship Id="rId4" Type="http://schemas.openxmlformats.org/officeDocument/2006/relationships/image" Target="../media/image43.w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8.vml"/><Relationship Id="rId6" Type="http://schemas.openxmlformats.org/officeDocument/2006/relationships/image" Target="../media/image46.wmf"/><Relationship Id="rId5" Type="http://schemas.openxmlformats.org/officeDocument/2006/relationships/oleObject" Target="../embeddings/oleObject52.bin"/><Relationship Id="rId4" Type="http://schemas.openxmlformats.org/officeDocument/2006/relationships/image" Target="../media/image45.w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9.vml"/><Relationship Id="rId6" Type="http://schemas.openxmlformats.org/officeDocument/2006/relationships/image" Target="../media/image48.wmf"/><Relationship Id="rId5" Type="http://schemas.openxmlformats.org/officeDocument/2006/relationships/oleObject" Target="../embeddings/oleObject54.bin"/><Relationship Id="rId4" Type="http://schemas.openxmlformats.org/officeDocument/2006/relationships/image" Target="../media/image47.wm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4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5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6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05000"/>
            <a:ext cx="7772400" cy="1143000"/>
          </a:xfrm>
        </p:spPr>
        <p:txBody>
          <a:bodyPr/>
          <a:lstStyle/>
          <a:p>
            <a:r>
              <a:rPr lang="en-US" sz="3600"/>
              <a:t>Introduction to</a:t>
            </a:r>
            <a:br>
              <a:rPr lang="en-US" sz="3600"/>
            </a:br>
            <a:r>
              <a:rPr lang="en-US" sz="3600"/>
              <a:t>CMOS VLSI</a:t>
            </a:r>
            <a:br>
              <a:rPr lang="en-US" sz="3600"/>
            </a:br>
            <a:r>
              <a:rPr lang="en-US" sz="3600"/>
              <a:t>Design</a:t>
            </a:r>
            <a:r>
              <a:rPr lang="en-US"/>
              <a:t/>
            </a:r>
            <a:br>
              <a:rPr lang="en-US"/>
            </a:br>
            <a:r>
              <a:rPr lang="en-US" sz="2800"/>
              <a:t/>
            </a:r>
            <a:br>
              <a:rPr lang="en-US" sz="2800"/>
            </a:br>
            <a:r>
              <a:rPr lang="en-US" sz="4000">
                <a:solidFill>
                  <a:srgbClr val="0000FF"/>
                </a:solidFill>
              </a:rPr>
              <a:t>Layout, Fabrication, and Elementary Logic Design</a:t>
            </a:r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457200" y="457200"/>
            <a:ext cx="0" cy="6172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457200" y="457200"/>
            <a:ext cx="8305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8763000" y="457200"/>
            <a:ext cx="0" cy="6172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>
            <a:off x="457200" y="6629400"/>
            <a:ext cx="8305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Fabrication and Layout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4A02B65B-BA18-4F3C-ACBA-0BDC2E057BAB}" type="slidenum">
              <a:rPr lang="en-US"/>
              <a:pPr/>
              <a:t>10</a:t>
            </a:fld>
            <a:endParaRPr lang="en-US"/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Power Supply Voltage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GND = 0 V</a:t>
            </a:r>
          </a:p>
          <a:p>
            <a:r>
              <a:rPr lang="en-US"/>
              <a:t>In 1980’s, V</a:t>
            </a:r>
            <a:r>
              <a:rPr lang="en-US" baseline="-25000"/>
              <a:t>DD</a:t>
            </a:r>
            <a:r>
              <a:rPr lang="en-US"/>
              <a:t> = 5V</a:t>
            </a:r>
          </a:p>
          <a:p>
            <a:r>
              <a:rPr lang="en-US"/>
              <a:t>V</a:t>
            </a:r>
            <a:r>
              <a:rPr lang="en-US" baseline="-25000"/>
              <a:t>DD</a:t>
            </a:r>
            <a:r>
              <a:rPr lang="en-US"/>
              <a:t> has decreased in modern processes</a:t>
            </a:r>
          </a:p>
          <a:p>
            <a:pPr lvl="1"/>
            <a:r>
              <a:rPr lang="en-US"/>
              <a:t>High V</a:t>
            </a:r>
            <a:r>
              <a:rPr lang="en-US" baseline="-25000"/>
              <a:t>DD</a:t>
            </a:r>
            <a:r>
              <a:rPr lang="en-US"/>
              <a:t> would damage modern tiny transistors</a:t>
            </a:r>
          </a:p>
          <a:p>
            <a:pPr lvl="1"/>
            <a:r>
              <a:rPr lang="en-US"/>
              <a:t>Lower V</a:t>
            </a:r>
            <a:r>
              <a:rPr lang="en-US" baseline="-25000"/>
              <a:t>DD</a:t>
            </a:r>
            <a:r>
              <a:rPr lang="en-US"/>
              <a:t> saves power</a:t>
            </a:r>
          </a:p>
          <a:p>
            <a:r>
              <a:rPr lang="en-US"/>
              <a:t>V</a:t>
            </a:r>
            <a:r>
              <a:rPr lang="en-US" baseline="-25000"/>
              <a:t>DD</a:t>
            </a:r>
            <a:r>
              <a:rPr lang="en-US"/>
              <a:t> = 3.3, 2.5, 1.8, 1.5, 1.2, 1.0, …</a:t>
            </a:r>
          </a:p>
        </p:txBody>
      </p:sp>
    </p:spTree>
  </p:cSld>
  <p:clrMapOvr>
    <a:masterClrMapping/>
  </p:clrMapOvr>
  <p:transition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Fabrication and Layout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79ED01DB-B006-4CF4-8B0D-3A6E435377E9}" type="slidenum">
              <a:rPr lang="en-US"/>
              <a:pPr/>
              <a:t>11</a:t>
            </a:fld>
            <a:endParaRPr lang="en-US"/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Transistors as Switches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We can view MOS transistors as electrically controlled switches</a:t>
            </a:r>
          </a:p>
          <a:p>
            <a:r>
              <a:rPr lang="en-US"/>
              <a:t>Voltage at gate controls path from source to drain</a:t>
            </a:r>
          </a:p>
        </p:txBody>
      </p:sp>
      <p:graphicFrame>
        <p:nvGraphicFramePr>
          <p:cNvPr id="66564" name="Object 4"/>
          <p:cNvGraphicFramePr>
            <a:graphicFrameLocks noChangeAspect="1"/>
          </p:cNvGraphicFramePr>
          <p:nvPr/>
        </p:nvGraphicFramePr>
        <p:xfrm>
          <a:off x="990600" y="2590800"/>
          <a:ext cx="7162800" cy="3408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65" name="VISIO" r:id="rId3" imgW="3361680" imgH="1599480" progId="Visio.Drawing.6">
                  <p:embed/>
                </p:oleObj>
              </mc:Choice>
              <mc:Fallback>
                <p:oleObj name="VISIO" r:id="rId3" imgW="3361680" imgH="1599480" progId="Visio.Drawing.6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2590800"/>
                        <a:ext cx="7162800" cy="3408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Fabrication and Layout</a:t>
            </a:r>
          </a:p>
        </p:txBody>
      </p:sp>
      <p:sp>
        <p:nvSpPr>
          <p:cNvPr id="2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B2CC9833-76AE-4722-890A-EC6284C2C0EB}" type="slidenum">
              <a:rPr lang="en-US"/>
              <a:pPr/>
              <a:t>12</a:t>
            </a:fld>
            <a:endParaRPr lang="en-US"/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CMOS Inverter</a:t>
            </a:r>
          </a:p>
        </p:txBody>
      </p:sp>
      <p:graphicFrame>
        <p:nvGraphicFramePr>
          <p:cNvPr id="67633" name="Group 49"/>
          <p:cNvGraphicFramePr>
            <a:graphicFrameLocks noGrp="1"/>
          </p:cNvGraphicFramePr>
          <p:nvPr/>
        </p:nvGraphicFramePr>
        <p:xfrm>
          <a:off x="838200" y="1905000"/>
          <a:ext cx="1447800" cy="1676400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</a:tblGrid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7629" name="Object 45"/>
          <p:cNvGraphicFramePr>
            <a:graphicFrameLocks noChangeAspect="1"/>
          </p:cNvGraphicFramePr>
          <p:nvPr/>
        </p:nvGraphicFramePr>
        <p:xfrm>
          <a:off x="4191000" y="1524000"/>
          <a:ext cx="3594100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34" name="VISIO" r:id="rId3" imgW="770040" imgH="1012680" progId="Visio.Drawing.6">
                  <p:embed/>
                </p:oleObj>
              </mc:Choice>
              <mc:Fallback>
                <p:oleObj name="VISIO" r:id="rId3" imgW="770040" imgH="1012680" progId="Visio.Drawing.6">
                  <p:embed/>
                  <p:pic>
                    <p:nvPicPr>
                      <p:cNvPr id="0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1524000"/>
                        <a:ext cx="3594100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630" name="Object 46"/>
          <p:cNvGraphicFramePr>
            <a:graphicFrameLocks noChangeAspect="1"/>
          </p:cNvGraphicFramePr>
          <p:nvPr/>
        </p:nvGraphicFramePr>
        <p:xfrm>
          <a:off x="762000" y="4572000"/>
          <a:ext cx="3733800" cy="1087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35" name="VISIO" r:id="rId5" imgW="969840" imgH="282600" progId="Visio.Drawing.6">
                  <p:embed/>
                </p:oleObj>
              </mc:Choice>
              <mc:Fallback>
                <p:oleObj name="VISIO" r:id="rId5" imgW="969840" imgH="282600" progId="Visio.Drawing.6">
                  <p:embed/>
                  <p:pic>
                    <p:nvPicPr>
                      <p:cNvPr id="0" name="Object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4572000"/>
                        <a:ext cx="3733800" cy="1087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Fabrication and Layout</a:t>
            </a:r>
          </a:p>
        </p:txBody>
      </p:sp>
      <p:sp>
        <p:nvSpPr>
          <p:cNvPr id="2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CCC2D250-3DE1-4A19-AA19-220BFFA89AA3}" type="slidenum">
              <a:rPr lang="en-US"/>
              <a:pPr/>
              <a:t>13</a:t>
            </a:fld>
            <a:endParaRPr lang="en-US"/>
          </a:p>
        </p:txBody>
      </p:sp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CMOS Inverter</a:t>
            </a:r>
          </a:p>
        </p:txBody>
      </p:sp>
      <p:graphicFrame>
        <p:nvGraphicFramePr>
          <p:cNvPr id="99349" name="Group 21"/>
          <p:cNvGraphicFramePr>
            <a:graphicFrameLocks noGrp="1"/>
          </p:cNvGraphicFramePr>
          <p:nvPr/>
        </p:nvGraphicFramePr>
        <p:xfrm>
          <a:off x="838200" y="1905000"/>
          <a:ext cx="1447800" cy="1676400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</a:tblGrid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9345" name="Object 17"/>
          <p:cNvGraphicFramePr>
            <a:graphicFrameLocks noChangeAspect="1"/>
          </p:cNvGraphicFramePr>
          <p:nvPr/>
        </p:nvGraphicFramePr>
        <p:xfrm>
          <a:off x="4191000" y="1524000"/>
          <a:ext cx="3594100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50" name="VISIO" r:id="rId3" imgW="770040" imgH="1012680" progId="Visio.Drawing.6">
                  <p:embed/>
                </p:oleObj>
              </mc:Choice>
              <mc:Fallback>
                <p:oleObj name="VISIO" r:id="rId3" imgW="770040" imgH="1012680" progId="Visio.Drawing.6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1524000"/>
                        <a:ext cx="3594100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9346" name="Object 18"/>
          <p:cNvGraphicFramePr>
            <a:graphicFrameLocks noChangeAspect="1"/>
          </p:cNvGraphicFramePr>
          <p:nvPr/>
        </p:nvGraphicFramePr>
        <p:xfrm>
          <a:off x="762000" y="4572000"/>
          <a:ext cx="3733800" cy="1087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51" name="VISIO" r:id="rId5" imgW="969840" imgH="282600" progId="Visio.Drawing.6">
                  <p:embed/>
                </p:oleObj>
              </mc:Choice>
              <mc:Fallback>
                <p:oleObj name="VISIO" r:id="rId5" imgW="969840" imgH="282600" progId="Visio.Drawing.6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4572000"/>
                        <a:ext cx="3733800" cy="1087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Fabrication and Layout</a:t>
            </a:r>
          </a:p>
        </p:txBody>
      </p:sp>
      <p:sp>
        <p:nvSpPr>
          <p:cNvPr id="2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6175DDB-BEEA-437B-B7B0-DAC2D4ADFF4A}" type="slidenum">
              <a:rPr lang="en-US"/>
              <a:pPr/>
              <a:t>14</a:t>
            </a:fld>
            <a:endParaRPr lang="en-US"/>
          </a:p>
        </p:txBody>
      </p:sp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CMOS Inverter</a:t>
            </a:r>
          </a:p>
        </p:txBody>
      </p:sp>
      <p:graphicFrame>
        <p:nvGraphicFramePr>
          <p:cNvPr id="100373" name="Group 21"/>
          <p:cNvGraphicFramePr>
            <a:graphicFrameLocks noGrp="1"/>
          </p:cNvGraphicFramePr>
          <p:nvPr/>
        </p:nvGraphicFramePr>
        <p:xfrm>
          <a:off x="838200" y="1905000"/>
          <a:ext cx="1447800" cy="1676400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</a:tblGrid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0369" name="Object 17"/>
          <p:cNvGraphicFramePr>
            <a:graphicFrameLocks noChangeAspect="1"/>
          </p:cNvGraphicFramePr>
          <p:nvPr/>
        </p:nvGraphicFramePr>
        <p:xfrm>
          <a:off x="4191000" y="1524000"/>
          <a:ext cx="3594100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374" name="VISIO" r:id="rId3" imgW="770040" imgH="1012680" progId="Visio.Drawing.6">
                  <p:embed/>
                </p:oleObj>
              </mc:Choice>
              <mc:Fallback>
                <p:oleObj name="VISIO" r:id="rId3" imgW="770040" imgH="1012680" progId="Visio.Drawing.6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1524000"/>
                        <a:ext cx="3594100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0370" name="Object 18"/>
          <p:cNvGraphicFramePr>
            <a:graphicFrameLocks noChangeAspect="1"/>
          </p:cNvGraphicFramePr>
          <p:nvPr/>
        </p:nvGraphicFramePr>
        <p:xfrm>
          <a:off x="762000" y="4572000"/>
          <a:ext cx="3733800" cy="1087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375" name="VISIO" r:id="rId5" imgW="969840" imgH="282600" progId="Visio.Drawing.6">
                  <p:embed/>
                </p:oleObj>
              </mc:Choice>
              <mc:Fallback>
                <p:oleObj name="VISIO" r:id="rId5" imgW="969840" imgH="282600" progId="Visio.Drawing.6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4572000"/>
                        <a:ext cx="3733800" cy="1087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Fabrication and Layout</a:t>
            </a:r>
          </a:p>
        </p:txBody>
      </p:sp>
      <p:sp>
        <p:nvSpPr>
          <p:cNvPr id="32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1D2C2FF8-C335-41EE-8469-D133FA91EC2E}" type="slidenum">
              <a:rPr lang="en-US"/>
              <a:pPr/>
              <a:t>15</a:t>
            </a:fld>
            <a:endParaRPr lang="en-US"/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CMOS NAND Gate</a:t>
            </a:r>
          </a:p>
        </p:txBody>
      </p:sp>
      <p:graphicFrame>
        <p:nvGraphicFramePr>
          <p:cNvPr id="102447" name="Group 47"/>
          <p:cNvGraphicFramePr>
            <a:graphicFrameLocks noGrp="1"/>
          </p:cNvGraphicFramePr>
          <p:nvPr/>
        </p:nvGraphicFramePr>
        <p:xfrm>
          <a:off x="838200" y="1676400"/>
          <a:ext cx="2171700" cy="2790825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  <a:gridCol w="723900"/>
              </a:tblGrid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2419" name="Object 19"/>
          <p:cNvGraphicFramePr>
            <a:graphicFrameLocks noChangeAspect="1"/>
          </p:cNvGraphicFramePr>
          <p:nvPr/>
        </p:nvGraphicFramePr>
        <p:xfrm>
          <a:off x="3505200" y="1828800"/>
          <a:ext cx="5029200" cy="3836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48" name="VISIO" r:id="rId3" imgW="944640" imgH="720360" progId="Visio.Drawing.6">
                  <p:embed/>
                </p:oleObj>
              </mc:Choice>
              <mc:Fallback>
                <p:oleObj name="VISIO" r:id="rId3" imgW="944640" imgH="720360" progId="Visio.Drawing.6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1828800"/>
                        <a:ext cx="5029200" cy="3836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21" name="Object 21"/>
          <p:cNvGraphicFramePr>
            <a:graphicFrameLocks noChangeAspect="1"/>
          </p:cNvGraphicFramePr>
          <p:nvPr/>
        </p:nvGraphicFramePr>
        <p:xfrm>
          <a:off x="1295400" y="4572000"/>
          <a:ext cx="1273175" cy="151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49" name="VISIO" r:id="rId5" imgW="491760" imgH="583920" progId="Visio.Drawing.6">
                  <p:embed/>
                </p:oleObj>
              </mc:Choice>
              <mc:Fallback>
                <p:oleObj name="VISIO" r:id="rId5" imgW="491760" imgH="583920" progId="Visio.Drawing.6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4572000"/>
                        <a:ext cx="1273175" cy="1511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Fabrication and Layout</a:t>
            </a:r>
          </a:p>
        </p:txBody>
      </p:sp>
      <p:sp>
        <p:nvSpPr>
          <p:cNvPr id="32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23130879-B179-444F-B839-9F14E2EAC588}" type="slidenum">
              <a:rPr lang="en-US"/>
              <a:pPr/>
              <a:t>16</a:t>
            </a:fld>
            <a:endParaRPr lang="en-US"/>
          </a:p>
        </p:txBody>
      </p:sp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CMOS NAND Gate</a:t>
            </a:r>
          </a:p>
        </p:txBody>
      </p:sp>
      <p:graphicFrame>
        <p:nvGraphicFramePr>
          <p:cNvPr id="103427" name="Group 3"/>
          <p:cNvGraphicFramePr>
            <a:graphicFrameLocks noGrp="1"/>
          </p:cNvGraphicFramePr>
          <p:nvPr/>
        </p:nvGraphicFramePr>
        <p:xfrm>
          <a:off x="838200" y="1676400"/>
          <a:ext cx="2171700" cy="2790825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  <a:gridCol w="723900"/>
              </a:tblGrid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3453" name="Object 29"/>
          <p:cNvGraphicFramePr>
            <a:graphicFrameLocks noChangeAspect="1"/>
          </p:cNvGraphicFramePr>
          <p:nvPr/>
        </p:nvGraphicFramePr>
        <p:xfrm>
          <a:off x="3505200" y="1828800"/>
          <a:ext cx="5029200" cy="3836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55" name="VISIO" r:id="rId3" imgW="944640" imgH="720360" progId="Visio.Drawing.6">
                  <p:embed/>
                </p:oleObj>
              </mc:Choice>
              <mc:Fallback>
                <p:oleObj name="VISIO" r:id="rId3" imgW="944640" imgH="720360" progId="Visio.Drawing.6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1828800"/>
                        <a:ext cx="5029200" cy="3836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454" name="Object 30"/>
          <p:cNvGraphicFramePr>
            <a:graphicFrameLocks noChangeAspect="1"/>
          </p:cNvGraphicFramePr>
          <p:nvPr/>
        </p:nvGraphicFramePr>
        <p:xfrm>
          <a:off x="1295400" y="4572000"/>
          <a:ext cx="1273175" cy="151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56" name="VISIO" r:id="rId5" imgW="491760" imgH="583920" progId="Visio.Drawing.6">
                  <p:embed/>
                </p:oleObj>
              </mc:Choice>
              <mc:Fallback>
                <p:oleObj name="VISIO" r:id="rId5" imgW="491760" imgH="583920" progId="Visio.Drawing.6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4572000"/>
                        <a:ext cx="1273175" cy="1511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Fabrication and Layout</a:t>
            </a:r>
          </a:p>
        </p:txBody>
      </p:sp>
      <p:sp>
        <p:nvSpPr>
          <p:cNvPr id="32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24B290AE-CCBF-4186-BF5E-198527C6C402}" type="slidenum">
              <a:rPr lang="en-US"/>
              <a:pPr/>
              <a:t>17</a:t>
            </a:fld>
            <a:endParaRPr lang="en-US"/>
          </a:p>
        </p:txBody>
      </p:sp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CMOS NAND Gate</a:t>
            </a:r>
          </a:p>
        </p:txBody>
      </p:sp>
      <p:graphicFrame>
        <p:nvGraphicFramePr>
          <p:cNvPr id="104480" name="Group 32"/>
          <p:cNvGraphicFramePr>
            <a:graphicFrameLocks noGrp="1"/>
          </p:cNvGraphicFramePr>
          <p:nvPr/>
        </p:nvGraphicFramePr>
        <p:xfrm>
          <a:off x="838200" y="1676400"/>
          <a:ext cx="2171700" cy="2790825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  <a:gridCol w="723900"/>
              </a:tblGrid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4477" name="Object 29"/>
          <p:cNvGraphicFramePr>
            <a:graphicFrameLocks noChangeAspect="1"/>
          </p:cNvGraphicFramePr>
          <p:nvPr/>
        </p:nvGraphicFramePr>
        <p:xfrm>
          <a:off x="3505200" y="1828800"/>
          <a:ext cx="5029200" cy="3836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81" name="VISIO" r:id="rId3" imgW="944640" imgH="720360" progId="Visio.Drawing.6">
                  <p:embed/>
                </p:oleObj>
              </mc:Choice>
              <mc:Fallback>
                <p:oleObj name="VISIO" r:id="rId3" imgW="944640" imgH="720360" progId="Visio.Drawing.6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1828800"/>
                        <a:ext cx="5029200" cy="3836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4478" name="Object 30"/>
          <p:cNvGraphicFramePr>
            <a:graphicFrameLocks noChangeAspect="1"/>
          </p:cNvGraphicFramePr>
          <p:nvPr/>
        </p:nvGraphicFramePr>
        <p:xfrm>
          <a:off x="1295400" y="4572000"/>
          <a:ext cx="1273175" cy="151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82" name="VISIO" r:id="rId5" imgW="491760" imgH="583920" progId="Visio.Drawing.6">
                  <p:embed/>
                </p:oleObj>
              </mc:Choice>
              <mc:Fallback>
                <p:oleObj name="VISIO" r:id="rId5" imgW="491760" imgH="583920" progId="Visio.Drawing.6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4572000"/>
                        <a:ext cx="1273175" cy="1511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Fabrication and Layout</a:t>
            </a:r>
          </a:p>
        </p:txBody>
      </p:sp>
      <p:sp>
        <p:nvSpPr>
          <p:cNvPr id="32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9A73F215-2AA7-47C6-AEA2-0037A1C43BA8}" type="slidenum">
              <a:rPr lang="en-US"/>
              <a:pPr/>
              <a:t>18</a:t>
            </a:fld>
            <a:endParaRPr lang="en-US"/>
          </a:p>
        </p:txBody>
      </p:sp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CMOS NAND Gate</a:t>
            </a:r>
          </a:p>
        </p:txBody>
      </p:sp>
      <p:graphicFrame>
        <p:nvGraphicFramePr>
          <p:cNvPr id="105475" name="Group 3"/>
          <p:cNvGraphicFramePr>
            <a:graphicFrameLocks noGrp="1"/>
          </p:cNvGraphicFramePr>
          <p:nvPr/>
        </p:nvGraphicFramePr>
        <p:xfrm>
          <a:off x="838200" y="1676400"/>
          <a:ext cx="2171700" cy="2790825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  <a:gridCol w="723900"/>
              </a:tblGrid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5501" name="Object 29"/>
          <p:cNvGraphicFramePr>
            <a:graphicFrameLocks noChangeAspect="1"/>
          </p:cNvGraphicFramePr>
          <p:nvPr/>
        </p:nvGraphicFramePr>
        <p:xfrm>
          <a:off x="3505200" y="1828800"/>
          <a:ext cx="5029200" cy="3836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03" name="VISIO" r:id="rId3" imgW="944640" imgH="720360" progId="Visio.Drawing.6">
                  <p:embed/>
                </p:oleObj>
              </mc:Choice>
              <mc:Fallback>
                <p:oleObj name="VISIO" r:id="rId3" imgW="944640" imgH="720360" progId="Visio.Drawing.6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1828800"/>
                        <a:ext cx="5029200" cy="3836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5502" name="Object 30"/>
          <p:cNvGraphicFramePr>
            <a:graphicFrameLocks noChangeAspect="1"/>
          </p:cNvGraphicFramePr>
          <p:nvPr/>
        </p:nvGraphicFramePr>
        <p:xfrm>
          <a:off x="1295400" y="4572000"/>
          <a:ext cx="1273175" cy="151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04" name="VISIO" r:id="rId5" imgW="491760" imgH="583920" progId="Visio.Drawing.6">
                  <p:embed/>
                </p:oleObj>
              </mc:Choice>
              <mc:Fallback>
                <p:oleObj name="VISIO" r:id="rId5" imgW="491760" imgH="583920" progId="Visio.Drawing.6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4572000"/>
                        <a:ext cx="1273175" cy="1511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Fabrication and Layout</a:t>
            </a:r>
          </a:p>
        </p:txBody>
      </p:sp>
      <p:sp>
        <p:nvSpPr>
          <p:cNvPr id="32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4453CF67-65DA-4D59-BF61-3970B23C02F8}" type="slidenum">
              <a:rPr lang="en-US"/>
              <a:pPr/>
              <a:t>19</a:t>
            </a:fld>
            <a:endParaRPr lang="en-US"/>
          </a:p>
        </p:txBody>
      </p:sp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CMOS NAND Gate</a:t>
            </a:r>
          </a:p>
        </p:txBody>
      </p:sp>
      <p:graphicFrame>
        <p:nvGraphicFramePr>
          <p:cNvPr id="106499" name="Group 3"/>
          <p:cNvGraphicFramePr>
            <a:graphicFrameLocks noGrp="1"/>
          </p:cNvGraphicFramePr>
          <p:nvPr/>
        </p:nvGraphicFramePr>
        <p:xfrm>
          <a:off x="838200" y="1676400"/>
          <a:ext cx="2171700" cy="2790825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  <a:gridCol w="723900"/>
              </a:tblGrid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6525" name="Object 29"/>
          <p:cNvGraphicFramePr>
            <a:graphicFrameLocks noChangeAspect="1"/>
          </p:cNvGraphicFramePr>
          <p:nvPr/>
        </p:nvGraphicFramePr>
        <p:xfrm>
          <a:off x="3505200" y="1828800"/>
          <a:ext cx="5029200" cy="3836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27" name="VISIO" r:id="rId3" imgW="944640" imgH="720360" progId="Visio.Drawing.6">
                  <p:embed/>
                </p:oleObj>
              </mc:Choice>
              <mc:Fallback>
                <p:oleObj name="VISIO" r:id="rId3" imgW="944640" imgH="720360" progId="Visio.Drawing.6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1828800"/>
                        <a:ext cx="5029200" cy="3836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6526" name="Object 30"/>
          <p:cNvGraphicFramePr>
            <a:graphicFrameLocks noChangeAspect="1"/>
          </p:cNvGraphicFramePr>
          <p:nvPr/>
        </p:nvGraphicFramePr>
        <p:xfrm>
          <a:off x="1295400" y="4572000"/>
          <a:ext cx="1273175" cy="151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28" name="VISIO" r:id="rId5" imgW="491760" imgH="583920" progId="Visio.Drawing.6">
                  <p:embed/>
                </p:oleObj>
              </mc:Choice>
              <mc:Fallback>
                <p:oleObj name="VISIO" r:id="rId5" imgW="491760" imgH="583920" progId="Visio.Drawing.6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4572000"/>
                        <a:ext cx="1273175" cy="1511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Fabrication and Layout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1EC418FC-C6E4-4323-BA04-0AFF15CF43E8}" type="slidenum">
              <a:rPr lang="en-US"/>
              <a:pPr/>
              <a:t>2</a:t>
            </a:fld>
            <a:endParaRPr lang="en-US"/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Introduction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Integrated circuits: many transistors on one chip.</a:t>
            </a:r>
          </a:p>
          <a:p>
            <a:pPr lvl="1">
              <a:lnSpc>
                <a:spcPct val="90000"/>
              </a:lnSpc>
            </a:pPr>
            <a:r>
              <a:rPr lang="en-US" i="1"/>
              <a:t>Very Large Scale Integration</a:t>
            </a:r>
            <a:r>
              <a:rPr lang="en-US"/>
              <a:t> (VLSI): very many</a:t>
            </a:r>
          </a:p>
          <a:p>
            <a:pPr>
              <a:lnSpc>
                <a:spcPct val="90000"/>
              </a:lnSpc>
            </a:pPr>
            <a:r>
              <a:rPr lang="en-US" i="1"/>
              <a:t>Metal Oxide Semiconductor</a:t>
            </a:r>
            <a:r>
              <a:rPr lang="en-US"/>
              <a:t> (MOS) transistor</a:t>
            </a:r>
          </a:p>
          <a:p>
            <a:pPr lvl="1">
              <a:lnSpc>
                <a:spcPct val="90000"/>
              </a:lnSpc>
            </a:pPr>
            <a:r>
              <a:rPr lang="en-US"/>
              <a:t>Fast, cheap, low-power transistors</a:t>
            </a:r>
          </a:p>
          <a:p>
            <a:pPr lvl="1">
              <a:lnSpc>
                <a:spcPct val="90000"/>
              </a:lnSpc>
            </a:pPr>
            <a:r>
              <a:rPr lang="en-US"/>
              <a:t>Complementary: mixture of n- and p-type leads to less power</a:t>
            </a:r>
          </a:p>
          <a:p>
            <a:pPr>
              <a:lnSpc>
                <a:spcPct val="90000"/>
              </a:lnSpc>
            </a:pPr>
            <a:r>
              <a:rPr lang="en-US"/>
              <a:t>Today:  How to build your own simple CMOS chip</a:t>
            </a:r>
          </a:p>
          <a:p>
            <a:pPr lvl="1">
              <a:lnSpc>
                <a:spcPct val="90000"/>
              </a:lnSpc>
            </a:pPr>
            <a:r>
              <a:rPr lang="en-US"/>
              <a:t>CMOS transistors</a:t>
            </a:r>
          </a:p>
          <a:p>
            <a:pPr lvl="1">
              <a:lnSpc>
                <a:spcPct val="90000"/>
              </a:lnSpc>
            </a:pPr>
            <a:r>
              <a:rPr lang="en-US"/>
              <a:t>Building logic gates from transistors</a:t>
            </a:r>
          </a:p>
          <a:p>
            <a:pPr lvl="1">
              <a:lnSpc>
                <a:spcPct val="90000"/>
              </a:lnSpc>
            </a:pPr>
            <a:r>
              <a:rPr lang="en-US"/>
              <a:t>Transistor layout and fabrication</a:t>
            </a:r>
          </a:p>
          <a:p>
            <a:pPr>
              <a:lnSpc>
                <a:spcPct val="90000"/>
              </a:lnSpc>
            </a:pPr>
            <a:r>
              <a:rPr lang="en-US"/>
              <a:t>Rest of the course: How to build a good CMOS chip</a:t>
            </a:r>
          </a:p>
          <a:p>
            <a:pPr lvl="1">
              <a:lnSpc>
                <a:spcPct val="90000"/>
              </a:lnSpc>
            </a:pPr>
            <a:endParaRPr lang="en-US"/>
          </a:p>
        </p:txBody>
      </p:sp>
    </p:spTree>
  </p:cSld>
  <p:clrMapOvr>
    <a:masterClrMapping/>
  </p:clrMapOvr>
  <p:transition>
    <p:zoom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Fabrication and Layout</a:t>
            </a:r>
          </a:p>
        </p:txBody>
      </p:sp>
      <p:sp>
        <p:nvSpPr>
          <p:cNvPr id="32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DBB739E4-2C13-49A5-833E-3F1F3A649D05}" type="slidenum">
              <a:rPr lang="en-US"/>
              <a:pPr/>
              <a:t>20</a:t>
            </a:fld>
            <a:endParaRPr lang="en-US"/>
          </a:p>
        </p:txBody>
      </p:sp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CMOS NOR Gate</a:t>
            </a:r>
          </a:p>
        </p:txBody>
      </p:sp>
      <p:graphicFrame>
        <p:nvGraphicFramePr>
          <p:cNvPr id="107523" name="Group 3"/>
          <p:cNvGraphicFramePr>
            <a:graphicFrameLocks noGrp="1"/>
          </p:cNvGraphicFramePr>
          <p:nvPr/>
        </p:nvGraphicFramePr>
        <p:xfrm>
          <a:off x="838200" y="1676400"/>
          <a:ext cx="2171700" cy="2790825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  <a:gridCol w="723900"/>
              </a:tblGrid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7551" name="Object 31"/>
          <p:cNvGraphicFramePr>
            <a:graphicFrameLocks noChangeAspect="1"/>
          </p:cNvGraphicFramePr>
          <p:nvPr/>
        </p:nvGraphicFramePr>
        <p:xfrm>
          <a:off x="1219200" y="4495800"/>
          <a:ext cx="1284288" cy="15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53" name="VISIO" r:id="rId3" imgW="491760" imgH="583920" progId="Visio.Drawing.6">
                  <p:embed/>
                </p:oleObj>
              </mc:Choice>
              <mc:Fallback>
                <p:oleObj name="VISIO" r:id="rId3" imgW="491760" imgH="583920" progId="Visio.Drawing.6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4495800"/>
                        <a:ext cx="1284288" cy="152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552" name="Object 32"/>
          <p:cNvGraphicFramePr>
            <a:graphicFrameLocks noChangeAspect="1"/>
          </p:cNvGraphicFramePr>
          <p:nvPr/>
        </p:nvGraphicFramePr>
        <p:xfrm>
          <a:off x="3505200" y="1600200"/>
          <a:ext cx="5181600" cy="427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54" name="VISIO" r:id="rId5" imgW="943200" imgH="777600" progId="Visio.Drawing.6">
                  <p:embed/>
                </p:oleObj>
              </mc:Choice>
              <mc:Fallback>
                <p:oleObj name="VISIO" r:id="rId5" imgW="943200" imgH="777600" progId="Visio.Drawing.6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1600200"/>
                        <a:ext cx="5181600" cy="4275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Fabrication and Layout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05BE73C5-CBE7-44E9-887B-638CE469B100}" type="slidenum">
              <a:rPr lang="en-US"/>
              <a:pPr/>
              <a:t>21</a:t>
            </a:fld>
            <a:endParaRPr lang="en-US"/>
          </a:p>
        </p:txBody>
      </p:sp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3-input NAND Gate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 pulls low if ALL inputs are 1</a:t>
            </a:r>
          </a:p>
          <a:p>
            <a:r>
              <a:rPr lang="en-US"/>
              <a:t>Y pulls high if ANY input is 0</a:t>
            </a:r>
          </a:p>
        </p:txBody>
      </p:sp>
    </p:spTree>
  </p:cSld>
  <p:clrMapOvr>
    <a:masterClrMapping/>
  </p:clrMapOvr>
  <p:transition>
    <p:zoom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Fabrication and Layout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B84309E8-9C74-4FF4-B749-6FEF5D0F4942}" type="slidenum">
              <a:rPr lang="en-US"/>
              <a:pPr/>
              <a:t>22</a:t>
            </a:fld>
            <a:endParaRPr lang="en-US"/>
          </a:p>
        </p:txBody>
      </p:sp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3-input NAND Gate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 pulls low if ALL inputs are 1</a:t>
            </a:r>
          </a:p>
          <a:p>
            <a:r>
              <a:rPr lang="en-US"/>
              <a:t>Y pulls high if ANY input is 0</a:t>
            </a:r>
          </a:p>
        </p:txBody>
      </p:sp>
      <p:graphicFrame>
        <p:nvGraphicFramePr>
          <p:cNvPr id="108548" name="Object 4"/>
          <p:cNvGraphicFramePr>
            <a:graphicFrameLocks noChangeAspect="1"/>
          </p:cNvGraphicFramePr>
          <p:nvPr/>
        </p:nvGraphicFramePr>
        <p:xfrm>
          <a:off x="2209800" y="2438400"/>
          <a:ext cx="4648200" cy="353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49" name="VISIO" r:id="rId3" imgW="1229400" imgH="933480" progId="Visio.Drawing.6">
                  <p:embed/>
                </p:oleObj>
              </mc:Choice>
              <mc:Fallback>
                <p:oleObj name="VISIO" r:id="rId3" imgW="1229400" imgH="933480" progId="Visio.Drawing.6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2438400"/>
                        <a:ext cx="4648200" cy="353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Fabrication and Layout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0A69F87-AB8A-4D92-A565-BEA87E302955}" type="slidenum">
              <a:rPr lang="en-US"/>
              <a:pPr/>
              <a:t>23</a:t>
            </a:fld>
            <a:endParaRPr lang="en-US"/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CMOS Fabrication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CMOS transistors are fabricated on silicon wafer</a:t>
            </a:r>
          </a:p>
          <a:p>
            <a:r>
              <a:rPr lang="en-US"/>
              <a:t>Lithography process similar to printing press</a:t>
            </a:r>
          </a:p>
          <a:p>
            <a:r>
              <a:rPr lang="en-US"/>
              <a:t>On each step, different materials are deposited or etched</a:t>
            </a:r>
          </a:p>
          <a:p>
            <a:r>
              <a:rPr lang="en-US"/>
              <a:t>Easiest to understand by viewing both top and cross-section of wafer in a simplified manufacturing process</a:t>
            </a:r>
          </a:p>
        </p:txBody>
      </p:sp>
    </p:spTree>
  </p:cSld>
  <p:clrMapOvr>
    <a:masterClrMapping/>
  </p:clrMapOvr>
  <p:transition>
    <p:zoom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Fabrication and Layout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C61737AB-3318-4789-8731-83A6346BC662}" type="slidenum">
              <a:rPr lang="en-US"/>
              <a:pPr/>
              <a:t>24</a:t>
            </a:fld>
            <a:endParaRPr lang="en-US"/>
          </a:p>
        </p:txBody>
      </p:sp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Inverter Cross-section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Typically use p-type substrate for nMOS transistor</a:t>
            </a:r>
          </a:p>
          <a:p>
            <a:pPr lvl="1"/>
            <a:r>
              <a:rPr lang="en-US"/>
              <a:t>Requires n-well for body of pMOS transistors</a:t>
            </a:r>
          </a:p>
          <a:p>
            <a:pPr lvl="1"/>
            <a:r>
              <a:rPr lang="en-US"/>
              <a:t>Several alternatives: SOI, twin-tub, etc.</a:t>
            </a:r>
          </a:p>
        </p:txBody>
      </p:sp>
      <p:graphicFrame>
        <p:nvGraphicFramePr>
          <p:cNvPr id="73732" name="Object 4"/>
          <p:cNvGraphicFramePr>
            <a:graphicFrameLocks noChangeAspect="1"/>
          </p:cNvGraphicFramePr>
          <p:nvPr/>
        </p:nvGraphicFramePr>
        <p:xfrm>
          <a:off x="609600" y="2971800"/>
          <a:ext cx="8153400" cy="2668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33" name="VISIO" r:id="rId3" imgW="5181120" imgH="1695600" progId="Visio.Drawing.6">
                  <p:embed/>
                </p:oleObj>
              </mc:Choice>
              <mc:Fallback>
                <p:oleObj name="VISIO" r:id="rId3" imgW="5181120" imgH="1695600" progId="Visio.Drawing.6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2971800"/>
                        <a:ext cx="8153400" cy="2668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Fabrication and Layout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CF0362F0-3912-4092-A8FC-75EC00C3BABE}" type="slidenum">
              <a:rPr lang="en-US"/>
              <a:pPr/>
              <a:t>25</a:t>
            </a:fld>
            <a:endParaRPr lang="en-US"/>
          </a:p>
        </p:txBody>
      </p:sp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Well and Substrate Taps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Substrate must be tied to GND and n-well to V</a:t>
            </a:r>
            <a:r>
              <a:rPr lang="en-US" baseline="-25000"/>
              <a:t>DD</a:t>
            </a:r>
          </a:p>
          <a:p>
            <a:r>
              <a:rPr lang="en-US"/>
              <a:t>Metal to lightly-doped semiconductor forms poor connection called Shottky Diode</a:t>
            </a:r>
          </a:p>
          <a:p>
            <a:r>
              <a:rPr lang="en-US"/>
              <a:t>Use heavily doped well and substrate contacts / taps</a:t>
            </a:r>
          </a:p>
        </p:txBody>
      </p:sp>
      <p:graphicFrame>
        <p:nvGraphicFramePr>
          <p:cNvPr id="74756" name="Object 4"/>
          <p:cNvGraphicFramePr>
            <a:graphicFrameLocks noChangeAspect="1"/>
          </p:cNvGraphicFramePr>
          <p:nvPr/>
        </p:nvGraphicFramePr>
        <p:xfrm>
          <a:off x="533400" y="3200400"/>
          <a:ext cx="8077200" cy="296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57" name="VISIO" r:id="rId3" imgW="4665600" imgH="1713600" progId="Visio.Drawing.6">
                  <p:embed/>
                </p:oleObj>
              </mc:Choice>
              <mc:Fallback>
                <p:oleObj name="VISIO" r:id="rId3" imgW="4665600" imgH="1713600" progId="Visio.Drawing.6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3200400"/>
                        <a:ext cx="8077200" cy="2965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Fabrication and Layout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5B40B729-4921-4A0D-9C5D-B28532EB63B7}" type="slidenum">
              <a:rPr lang="en-US"/>
              <a:pPr/>
              <a:t>26</a:t>
            </a:fld>
            <a:endParaRPr lang="en-US"/>
          </a:p>
        </p:txBody>
      </p:sp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Inverter Mask Set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Transistors and wires are defined by </a:t>
            </a:r>
            <a:r>
              <a:rPr lang="en-US" i="1"/>
              <a:t>masks</a:t>
            </a:r>
          </a:p>
          <a:p>
            <a:r>
              <a:rPr lang="en-US"/>
              <a:t>Cross-section taken along dashed line</a:t>
            </a:r>
          </a:p>
        </p:txBody>
      </p:sp>
      <p:graphicFrame>
        <p:nvGraphicFramePr>
          <p:cNvPr id="75781" name="Object 5"/>
          <p:cNvGraphicFramePr>
            <a:graphicFrameLocks noChangeAspect="1"/>
          </p:cNvGraphicFramePr>
          <p:nvPr/>
        </p:nvGraphicFramePr>
        <p:xfrm>
          <a:off x="609600" y="2566988"/>
          <a:ext cx="8001000" cy="3452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782" name="VISIO" r:id="rId3" imgW="4912200" imgH="2118600" progId="Visio.Drawing.6">
                  <p:embed/>
                </p:oleObj>
              </mc:Choice>
              <mc:Fallback>
                <p:oleObj name="VISIO" r:id="rId3" imgW="4912200" imgH="2118600" progId="Visio.Drawing.6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2566988"/>
                        <a:ext cx="8001000" cy="3452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Fabrication and Layout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A38AE2BF-6A84-4240-A6AF-9A6514F201EE}" type="slidenum">
              <a:rPr lang="en-US"/>
              <a:pPr/>
              <a:t>27</a:t>
            </a:fld>
            <a:endParaRPr lang="en-US"/>
          </a:p>
        </p:txBody>
      </p:sp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Detailed Mask Views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Six masks</a:t>
            </a:r>
          </a:p>
          <a:p>
            <a:pPr lvl="1"/>
            <a:r>
              <a:rPr lang="en-US"/>
              <a:t>n-well</a:t>
            </a:r>
          </a:p>
          <a:p>
            <a:pPr lvl="1"/>
            <a:r>
              <a:rPr lang="en-US"/>
              <a:t>Polysilicon</a:t>
            </a:r>
          </a:p>
          <a:p>
            <a:pPr lvl="1"/>
            <a:r>
              <a:rPr lang="en-US"/>
              <a:t>n+ diffusion</a:t>
            </a:r>
          </a:p>
          <a:p>
            <a:pPr lvl="1"/>
            <a:r>
              <a:rPr lang="en-US"/>
              <a:t>p+ diffusion</a:t>
            </a:r>
          </a:p>
          <a:p>
            <a:pPr lvl="1"/>
            <a:r>
              <a:rPr lang="en-US"/>
              <a:t>Contact</a:t>
            </a:r>
          </a:p>
          <a:p>
            <a:pPr lvl="1"/>
            <a:r>
              <a:rPr lang="en-US"/>
              <a:t>Metal</a:t>
            </a:r>
          </a:p>
        </p:txBody>
      </p:sp>
      <p:graphicFrame>
        <p:nvGraphicFramePr>
          <p:cNvPr id="76805" name="Object 5"/>
          <p:cNvGraphicFramePr>
            <a:graphicFrameLocks noChangeAspect="1"/>
          </p:cNvGraphicFramePr>
          <p:nvPr/>
        </p:nvGraphicFramePr>
        <p:xfrm>
          <a:off x="4038600" y="1524000"/>
          <a:ext cx="4148138" cy="441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06" name="VISIO" r:id="rId3" imgW="5516280" imgH="5876280" progId="Visio.Drawing.6">
                  <p:embed/>
                </p:oleObj>
              </mc:Choice>
              <mc:Fallback>
                <p:oleObj name="VISIO" r:id="rId3" imgW="5516280" imgH="5876280" progId="Visio.Drawing.6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1524000"/>
                        <a:ext cx="4148138" cy="441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Fabrication and Layout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46FDC861-5300-4825-A41E-A412C76F0488}" type="slidenum">
              <a:rPr lang="en-US"/>
              <a:pPr/>
              <a:t>28</a:t>
            </a:fld>
            <a:endParaRPr lang="en-US"/>
          </a:p>
        </p:txBody>
      </p:sp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Fabrication Steps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Start with blank wafer</a:t>
            </a:r>
          </a:p>
          <a:p>
            <a:r>
              <a:rPr lang="en-US"/>
              <a:t>Build inverter from the bottom up</a:t>
            </a:r>
          </a:p>
          <a:p>
            <a:r>
              <a:rPr lang="en-US"/>
              <a:t>First step will be to form the n-well</a:t>
            </a:r>
          </a:p>
          <a:p>
            <a:pPr lvl="1"/>
            <a:r>
              <a:rPr lang="en-US"/>
              <a:t>Cover wafer with protective layer of SiO</a:t>
            </a:r>
            <a:r>
              <a:rPr lang="en-US" baseline="-25000"/>
              <a:t>2</a:t>
            </a:r>
            <a:r>
              <a:rPr lang="en-US"/>
              <a:t> (oxide)</a:t>
            </a:r>
          </a:p>
          <a:p>
            <a:pPr lvl="1"/>
            <a:r>
              <a:rPr lang="en-US"/>
              <a:t>Remove layer where n-well should be built</a:t>
            </a:r>
          </a:p>
          <a:p>
            <a:pPr lvl="1"/>
            <a:r>
              <a:rPr lang="en-US"/>
              <a:t>Implant or diffuse n dopants into exposed wafer</a:t>
            </a:r>
          </a:p>
          <a:p>
            <a:pPr lvl="1"/>
            <a:r>
              <a:rPr lang="en-US"/>
              <a:t>Strip off SiO</a:t>
            </a:r>
            <a:r>
              <a:rPr lang="en-US" baseline="-25000"/>
              <a:t>2</a:t>
            </a:r>
          </a:p>
        </p:txBody>
      </p:sp>
      <p:graphicFrame>
        <p:nvGraphicFramePr>
          <p:cNvPr id="77829" name="Object 5"/>
          <p:cNvGraphicFramePr>
            <a:graphicFrameLocks noChangeAspect="1"/>
          </p:cNvGraphicFramePr>
          <p:nvPr/>
        </p:nvGraphicFramePr>
        <p:xfrm>
          <a:off x="533400" y="5097463"/>
          <a:ext cx="8153400" cy="931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30" name="VISIO" r:id="rId3" imgW="5419080" imgH="619560" progId="Visio.Drawing.6">
                  <p:embed/>
                </p:oleObj>
              </mc:Choice>
              <mc:Fallback>
                <p:oleObj name="VISIO" r:id="rId3" imgW="5419080" imgH="619560" progId="Visio.Drawing.6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5097463"/>
                        <a:ext cx="8153400" cy="931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Fabrication and Layout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02DE4B2-0478-4BEE-A72C-42279FF7085D}" type="slidenum">
              <a:rPr lang="en-US"/>
              <a:pPr/>
              <a:t>29</a:t>
            </a:fld>
            <a:endParaRPr lang="en-US"/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Oxidation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Grow SiO</a:t>
            </a:r>
            <a:r>
              <a:rPr lang="en-US" baseline="-25000"/>
              <a:t>2</a:t>
            </a:r>
            <a:r>
              <a:rPr lang="en-US"/>
              <a:t> on top of Si wafer</a:t>
            </a:r>
          </a:p>
          <a:p>
            <a:pPr lvl="1"/>
            <a:r>
              <a:rPr lang="en-US"/>
              <a:t>900 – 1200 C with H</a:t>
            </a:r>
            <a:r>
              <a:rPr lang="en-US" baseline="-25000"/>
              <a:t>2</a:t>
            </a:r>
            <a:r>
              <a:rPr lang="en-US"/>
              <a:t>O or O</a:t>
            </a:r>
            <a:r>
              <a:rPr lang="en-US" baseline="-25000"/>
              <a:t>2</a:t>
            </a:r>
            <a:r>
              <a:rPr lang="en-US"/>
              <a:t> in oxidation furnace</a:t>
            </a:r>
          </a:p>
        </p:txBody>
      </p:sp>
      <p:graphicFrame>
        <p:nvGraphicFramePr>
          <p:cNvPr id="78852" name="Object 4"/>
          <p:cNvGraphicFramePr>
            <a:graphicFrameLocks noChangeAspect="1"/>
          </p:cNvGraphicFramePr>
          <p:nvPr/>
        </p:nvGraphicFramePr>
        <p:xfrm>
          <a:off x="533400" y="4953000"/>
          <a:ext cx="8153400" cy="1101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53" name="VISIO" r:id="rId3" imgW="5419080" imgH="731880" progId="Visio.Drawing.6">
                  <p:embed/>
                </p:oleObj>
              </mc:Choice>
              <mc:Fallback>
                <p:oleObj name="VISIO" r:id="rId3" imgW="5419080" imgH="731880" progId="Visio.Drawing.6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4953000"/>
                        <a:ext cx="8153400" cy="1101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Fabrication and Layout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469B148D-8441-4370-8F36-99F59147B430}" type="slidenum">
              <a:rPr lang="en-US"/>
              <a:pPr/>
              <a:t>3</a:t>
            </a:fld>
            <a:endParaRPr lang="en-US"/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Silicon Lattice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Transistors are built on a silicon substrate</a:t>
            </a:r>
          </a:p>
          <a:p>
            <a:r>
              <a:rPr lang="en-US"/>
              <a:t>Silicon is a Group IV material</a:t>
            </a:r>
          </a:p>
          <a:p>
            <a:r>
              <a:rPr lang="en-US"/>
              <a:t>Forms crystal lattice with bonds to four neighbors</a:t>
            </a:r>
          </a:p>
        </p:txBody>
      </p:sp>
      <p:graphicFrame>
        <p:nvGraphicFramePr>
          <p:cNvPr id="61444" name="Object 4"/>
          <p:cNvGraphicFramePr>
            <a:graphicFrameLocks noChangeAspect="1"/>
          </p:cNvGraphicFramePr>
          <p:nvPr/>
        </p:nvGraphicFramePr>
        <p:xfrm>
          <a:off x="2895600" y="2895600"/>
          <a:ext cx="3124200" cy="3065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45" name="VISIO" r:id="rId3" imgW="1066320" imgH="1046880" progId="Visio.Drawing.6">
                  <p:embed/>
                </p:oleObj>
              </mc:Choice>
              <mc:Fallback>
                <p:oleObj name="VISIO" r:id="rId3" imgW="1066320" imgH="1046880" progId="Visio.Drawing.6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2895600"/>
                        <a:ext cx="3124200" cy="3065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Fabrication and Layout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5AA3EB85-BDCD-4765-B1FF-E47478C74C60}" type="slidenum">
              <a:rPr lang="en-US"/>
              <a:pPr/>
              <a:t>30</a:t>
            </a:fld>
            <a:endParaRPr lang="en-US"/>
          </a:p>
        </p:txBody>
      </p:sp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Photoresist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Spin on photoresist</a:t>
            </a:r>
          </a:p>
          <a:p>
            <a:pPr lvl="1"/>
            <a:r>
              <a:rPr lang="en-US"/>
              <a:t>Photoresist is a light-sensitive organic polymer</a:t>
            </a:r>
          </a:p>
          <a:p>
            <a:pPr lvl="1"/>
            <a:r>
              <a:rPr lang="en-US"/>
              <a:t>Softens where exposed to light</a:t>
            </a:r>
          </a:p>
        </p:txBody>
      </p:sp>
      <p:graphicFrame>
        <p:nvGraphicFramePr>
          <p:cNvPr id="79876" name="Object 4"/>
          <p:cNvGraphicFramePr>
            <a:graphicFrameLocks noChangeAspect="1"/>
          </p:cNvGraphicFramePr>
          <p:nvPr/>
        </p:nvGraphicFramePr>
        <p:xfrm>
          <a:off x="533400" y="4648200"/>
          <a:ext cx="8153400" cy="1363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877" name="VISIO" r:id="rId3" imgW="5419080" imgH="906120" progId="Visio.Drawing.6">
                  <p:embed/>
                </p:oleObj>
              </mc:Choice>
              <mc:Fallback>
                <p:oleObj name="VISIO" r:id="rId3" imgW="5419080" imgH="906120" progId="Visio.Drawing.6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4648200"/>
                        <a:ext cx="8153400" cy="1363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Fabrication and Layout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1887390B-F67E-4550-B7A0-3E21D9D9CA94}" type="slidenum">
              <a:rPr lang="en-US"/>
              <a:pPr/>
              <a:t>31</a:t>
            </a:fld>
            <a:endParaRPr lang="en-US"/>
          </a:p>
        </p:txBody>
      </p:sp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Lithography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Expose photoresist through n-well mask</a:t>
            </a:r>
          </a:p>
          <a:p>
            <a:r>
              <a:rPr lang="en-US"/>
              <a:t>Strip off exposed photoresist</a:t>
            </a:r>
          </a:p>
        </p:txBody>
      </p:sp>
      <p:graphicFrame>
        <p:nvGraphicFramePr>
          <p:cNvPr id="80900" name="Object 4"/>
          <p:cNvGraphicFramePr>
            <a:graphicFrameLocks noChangeAspect="1"/>
          </p:cNvGraphicFramePr>
          <p:nvPr/>
        </p:nvGraphicFramePr>
        <p:xfrm>
          <a:off x="533400" y="4648200"/>
          <a:ext cx="8153400" cy="1363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02" name="VISIO" r:id="rId3" imgW="5419080" imgH="906120" progId="Visio.Drawing.6">
                  <p:embed/>
                </p:oleObj>
              </mc:Choice>
              <mc:Fallback>
                <p:oleObj name="VISIO" r:id="rId3" imgW="5419080" imgH="906120" progId="Visio.Drawing.6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4648200"/>
                        <a:ext cx="8153400" cy="1363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901" name="Object 5"/>
          <p:cNvGraphicFramePr>
            <a:graphicFrameLocks noChangeAspect="1"/>
          </p:cNvGraphicFramePr>
          <p:nvPr/>
        </p:nvGraphicFramePr>
        <p:xfrm>
          <a:off x="990600" y="3429000"/>
          <a:ext cx="6484938" cy="97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03" name="VISIO" r:id="rId5" imgW="4884120" imgH="732600" progId="Visio.Drawing.6">
                  <p:embed/>
                </p:oleObj>
              </mc:Choice>
              <mc:Fallback>
                <p:oleObj name="VISIO" r:id="rId5" imgW="4884120" imgH="732600" progId="Visio.Drawing.6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3429000"/>
                        <a:ext cx="6484938" cy="971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Fabrication and Layout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5C285E7-19EC-4947-86FF-A0A5037B5129}" type="slidenum">
              <a:rPr lang="en-US"/>
              <a:pPr/>
              <a:t>32</a:t>
            </a:fld>
            <a:endParaRPr lang="en-US"/>
          </a:p>
        </p:txBody>
      </p:sp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Etch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Etch oxide with hydrofluoric acid (HF)</a:t>
            </a:r>
          </a:p>
          <a:p>
            <a:pPr lvl="1"/>
            <a:r>
              <a:rPr lang="en-US"/>
              <a:t>Seeps through skin and eats bone; nasty stuff!!!</a:t>
            </a:r>
          </a:p>
          <a:p>
            <a:r>
              <a:rPr lang="en-US"/>
              <a:t>Only attacks oxide where resist has been exposed</a:t>
            </a:r>
          </a:p>
        </p:txBody>
      </p:sp>
      <p:graphicFrame>
        <p:nvGraphicFramePr>
          <p:cNvPr id="109574" name="Object 6"/>
          <p:cNvGraphicFramePr>
            <a:graphicFrameLocks noChangeAspect="1"/>
          </p:cNvGraphicFramePr>
          <p:nvPr/>
        </p:nvGraphicFramePr>
        <p:xfrm>
          <a:off x="533400" y="4648200"/>
          <a:ext cx="8153400" cy="1363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75" name="VISIO" r:id="rId3" imgW="5419080" imgH="906120" progId="Visio.Drawing.6">
                  <p:embed/>
                </p:oleObj>
              </mc:Choice>
              <mc:Fallback>
                <p:oleObj name="VISIO" r:id="rId3" imgW="5419080" imgH="906120" progId="Visio.Drawing.6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4648200"/>
                        <a:ext cx="8153400" cy="1363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Fabrication and Layout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62CEB56-E6E1-42C2-A902-F7B9D08584E8}" type="slidenum">
              <a:rPr lang="en-US"/>
              <a:pPr/>
              <a:t>33</a:t>
            </a:fld>
            <a:endParaRPr lang="en-US"/>
          </a:p>
        </p:txBody>
      </p:sp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Strip Photoresist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Strip off remaining photoresist</a:t>
            </a:r>
          </a:p>
          <a:p>
            <a:pPr lvl="1"/>
            <a:r>
              <a:rPr lang="en-US"/>
              <a:t>Use mixture of acids called piranah etch</a:t>
            </a:r>
          </a:p>
          <a:p>
            <a:r>
              <a:rPr lang="en-US"/>
              <a:t>Necessary so resist doesn’t melt in next step</a:t>
            </a:r>
          </a:p>
        </p:txBody>
      </p:sp>
      <p:graphicFrame>
        <p:nvGraphicFramePr>
          <p:cNvPr id="82948" name="Object 4"/>
          <p:cNvGraphicFramePr>
            <a:graphicFrameLocks noChangeAspect="1"/>
          </p:cNvGraphicFramePr>
          <p:nvPr/>
        </p:nvGraphicFramePr>
        <p:xfrm>
          <a:off x="533400" y="4899025"/>
          <a:ext cx="8077200" cy="1090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49" name="VISIO" r:id="rId3" imgW="5419080" imgH="732600" progId="Visio.Drawing.6">
                  <p:embed/>
                </p:oleObj>
              </mc:Choice>
              <mc:Fallback>
                <p:oleObj name="VISIO" r:id="rId3" imgW="5419080" imgH="732600" progId="Visio.Drawing.6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4899025"/>
                        <a:ext cx="8077200" cy="1090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Fabrication and Layout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2D75A554-364F-482E-8281-F12EE3F46D1C}" type="slidenum">
              <a:rPr lang="en-US"/>
              <a:pPr/>
              <a:t>34</a:t>
            </a:fld>
            <a:endParaRPr lang="en-US"/>
          </a:p>
        </p:txBody>
      </p:sp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n-well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n-well is formed with diffusion or ion implantation</a:t>
            </a:r>
          </a:p>
          <a:p>
            <a:r>
              <a:rPr lang="en-US"/>
              <a:t>Diffusion</a:t>
            </a:r>
          </a:p>
          <a:p>
            <a:pPr lvl="1"/>
            <a:r>
              <a:rPr lang="en-US"/>
              <a:t>Place wafer in furnace with arsenic gas</a:t>
            </a:r>
          </a:p>
          <a:p>
            <a:pPr lvl="1"/>
            <a:r>
              <a:rPr lang="en-US"/>
              <a:t>Heat until As atoms diffuse into exposed Si</a:t>
            </a:r>
          </a:p>
          <a:p>
            <a:r>
              <a:rPr lang="en-US"/>
              <a:t>Ion Implanatation</a:t>
            </a:r>
          </a:p>
          <a:p>
            <a:pPr lvl="1"/>
            <a:r>
              <a:rPr lang="en-US"/>
              <a:t>Blast wafer with beam of As ions</a:t>
            </a:r>
          </a:p>
          <a:p>
            <a:pPr lvl="1"/>
            <a:r>
              <a:rPr lang="en-US"/>
              <a:t>Ions blocked by SiO</a:t>
            </a:r>
            <a:r>
              <a:rPr lang="en-US" baseline="-25000"/>
              <a:t>2</a:t>
            </a:r>
            <a:r>
              <a:rPr lang="en-US"/>
              <a:t>, only enter exposed Si</a:t>
            </a:r>
          </a:p>
        </p:txBody>
      </p:sp>
      <p:graphicFrame>
        <p:nvGraphicFramePr>
          <p:cNvPr id="83972" name="Object 4"/>
          <p:cNvGraphicFramePr>
            <a:graphicFrameLocks noChangeAspect="1"/>
          </p:cNvGraphicFramePr>
          <p:nvPr/>
        </p:nvGraphicFramePr>
        <p:xfrm>
          <a:off x="533400" y="4887913"/>
          <a:ext cx="8153400" cy="1101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73" name="VISIO" r:id="rId3" imgW="5419080" imgH="732600" progId="Visio.Drawing.6">
                  <p:embed/>
                </p:oleObj>
              </mc:Choice>
              <mc:Fallback>
                <p:oleObj name="VISIO" r:id="rId3" imgW="5419080" imgH="732600" progId="Visio.Drawing.6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4887913"/>
                        <a:ext cx="8153400" cy="1101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Fabrication and Layout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09A45C52-AF64-4FB2-974A-F12DE2E2A8A2}" type="slidenum">
              <a:rPr lang="en-US"/>
              <a:pPr/>
              <a:t>35</a:t>
            </a:fld>
            <a:endParaRPr lang="en-US"/>
          </a:p>
        </p:txBody>
      </p:sp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Strip Oxide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Strip off the remaining oxide using HF</a:t>
            </a:r>
          </a:p>
          <a:p>
            <a:r>
              <a:rPr lang="en-US"/>
              <a:t>Back to bare wafer with n-well</a:t>
            </a:r>
          </a:p>
          <a:p>
            <a:r>
              <a:rPr lang="en-US"/>
              <a:t>Subsequent steps involve similar series of steps</a:t>
            </a:r>
          </a:p>
        </p:txBody>
      </p:sp>
      <p:graphicFrame>
        <p:nvGraphicFramePr>
          <p:cNvPr id="84996" name="Object 4"/>
          <p:cNvGraphicFramePr>
            <a:graphicFrameLocks noChangeAspect="1"/>
          </p:cNvGraphicFramePr>
          <p:nvPr/>
        </p:nvGraphicFramePr>
        <p:xfrm>
          <a:off x="533400" y="5105400"/>
          <a:ext cx="8153400" cy="960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997" name="VISIO" r:id="rId3" imgW="5419080" imgH="637920" progId="Visio.Drawing.6">
                  <p:embed/>
                </p:oleObj>
              </mc:Choice>
              <mc:Fallback>
                <p:oleObj name="VISIO" r:id="rId3" imgW="5419080" imgH="637920" progId="Visio.Drawing.6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5105400"/>
                        <a:ext cx="8153400" cy="960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Fabrication and Layout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C028C300-7244-4AC4-940C-826C06C2A459}" type="slidenum">
              <a:rPr lang="en-US"/>
              <a:pPr/>
              <a:t>36</a:t>
            </a:fld>
            <a:endParaRPr lang="en-US"/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Polysilicon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Deposit very thin layer of gate oxide</a:t>
            </a:r>
          </a:p>
          <a:p>
            <a:pPr lvl="1"/>
            <a:r>
              <a:rPr lang="en-US"/>
              <a:t>&lt; 20 </a:t>
            </a:r>
            <a:r>
              <a:rPr lang="en-US">
                <a:cs typeface="Arial" charset="0"/>
              </a:rPr>
              <a:t>Å</a:t>
            </a:r>
            <a:r>
              <a:rPr lang="en-US"/>
              <a:t> (6-7 atomic layers)</a:t>
            </a:r>
          </a:p>
          <a:p>
            <a:r>
              <a:rPr lang="en-US"/>
              <a:t>Chemical Vapor Deposition (CVD) of silicon layer</a:t>
            </a:r>
          </a:p>
          <a:p>
            <a:pPr lvl="1"/>
            <a:r>
              <a:rPr lang="en-US"/>
              <a:t>Place wafer in furnace with Silane gas (SiH</a:t>
            </a:r>
            <a:r>
              <a:rPr lang="en-US" baseline="-25000"/>
              <a:t>4</a:t>
            </a:r>
            <a:r>
              <a:rPr lang="en-US"/>
              <a:t>)</a:t>
            </a:r>
          </a:p>
          <a:p>
            <a:pPr lvl="1"/>
            <a:r>
              <a:rPr lang="en-US"/>
              <a:t>Forms many small crystals called polysilicon</a:t>
            </a:r>
          </a:p>
          <a:p>
            <a:pPr lvl="1"/>
            <a:r>
              <a:rPr lang="en-US"/>
              <a:t>Heavily doped to be good conductor</a:t>
            </a:r>
          </a:p>
          <a:p>
            <a:pPr lvl="1"/>
            <a:endParaRPr lang="en-US"/>
          </a:p>
        </p:txBody>
      </p:sp>
      <p:graphicFrame>
        <p:nvGraphicFramePr>
          <p:cNvPr id="86021" name="Object 5"/>
          <p:cNvGraphicFramePr>
            <a:graphicFrameLocks noChangeAspect="1"/>
          </p:cNvGraphicFramePr>
          <p:nvPr/>
        </p:nvGraphicFramePr>
        <p:xfrm>
          <a:off x="533400" y="4768850"/>
          <a:ext cx="8153400" cy="1230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22" name="VISIO" r:id="rId3" imgW="5419080" imgH="818280" progId="Visio.Drawing.6">
                  <p:embed/>
                </p:oleObj>
              </mc:Choice>
              <mc:Fallback>
                <p:oleObj name="VISIO" r:id="rId3" imgW="5419080" imgH="818280" progId="Visio.Drawing.6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4768850"/>
                        <a:ext cx="8153400" cy="1230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Fabrication and Layout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BE6E1E9C-0096-4587-A487-D21997BC4895}" type="slidenum">
              <a:rPr lang="en-US"/>
              <a:pPr/>
              <a:t>37</a:t>
            </a:fld>
            <a:endParaRPr lang="en-US"/>
          </a:p>
        </p:txBody>
      </p:sp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Polysilicon Patterning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Use same lithography process to pattern polysilicon</a:t>
            </a:r>
          </a:p>
          <a:p>
            <a:pPr lvl="1"/>
            <a:endParaRPr lang="en-US"/>
          </a:p>
        </p:txBody>
      </p:sp>
      <p:graphicFrame>
        <p:nvGraphicFramePr>
          <p:cNvPr id="88070" name="Object 6"/>
          <p:cNvGraphicFramePr>
            <a:graphicFrameLocks noChangeAspect="1"/>
          </p:cNvGraphicFramePr>
          <p:nvPr/>
        </p:nvGraphicFramePr>
        <p:xfrm>
          <a:off x="304800" y="2590800"/>
          <a:ext cx="8229600" cy="1785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072" name="VISIO" r:id="rId3" imgW="5485320" imgH="1189800" progId="Visio.Drawing.6">
                  <p:embed/>
                </p:oleObj>
              </mc:Choice>
              <mc:Fallback>
                <p:oleObj name="VISIO" r:id="rId3" imgW="5485320" imgH="1189800" progId="Visio.Drawing.6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590800"/>
                        <a:ext cx="8229600" cy="1785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071" name="Object 7"/>
          <p:cNvGraphicFramePr>
            <a:graphicFrameLocks noChangeAspect="1"/>
          </p:cNvGraphicFramePr>
          <p:nvPr/>
        </p:nvGraphicFramePr>
        <p:xfrm>
          <a:off x="533400" y="4772025"/>
          <a:ext cx="8153400" cy="1227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073" name="VISIO" r:id="rId5" imgW="5431680" imgH="818280" progId="Visio.Drawing.6">
                  <p:embed/>
                </p:oleObj>
              </mc:Choice>
              <mc:Fallback>
                <p:oleObj name="VISIO" r:id="rId5" imgW="5431680" imgH="818280" progId="Visio.Drawing.6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4772025"/>
                        <a:ext cx="8153400" cy="1227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Fabrication and Layout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6B8AAE20-B5F3-4F23-B296-07F6FE41FF41}" type="slidenum">
              <a:rPr lang="en-US"/>
              <a:pPr/>
              <a:t>38</a:t>
            </a:fld>
            <a:endParaRPr lang="en-US"/>
          </a:p>
        </p:txBody>
      </p:sp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Self-Aligned Process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Use oxide and masking to expose where n+ dopants should be diffused or implanted</a:t>
            </a:r>
          </a:p>
          <a:p>
            <a:r>
              <a:rPr lang="en-US"/>
              <a:t>N-diffusion forms nMOS source, drain, and n-well contact</a:t>
            </a:r>
          </a:p>
          <a:p>
            <a:endParaRPr lang="en-US"/>
          </a:p>
        </p:txBody>
      </p:sp>
      <p:graphicFrame>
        <p:nvGraphicFramePr>
          <p:cNvPr id="89092" name="Object 4"/>
          <p:cNvGraphicFramePr>
            <a:graphicFrameLocks noChangeAspect="1"/>
          </p:cNvGraphicFramePr>
          <p:nvPr/>
        </p:nvGraphicFramePr>
        <p:xfrm>
          <a:off x="533400" y="4740275"/>
          <a:ext cx="8153400" cy="1317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093" name="VISIO" r:id="rId3" imgW="5419080" imgH="875520" progId="Visio.Drawing.6">
                  <p:embed/>
                </p:oleObj>
              </mc:Choice>
              <mc:Fallback>
                <p:oleObj name="VISIO" r:id="rId3" imgW="5419080" imgH="875520" progId="Visio.Drawing.6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4740275"/>
                        <a:ext cx="8153400" cy="1317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Fabrication and Layout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8577C24A-9E97-4C38-8C70-84974E7DEB66}" type="slidenum">
              <a:rPr lang="en-US"/>
              <a:pPr/>
              <a:t>39</a:t>
            </a:fld>
            <a:endParaRPr lang="en-US"/>
          </a:p>
        </p:txBody>
      </p:sp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N-diffusion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Pattern oxide and form n+ regions</a:t>
            </a:r>
          </a:p>
          <a:p>
            <a:r>
              <a:rPr lang="en-US" i="1"/>
              <a:t>Self-aligned process</a:t>
            </a:r>
            <a:r>
              <a:rPr lang="en-US"/>
              <a:t> where gate blocks diffusion</a:t>
            </a:r>
          </a:p>
          <a:p>
            <a:r>
              <a:rPr lang="en-US"/>
              <a:t>Polysilicon is better than metal for self-aligned gates because it doesn’t melt during later processing</a:t>
            </a:r>
          </a:p>
        </p:txBody>
      </p:sp>
      <p:graphicFrame>
        <p:nvGraphicFramePr>
          <p:cNvPr id="92164" name="Object 4"/>
          <p:cNvGraphicFramePr>
            <a:graphicFrameLocks noChangeAspect="1"/>
          </p:cNvGraphicFramePr>
          <p:nvPr/>
        </p:nvGraphicFramePr>
        <p:xfrm>
          <a:off x="609600" y="4751388"/>
          <a:ext cx="8077200" cy="1306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66" name="VISIO" r:id="rId3" imgW="5419080" imgH="875520" progId="Visio.Drawing.6">
                  <p:embed/>
                </p:oleObj>
              </mc:Choice>
              <mc:Fallback>
                <p:oleObj name="VISIO" r:id="rId3" imgW="5419080" imgH="875520" progId="Visio.Drawing.6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4751388"/>
                        <a:ext cx="8077200" cy="1306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165" name="Object 5"/>
          <p:cNvGraphicFramePr>
            <a:graphicFrameLocks noChangeAspect="1"/>
          </p:cNvGraphicFramePr>
          <p:nvPr/>
        </p:nvGraphicFramePr>
        <p:xfrm>
          <a:off x="381000" y="3352800"/>
          <a:ext cx="8229600" cy="89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67" name="VISIO" r:id="rId5" imgW="5488200" imgH="596880" progId="Visio.Drawing.6">
                  <p:embed/>
                </p:oleObj>
              </mc:Choice>
              <mc:Fallback>
                <p:oleObj name="VISIO" r:id="rId5" imgW="5488200" imgH="596880" progId="Visio.Drawing.6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3352800"/>
                        <a:ext cx="8229600" cy="895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Fabrication and Layout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D5E8D7B9-C224-42CC-99F3-D6B9DE5776F7}" type="slidenum">
              <a:rPr lang="en-US"/>
              <a:pPr/>
              <a:t>4</a:t>
            </a:fld>
            <a:endParaRPr lang="en-US"/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Dopants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Silicon is a semiconductor</a:t>
            </a:r>
          </a:p>
          <a:p>
            <a:r>
              <a:rPr lang="en-US"/>
              <a:t>Pure silicon has no free carriers and conducts poorly</a:t>
            </a:r>
          </a:p>
          <a:p>
            <a:r>
              <a:rPr lang="en-US"/>
              <a:t>Adding dopants increases the conductivity</a:t>
            </a:r>
          </a:p>
          <a:p>
            <a:r>
              <a:rPr lang="en-US"/>
              <a:t>Group V: extra electron (n-type)</a:t>
            </a:r>
          </a:p>
          <a:p>
            <a:r>
              <a:rPr lang="en-US"/>
              <a:t>Group III: missing electron, called hole (p-type)</a:t>
            </a:r>
          </a:p>
        </p:txBody>
      </p:sp>
      <p:graphicFrame>
        <p:nvGraphicFramePr>
          <p:cNvPr id="62468" name="Object 4"/>
          <p:cNvGraphicFramePr>
            <a:graphicFrameLocks noChangeAspect="1"/>
          </p:cNvGraphicFramePr>
          <p:nvPr/>
        </p:nvGraphicFramePr>
        <p:xfrm>
          <a:off x="1905000" y="4027488"/>
          <a:ext cx="4419600" cy="1897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69" name="VISIO" r:id="rId3" imgW="2437920" imgH="1046880" progId="Visio.Drawing.6">
                  <p:embed/>
                </p:oleObj>
              </mc:Choice>
              <mc:Fallback>
                <p:oleObj name="VISIO" r:id="rId3" imgW="2437920" imgH="1046880" progId="Visio.Drawing.6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4027488"/>
                        <a:ext cx="4419600" cy="1897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Fabrication and Layout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62BA4E9F-A85D-4C60-BB04-2014889C5C0C}" type="slidenum">
              <a:rPr lang="en-US"/>
              <a:pPr/>
              <a:t>40</a:t>
            </a:fld>
            <a:endParaRPr lang="en-US"/>
          </a:p>
        </p:txBody>
      </p:sp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N-diffusion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Historically dopants were diffused</a:t>
            </a:r>
          </a:p>
          <a:p>
            <a:r>
              <a:rPr lang="en-US"/>
              <a:t>Usually ion implantation today</a:t>
            </a:r>
          </a:p>
          <a:p>
            <a:r>
              <a:rPr lang="en-US"/>
              <a:t>But regions are still called diffusion</a:t>
            </a:r>
          </a:p>
          <a:p>
            <a:endParaRPr lang="en-US"/>
          </a:p>
        </p:txBody>
      </p:sp>
      <p:graphicFrame>
        <p:nvGraphicFramePr>
          <p:cNvPr id="111621" name="Object 5"/>
          <p:cNvGraphicFramePr>
            <a:graphicFrameLocks noChangeAspect="1"/>
          </p:cNvGraphicFramePr>
          <p:nvPr/>
        </p:nvGraphicFramePr>
        <p:xfrm>
          <a:off x="533400" y="4740275"/>
          <a:ext cx="8153400" cy="1317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22" name="VISIO" r:id="rId3" imgW="5419080" imgH="875520" progId="Visio.Drawing.6">
                  <p:embed/>
                </p:oleObj>
              </mc:Choice>
              <mc:Fallback>
                <p:oleObj name="VISIO" r:id="rId3" imgW="5419080" imgH="875520" progId="Visio.Drawing.6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4740275"/>
                        <a:ext cx="8153400" cy="1317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Fabrication and Layout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DE4A4E6F-BAE4-430F-9657-8D0C417EE648}" type="slidenum">
              <a:rPr lang="en-US"/>
              <a:pPr/>
              <a:t>41</a:t>
            </a:fld>
            <a:endParaRPr lang="en-US"/>
          </a:p>
        </p:txBody>
      </p:sp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N-diffusion</a:t>
            </a:r>
          </a:p>
        </p:txBody>
      </p:sp>
      <p:sp>
        <p:nvSpPr>
          <p:cNvPr id="110596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Strip off oxide to complete patterning step</a:t>
            </a:r>
          </a:p>
        </p:txBody>
      </p:sp>
      <p:graphicFrame>
        <p:nvGraphicFramePr>
          <p:cNvPr id="110597" name="Object 5"/>
          <p:cNvGraphicFramePr>
            <a:graphicFrameLocks noChangeAspect="1"/>
          </p:cNvGraphicFramePr>
          <p:nvPr/>
        </p:nvGraphicFramePr>
        <p:xfrm>
          <a:off x="533400" y="4768850"/>
          <a:ext cx="8153400" cy="1230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598" name="VISIO" r:id="rId3" imgW="5419080" imgH="818280" progId="Visio.Drawing.6">
                  <p:embed/>
                </p:oleObj>
              </mc:Choice>
              <mc:Fallback>
                <p:oleObj name="VISIO" r:id="rId3" imgW="5419080" imgH="818280" progId="Visio.Drawing.6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4768850"/>
                        <a:ext cx="8153400" cy="1230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Fabrication and Layout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891AF01-1BD5-490A-9800-8A95AD506683}" type="slidenum">
              <a:rPr lang="en-US"/>
              <a:pPr/>
              <a:t>42</a:t>
            </a:fld>
            <a:endParaRPr lang="en-US"/>
          </a:p>
        </p:txBody>
      </p:sp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P-Diffusion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Similar set of steps form p+ diffusion regions for pMOS source and drain and substrate contact</a:t>
            </a:r>
          </a:p>
        </p:txBody>
      </p:sp>
      <p:graphicFrame>
        <p:nvGraphicFramePr>
          <p:cNvPr id="93188" name="Object 4"/>
          <p:cNvGraphicFramePr>
            <a:graphicFrameLocks noChangeAspect="1"/>
          </p:cNvGraphicFramePr>
          <p:nvPr/>
        </p:nvGraphicFramePr>
        <p:xfrm>
          <a:off x="381000" y="3276600"/>
          <a:ext cx="8229600" cy="93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90" name="VISIO" r:id="rId3" imgW="5488200" imgH="619920" progId="Visio.Drawing.6">
                  <p:embed/>
                </p:oleObj>
              </mc:Choice>
              <mc:Fallback>
                <p:oleObj name="VISIO" r:id="rId3" imgW="5488200" imgH="619920" progId="Visio.Drawing.6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3276600"/>
                        <a:ext cx="8229600" cy="930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3189" name="Object 5"/>
          <p:cNvGraphicFramePr>
            <a:graphicFrameLocks noChangeAspect="1"/>
          </p:cNvGraphicFramePr>
          <p:nvPr/>
        </p:nvGraphicFramePr>
        <p:xfrm>
          <a:off x="533400" y="4768850"/>
          <a:ext cx="8153400" cy="1230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91" name="VISIO" r:id="rId5" imgW="5419080" imgH="818280" progId="Visio.Drawing.6">
                  <p:embed/>
                </p:oleObj>
              </mc:Choice>
              <mc:Fallback>
                <p:oleObj name="VISIO" r:id="rId5" imgW="5419080" imgH="818280" progId="Visio.Drawing.6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4768850"/>
                        <a:ext cx="8153400" cy="1230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Fabrication and Layout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0685555-5D81-4E73-B690-EDDF7F34CD1E}" type="slidenum">
              <a:rPr lang="en-US"/>
              <a:pPr/>
              <a:t>43</a:t>
            </a:fld>
            <a:endParaRPr lang="en-US"/>
          </a:p>
        </p:txBody>
      </p:sp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Contacts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Now we need to wire together the devices</a:t>
            </a:r>
          </a:p>
          <a:p>
            <a:r>
              <a:rPr lang="en-US"/>
              <a:t>Cover chip with thick field oxide</a:t>
            </a:r>
          </a:p>
          <a:p>
            <a:r>
              <a:rPr lang="en-US"/>
              <a:t>Etch oxide where contact cuts are needed</a:t>
            </a:r>
          </a:p>
        </p:txBody>
      </p:sp>
      <p:graphicFrame>
        <p:nvGraphicFramePr>
          <p:cNvPr id="94212" name="Object 4"/>
          <p:cNvGraphicFramePr>
            <a:graphicFrameLocks noChangeAspect="1"/>
          </p:cNvGraphicFramePr>
          <p:nvPr/>
        </p:nvGraphicFramePr>
        <p:xfrm>
          <a:off x="533400" y="4675188"/>
          <a:ext cx="8153400" cy="1306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14" name="VISIO" r:id="rId3" imgW="5468400" imgH="875520" progId="Visio.Drawing.6">
                  <p:embed/>
                </p:oleObj>
              </mc:Choice>
              <mc:Fallback>
                <p:oleObj name="VISIO" r:id="rId3" imgW="5468400" imgH="875520" progId="Visio.Drawing.6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4675188"/>
                        <a:ext cx="8153400" cy="1306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4213" name="Object 5"/>
          <p:cNvGraphicFramePr>
            <a:graphicFrameLocks noChangeAspect="1"/>
          </p:cNvGraphicFramePr>
          <p:nvPr/>
        </p:nvGraphicFramePr>
        <p:xfrm>
          <a:off x="304800" y="3581400"/>
          <a:ext cx="8001000" cy="766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15" name="VISIO" r:id="rId5" imgW="5370840" imgH="514440" progId="Visio.Drawing.6">
                  <p:embed/>
                </p:oleObj>
              </mc:Choice>
              <mc:Fallback>
                <p:oleObj name="VISIO" r:id="rId5" imgW="5370840" imgH="514440" progId="Visio.Drawing.6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3581400"/>
                        <a:ext cx="8001000" cy="766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Fabrication and Layout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8CE154F1-1C70-4557-A445-26F1C0884104}" type="slidenum">
              <a:rPr lang="en-US"/>
              <a:pPr/>
              <a:t>44</a:t>
            </a:fld>
            <a:endParaRPr lang="en-US"/>
          </a:p>
        </p:txBody>
      </p:sp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Metallization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Sputter on aluminum over whole wafer</a:t>
            </a:r>
          </a:p>
          <a:p>
            <a:r>
              <a:rPr lang="en-US"/>
              <a:t>Pattern to remove excess metal, leaving wires</a:t>
            </a:r>
          </a:p>
          <a:p>
            <a:endParaRPr lang="en-US"/>
          </a:p>
        </p:txBody>
      </p:sp>
      <p:graphicFrame>
        <p:nvGraphicFramePr>
          <p:cNvPr id="95236" name="Object 4"/>
          <p:cNvGraphicFramePr>
            <a:graphicFrameLocks noChangeAspect="1"/>
          </p:cNvGraphicFramePr>
          <p:nvPr/>
        </p:nvGraphicFramePr>
        <p:xfrm>
          <a:off x="533400" y="4660900"/>
          <a:ext cx="8153400" cy="1350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38" name="VISIO" r:id="rId3" imgW="5468400" imgH="906120" progId="Visio.Drawing.6">
                  <p:embed/>
                </p:oleObj>
              </mc:Choice>
              <mc:Fallback>
                <p:oleObj name="VISIO" r:id="rId3" imgW="5468400" imgH="906120" progId="Visio.Drawing.6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4660900"/>
                        <a:ext cx="8153400" cy="1350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5237" name="Object 5"/>
          <p:cNvGraphicFramePr>
            <a:graphicFrameLocks noChangeAspect="1"/>
          </p:cNvGraphicFramePr>
          <p:nvPr/>
        </p:nvGraphicFramePr>
        <p:xfrm>
          <a:off x="304800" y="2362200"/>
          <a:ext cx="7924800" cy="220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39" name="VISIO" r:id="rId5" imgW="5306040" imgH="1761480" progId="Visio.Drawing.6">
                  <p:embed/>
                </p:oleObj>
              </mc:Choice>
              <mc:Fallback>
                <p:oleObj name="VISIO" r:id="rId5" imgW="5306040" imgH="1761480" progId="Visio.Drawing.6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362200"/>
                        <a:ext cx="7924800" cy="220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Fabrication and Layout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C0806F98-8973-4AE2-9A3E-9CBABBB3B9EF}" type="slidenum">
              <a:rPr lang="en-US"/>
              <a:pPr/>
              <a:t>45</a:t>
            </a:fld>
            <a:endParaRPr lang="en-US"/>
          </a:p>
        </p:txBody>
      </p:sp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Layout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Chips are specified with set of masks</a:t>
            </a:r>
          </a:p>
          <a:p>
            <a:r>
              <a:rPr lang="en-US"/>
              <a:t>Minimum dimensions of masks determine transistor size (and hence speed, cost, and power)</a:t>
            </a:r>
          </a:p>
          <a:p>
            <a:r>
              <a:rPr lang="en-US"/>
              <a:t>Feature size </a:t>
            </a:r>
            <a:r>
              <a:rPr lang="en-US" i="1"/>
              <a:t>f</a:t>
            </a:r>
            <a:r>
              <a:rPr lang="en-US"/>
              <a:t> = distance between source and drain</a:t>
            </a:r>
          </a:p>
          <a:p>
            <a:pPr lvl="1"/>
            <a:r>
              <a:rPr lang="en-US"/>
              <a:t>Set by minimum width of polysilicon</a:t>
            </a:r>
          </a:p>
          <a:p>
            <a:r>
              <a:rPr lang="en-US"/>
              <a:t>Feature size improves 30% every 3 years or so</a:t>
            </a:r>
          </a:p>
          <a:p>
            <a:r>
              <a:rPr lang="en-US"/>
              <a:t>Normalize for feature size when describing design rules</a:t>
            </a:r>
          </a:p>
          <a:p>
            <a:r>
              <a:rPr lang="en-US"/>
              <a:t>Express rules in terms of </a:t>
            </a:r>
            <a:r>
              <a:rPr lang="en-US">
                <a:latin typeface="Symbol" pitchFamily="18" charset="2"/>
              </a:rPr>
              <a:t>l</a:t>
            </a:r>
            <a:r>
              <a:rPr lang="en-US"/>
              <a:t> = </a:t>
            </a:r>
            <a:r>
              <a:rPr lang="en-US" i="1"/>
              <a:t>f</a:t>
            </a:r>
            <a:r>
              <a:rPr lang="en-US"/>
              <a:t>/2</a:t>
            </a:r>
          </a:p>
          <a:p>
            <a:pPr lvl="1"/>
            <a:r>
              <a:rPr lang="en-US"/>
              <a:t>E.g. </a:t>
            </a:r>
            <a:r>
              <a:rPr lang="en-US">
                <a:latin typeface="Symbol" pitchFamily="18" charset="2"/>
              </a:rPr>
              <a:t>l</a:t>
            </a:r>
            <a:r>
              <a:rPr lang="en-US"/>
              <a:t> = 0.3 </a:t>
            </a:r>
            <a:r>
              <a:rPr lang="en-US">
                <a:latin typeface="Symbol" pitchFamily="18" charset="2"/>
              </a:rPr>
              <a:t>m</a:t>
            </a:r>
            <a:r>
              <a:rPr lang="en-US"/>
              <a:t>m in 0.6 </a:t>
            </a:r>
            <a:r>
              <a:rPr lang="en-US">
                <a:latin typeface="Symbol" pitchFamily="18" charset="2"/>
              </a:rPr>
              <a:t>m</a:t>
            </a:r>
            <a:r>
              <a:rPr lang="en-US"/>
              <a:t>m process</a:t>
            </a:r>
          </a:p>
        </p:txBody>
      </p:sp>
    </p:spTree>
  </p:cSld>
  <p:clrMapOvr>
    <a:masterClrMapping/>
  </p:clrMapOvr>
  <p:transition>
    <p:zoom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Fabrication and Layout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7B033F16-D40F-4D9B-BDE7-77D6E9678D3F}" type="slidenum">
              <a:rPr lang="en-US"/>
              <a:pPr/>
              <a:t>46</a:t>
            </a:fld>
            <a:endParaRPr lang="en-US"/>
          </a:p>
        </p:txBody>
      </p:sp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Simplified Design Rules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Conservative rules to get you started</a:t>
            </a:r>
          </a:p>
        </p:txBody>
      </p:sp>
      <p:pic>
        <p:nvPicPr>
          <p:cNvPr id="9728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981200"/>
            <a:ext cx="7696200" cy="403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Fabrication and Layout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9B59C04-6946-46F8-ADBB-E4FC96176900}" type="slidenum">
              <a:rPr lang="en-US"/>
              <a:pPr/>
              <a:t>47</a:t>
            </a:fld>
            <a:endParaRPr lang="en-US"/>
          </a:p>
        </p:txBody>
      </p:sp>
      <p:pic>
        <p:nvPicPr>
          <p:cNvPr id="9830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692400"/>
            <a:ext cx="1336675" cy="332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Inverter Layout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Transistor dimensions specified as Width / Length</a:t>
            </a:r>
          </a:p>
          <a:p>
            <a:pPr lvl="1"/>
            <a:r>
              <a:rPr lang="en-US"/>
              <a:t>Minimum size is 4</a:t>
            </a:r>
            <a:r>
              <a:rPr lang="en-US">
                <a:latin typeface="Symbol" pitchFamily="18" charset="2"/>
              </a:rPr>
              <a:t>l</a:t>
            </a:r>
            <a:r>
              <a:rPr lang="en-US"/>
              <a:t> / 2</a:t>
            </a:r>
            <a:r>
              <a:rPr lang="en-US">
                <a:latin typeface="Symbol" pitchFamily="18" charset="2"/>
              </a:rPr>
              <a:t>l, </a:t>
            </a:r>
            <a:r>
              <a:rPr lang="en-US"/>
              <a:t>sometimes called 1 unit</a:t>
            </a:r>
          </a:p>
          <a:p>
            <a:pPr lvl="1"/>
            <a:r>
              <a:rPr lang="en-US"/>
              <a:t>For 0.6 </a:t>
            </a:r>
            <a:r>
              <a:rPr lang="en-US">
                <a:latin typeface="Symbol" pitchFamily="18" charset="2"/>
              </a:rPr>
              <a:t>m</a:t>
            </a:r>
            <a:r>
              <a:rPr lang="en-US"/>
              <a:t>m process, W=1.2 </a:t>
            </a:r>
            <a:r>
              <a:rPr lang="en-US">
                <a:latin typeface="Symbol" pitchFamily="18" charset="2"/>
              </a:rPr>
              <a:t>m</a:t>
            </a:r>
            <a:r>
              <a:rPr lang="en-US"/>
              <a:t>m, L=0.6 </a:t>
            </a:r>
            <a:r>
              <a:rPr lang="en-US">
                <a:latin typeface="Symbol" pitchFamily="18" charset="2"/>
              </a:rPr>
              <a:t>m</a:t>
            </a:r>
            <a:r>
              <a:rPr lang="en-US"/>
              <a:t>m</a:t>
            </a:r>
          </a:p>
        </p:txBody>
      </p:sp>
      <p:pic>
        <p:nvPicPr>
          <p:cNvPr id="9831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3378200"/>
            <a:ext cx="4352925" cy="246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Fabrication and Layout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1E57C441-BE8C-459D-A6A5-4DF2E03BF059}" type="slidenum">
              <a:rPr lang="en-US"/>
              <a:pPr/>
              <a:t>48</a:t>
            </a:fld>
            <a:endParaRPr lang="en-US"/>
          </a:p>
        </p:txBody>
      </p:sp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MOS Transistors are stack of gate, oxide, silicon</a:t>
            </a:r>
          </a:p>
          <a:p>
            <a:r>
              <a:rPr lang="en-US"/>
              <a:t>Can be viewed as electrically controlled switches</a:t>
            </a:r>
          </a:p>
          <a:p>
            <a:r>
              <a:rPr lang="en-US"/>
              <a:t>Build logic gates out of switches</a:t>
            </a:r>
          </a:p>
          <a:p>
            <a:r>
              <a:rPr lang="en-US"/>
              <a:t>Draw masks to specify layout of transistors</a:t>
            </a:r>
          </a:p>
          <a:p>
            <a:endParaRPr lang="en-US"/>
          </a:p>
          <a:p>
            <a:r>
              <a:rPr lang="en-US"/>
              <a:t>Now you know everything necessary to start designing schematics and layout for a simple chip!</a:t>
            </a:r>
          </a:p>
        </p:txBody>
      </p:sp>
    </p:spTree>
  </p:cSld>
  <p:clrMapOvr>
    <a:masterClrMapping/>
  </p:clrMapOvr>
  <p:transition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Fabrication and Layout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AB5B9AC0-7C25-4295-8698-169B2930BAC3}" type="slidenum">
              <a:rPr lang="en-US"/>
              <a:pPr/>
              <a:t>5</a:t>
            </a:fld>
            <a:endParaRPr lang="en-US"/>
          </a:p>
        </p:txBody>
      </p:sp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p-n Junctions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junction between p-type and n-type semiconductor forms a diode.</a:t>
            </a:r>
          </a:p>
          <a:p>
            <a:r>
              <a:rPr lang="en-US"/>
              <a:t>Current flows only in one direction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  <p:graphicFrame>
        <p:nvGraphicFramePr>
          <p:cNvPr id="63492" name="Object 4"/>
          <p:cNvGraphicFramePr>
            <a:graphicFrameLocks noChangeAspect="1"/>
          </p:cNvGraphicFramePr>
          <p:nvPr/>
        </p:nvGraphicFramePr>
        <p:xfrm>
          <a:off x="2286000" y="2881313"/>
          <a:ext cx="4343400" cy="303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493" name="VISIO" r:id="rId3" imgW="1113120" imgH="776160" progId="Visio.Drawing.6">
                  <p:embed/>
                </p:oleObj>
              </mc:Choice>
              <mc:Fallback>
                <p:oleObj name="VISIO" r:id="rId3" imgW="1113120" imgH="776160" progId="Visio.Drawing.6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2881313"/>
                        <a:ext cx="4343400" cy="3030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Fabrication and Layout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513D97A5-43CB-4009-BE23-1F76EBA0E12E}" type="slidenum">
              <a:rPr lang="en-US"/>
              <a:pPr/>
              <a:t>6</a:t>
            </a:fld>
            <a:endParaRPr lang="en-US"/>
          </a:p>
        </p:txBody>
      </p:sp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nMOS Transistor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Four terminals: gate, source, drain, body</a:t>
            </a:r>
          </a:p>
          <a:p>
            <a:r>
              <a:rPr lang="en-US"/>
              <a:t>Gate – oxide – body stack looks like a capacitor</a:t>
            </a:r>
          </a:p>
          <a:p>
            <a:pPr lvl="1"/>
            <a:r>
              <a:rPr lang="en-US"/>
              <a:t>Gate and body are conductors</a:t>
            </a:r>
          </a:p>
          <a:p>
            <a:pPr lvl="1"/>
            <a:r>
              <a:rPr lang="en-US"/>
              <a:t>SiO</a:t>
            </a:r>
            <a:r>
              <a:rPr lang="en-US" baseline="-25000"/>
              <a:t>2</a:t>
            </a:r>
            <a:r>
              <a:rPr lang="en-US"/>
              <a:t> (oxide) is a very good insulator</a:t>
            </a:r>
          </a:p>
          <a:p>
            <a:pPr lvl="1"/>
            <a:r>
              <a:rPr lang="en-US"/>
              <a:t>Called metal – oxide – semiconductor (MOS) capacitor</a:t>
            </a:r>
          </a:p>
          <a:p>
            <a:pPr lvl="1"/>
            <a:r>
              <a:rPr lang="en-US"/>
              <a:t>Even though gate is </a:t>
            </a:r>
          </a:p>
          <a:p>
            <a:pPr lvl="1">
              <a:buFontTx/>
              <a:buNone/>
            </a:pPr>
            <a:r>
              <a:rPr lang="en-US"/>
              <a:t>	no longer made of metal</a:t>
            </a:r>
          </a:p>
        </p:txBody>
      </p:sp>
      <p:graphicFrame>
        <p:nvGraphicFramePr>
          <p:cNvPr id="64517" name="Object 5"/>
          <p:cNvGraphicFramePr>
            <a:graphicFrameLocks noChangeAspect="1"/>
          </p:cNvGraphicFramePr>
          <p:nvPr/>
        </p:nvGraphicFramePr>
        <p:xfrm>
          <a:off x="4267200" y="3800475"/>
          <a:ext cx="4289425" cy="216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18" name="VISIO" r:id="rId3" imgW="2460600" imgH="1244880" progId="Visio.Drawing.6">
                  <p:embed/>
                </p:oleObj>
              </mc:Choice>
              <mc:Fallback>
                <p:oleObj name="VISIO" r:id="rId3" imgW="2460600" imgH="1244880" progId="Visio.Drawing.6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200" y="3800475"/>
                        <a:ext cx="4289425" cy="2168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Fabrication and Layout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0C903AC3-5795-40DD-A564-A576E1A38151}" type="slidenum">
              <a:rPr lang="en-US"/>
              <a:pPr/>
              <a:t>7</a:t>
            </a:fld>
            <a:endParaRPr lang="en-US"/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nMOS Operation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Body is commonly tied to ground (0 V)</a:t>
            </a:r>
          </a:p>
          <a:p>
            <a:r>
              <a:rPr lang="en-US"/>
              <a:t>When the gate is at a low voltage:</a:t>
            </a:r>
          </a:p>
          <a:p>
            <a:pPr lvl="1"/>
            <a:r>
              <a:rPr lang="en-US"/>
              <a:t>P-type body is at low voltage</a:t>
            </a:r>
          </a:p>
          <a:p>
            <a:pPr lvl="1"/>
            <a:r>
              <a:rPr lang="en-US"/>
              <a:t>Source-body and drain-body diodes are OFF</a:t>
            </a:r>
          </a:p>
          <a:p>
            <a:pPr lvl="1"/>
            <a:r>
              <a:rPr lang="en-US"/>
              <a:t>No current flows, transistor is OFF</a:t>
            </a:r>
          </a:p>
        </p:txBody>
      </p:sp>
      <p:graphicFrame>
        <p:nvGraphicFramePr>
          <p:cNvPr id="90117" name="Object 5"/>
          <p:cNvGraphicFramePr>
            <a:graphicFrameLocks noChangeAspect="1"/>
          </p:cNvGraphicFramePr>
          <p:nvPr/>
        </p:nvGraphicFramePr>
        <p:xfrm>
          <a:off x="2209800" y="3733800"/>
          <a:ext cx="4191000" cy="230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18" name="VISIO" r:id="rId3" imgW="2507400" imgH="1377720" progId="Visio.Drawing.6">
                  <p:embed/>
                </p:oleObj>
              </mc:Choice>
              <mc:Fallback>
                <p:oleObj name="VISIO" r:id="rId3" imgW="2507400" imgH="1377720" progId="Visio.Drawing.6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3733800"/>
                        <a:ext cx="4191000" cy="2303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Fabrication and Layout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0E8DCF21-A31E-4608-B3CF-415DACFE0308}" type="slidenum">
              <a:rPr lang="en-US"/>
              <a:pPr/>
              <a:t>8</a:t>
            </a:fld>
            <a:endParaRPr lang="en-US"/>
          </a:p>
        </p:txBody>
      </p:sp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nMOS Operation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When the gate is at a high voltage:</a:t>
            </a:r>
          </a:p>
          <a:p>
            <a:pPr lvl="1"/>
            <a:r>
              <a:rPr lang="en-US"/>
              <a:t>Positive charge on gate of MOS capacitor</a:t>
            </a:r>
          </a:p>
          <a:p>
            <a:pPr lvl="1"/>
            <a:r>
              <a:rPr lang="en-US"/>
              <a:t>Negative charge attracted to body</a:t>
            </a:r>
          </a:p>
          <a:p>
            <a:pPr lvl="1"/>
            <a:r>
              <a:rPr lang="en-US"/>
              <a:t>Inverts a channel under gate to n-type</a:t>
            </a:r>
          </a:p>
          <a:p>
            <a:pPr lvl="1"/>
            <a:r>
              <a:rPr lang="en-US"/>
              <a:t>Now current can flow through n-type silicon from source through channel to drain, transistor is ON</a:t>
            </a:r>
          </a:p>
        </p:txBody>
      </p:sp>
      <p:graphicFrame>
        <p:nvGraphicFramePr>
          <p:cNvPr id="91140" name="Object 4"/>
          <p:cNvGraphicFramePr>
            <a:graphicFrameLocks noChangeAspect="1"/>
          </p:cNvGraphicFramePr>
          <p:nvPr/>
        </p:nvGraphicFramePr>
        <p:xfrm>
          <a:off x="2819400" y="4114800"/>
          <a:ext cx="3429000" cy="1884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88" name="VISIO" r:id="rId3" imgW="2507400" imgH="1377720" progId="Visio.Drawing.6">
                  <p:embed/>
                </p:oleObj>
              </mc:Choice>
              <mc:Fallback>
                <p:oleObj name="VISIO" r:id="rId3" imgW="2507400" imgH="1377720" progId="Visio.Drawing.6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4114800"/>
                        <a:ext cx="3429000" cy="1884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Fabrication and Layout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52A0A48-BEB5-43A3-BB06-4AF327CAEC4B}" type="slidenum">
              <a:rPr lang="en-US"/>
              <a:pPr/>
              <a:t>9</a:t>
            </a:fld>
            <a:endParaRPr lang="en-US"/>
          </a:p>
        </p:txBody>
      </p:sp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pMOS Transistor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Similar, but doping and voltages reversed</a:t>
            </a:r>
          </a:p>
          <a:p>
            <a:pPr lvl="1"/>
            <a:r>
              <a:rPr lang="en-US"/>
              <a:t>Body tied to high voltage (V</a:t>
            </a:r>
            <a:r>
              <a:rPr lang="en-US" baseline="-25000"/>
              <a:t>DD</a:t>
            </a:r>
            <a:r>
              <a:rPr lang="en-US"/>
              <a:t>)</a:t>
            </a:r>
          </a:p>
          <a:p>
            <a:pPr lvl="1"/>
            <a:r>
              <a:rPr lang="en-US"/>
              <a:t>Gate low: transistor ON</a:t>
            </a:r>
          </a:p>
          <a:p>
            <a:pPr lvl="1"/>
            <a:r>
              <a:rPr lang="en-US"/>
              <a:t>Gate high: transistor OFF</a:t>
            </a:r>
          </a:p>
          <a:p>
            <a:pPr lvl="1"/>
            <a:r>
              <a:rPr lang="en-US"/>
              <a:t>Bubble indicates inverted behavior</a:t>
            </a:r>
          </a:p>
        </p:txBody>
      </p:sp>
      <p:graphicFrame>
        <p:nvGraphicFramePr>
          <p:cNvPr id="65540" name="Object 4"/>
          <p:cNvGraphicFramePr>
            <a:graphicFrameLocks noChangeAspect="1"/>
          </p:cNvGraphicFramePr>
          <p:nvPr/>
        </p:nvGraphicFramePr>
        <p:xfrm>
          <a:off x="2057400" y="3733800"/>
          <a:ext cx="4419600" cy="223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41" name="VISIO" r:id="rId3" imgW="2457000" imgH="1244880" progId="Visio.Drawing.6">
                  <p:embed/>
                </p:oleObj>
              </mc:Choice>
              <mc:Fallback>
                <p:oleObj name="VISIO" r:id="rId3" imgW="2457000" imgH="1244880" progId="Visio.Drawing.6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3733800"/>
                        <a:ext cx="4419600" cy="2238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3285</TotalTime>
  <Words>1471</Words>
  <Application>Microsoft Office PowerPoint</Application>
  <PresentationFormat>On-screen Show (4:3)</PresentationFormat>
  <Paragraphs>381</Paragraphs>
  <Slides>48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5" baseType="lpstr">
      <vt:lpstr>Times New Roman</vt:lpstr>
      <vt:lpstr>Arial Black</vt:lpstr>
      <vt:lpstr>Arial</vt:lpstr>
      <vt:lpstr>Wingdings</vt:lpstr>
      <vt:lpstr>Symbol</vt:lpstr>
      <vt:lpstr>Default Design</vt:lpstr>
      <vt:lpstr>Visio 2000 Drawing</vt:lpstr>
      <vt:lpstr>Introduction to CMOS VLSI Design  Layout, Fabrication, and Elementary Logic Design</vt:lpstr>
      <vt:lpstr>Introduction</vt:lpstr>
      <vt:lpstr>Silicon Lattice</vt:lpstr>
      <vt:lpstr>Dopants</vt:lpstr>
      <vt:lpstr>p-n Junctions</vt:lpstr>
      <vt:lpstr>nMOS Transistor</vt:lpstr>
      <vt:lpstr>nMOS Operation</vt:lpstr>
      <vt:lpstr>nMOS Operation</vt:lpstr>
      <vt:lpstr>pMOS Transistor</vt:lpstr>
      <vt:lpstr>Power Supply Voltage</vt:lpstr>
      <vt:lpstr>Transistors as Switches</vt:lpstr>
      <vt:lpstr>CMOS Inverter</vt:lpstr>
      <vt:lpstr>CMOS Inverter</vt:lpstr>
      <vt:lpstr>CMOS Inverter</vt:lpstr>
      <vt:lpstr>CMOS NAND Gate</vt:lpstr>
      <vt:lpstr>CMOS NAND Gate</vt:lpstr>
      <vt:lpstr>CMOS NAND Gate</vt:lpstr>
      <vt:lpstr>CMOS NAND Gate</vt:lpstr>
      <vt:lpstr>CMOS NAND Gate</vt:lpstr>
      <vt:lpstr>CMOS NOR Gate</vt:lpstr>
      <vt:lpstr>3-input NAND Gate</vt:lpstr>
      <vt:lpstr>3-input NAND Gate</vt:lpstr>
      <vt:lpstr>CMOS Fabrication</vt:lpstr>
      <vt:lpstr>Inverter Cross-section</vt:lpstr>
      <vt:lpstr>Well and Substrate Taps</vt:lpstr>
      <vt:lpstr>Inverter Mask Set</vt:lpstr>
      <vt:lpstr>Detailed Mask Views</vt:lpstr>
      <vt:lpstr>Fabrication Steps</vt:lpstr>
      <vt:lpstr>Oxidation</vt:lpstr>
      <vt:lpstr>Photoresist</vt:lpstr>
      <vt:lpstr>Lithography</vt:lpstr>
      <vt:lpstr>Etch</vt:lpstr>
      <vt:lpstr>Strip Photoresist</vt:lpstr>
      <vt:lpstr>n-well</vt:lpstr>
      <vt:lpstr>Strip Oxide</vt:lpstr>
      <vt:lpstr>Polysilicon</vt:lpstr>
      <vt:lpstr>Polysilicon Patterning</vt:lpstr>
      <vt:lpstr>Self-Aligned Process</vt:lpstr>
      <vt:lpstr>N-diffusion</vt:lpstr>
      <vt:lpstr>N-diffusion</vt:lpstr>
      <vt:lpstr>N-diffusion</vt:lpstr>
      <vt:lpstr>P-Diffusion</vt:lpstr>
      <vt:lpstr>Contacts</vt:lpstr>
      <vt:lpstr>Metallization</vt:lpstr>
      <vt:lpstr>Layout</vt:lpstr>
      <vt:lpstr>Simplified Design Rules</vt:lpstr>
      <vt:lpstr>Inverter Layout</vt:lpstr>
      <vt:lpstr>Summary</vt:lpstr>
    </vt:vector>
  </TitlesOfParts>
  <Company>Harvey Mudd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Harris</dc:creator>
  <cp:lastModifiedBy>WINDOWS</cp:lastModifiedBy>
  <cp:revision>271</cp:revision>
  <dcterms:created xsi:type="dcterms:W3CDTF">2003-12-29T03:13:39Z</dcterms:created>
  <dcterms:modified xsi:type="dcterms:W3CDTF">2014-08-23T08:44:03Z</dcterms:modified>
</cp:coreProperties>
</file>