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3" r:id="rId3"/>
    <p:sldId id="257" r:id="rId4"/>
    <p:sldId id="258" r:id="rId5"/>
    <p:sldId id="319" r:id="rId6"/>
    <p:sldId id="259" r:id="rId7"/>
    <p:sldId id="329" r:id="rId8"/>
    <p:sldId id="331" r:id="rId9"/>
    <p:sldId id="330" r:id="rId10"/>
    <p:sldId id="324" r:id="rId11"/>
    <p:sldId id="260" r:id="rId12"/>
    <p:sldId id="280" r:id="rId13"/>
    <p:sldId id="292" r:id="rId14"/>
    <p:sldId id="291" r:id="rId15"/>
    <p:sldId id="281" r:id="rId16"/>
    <p:sldId id="290" r:id="rId17"/>
    <p:sldId id="325" r:id="rId18"/>
    <p:sldId id="286" r:id="rId19"/>
    <p:sldId id="287" r:id="rId20"/>
    <p:sldId id="285" r:id="rId21"/>
    <p:sldId id="317" r:id="rId22"/>
    <p:sldId id="288" r:id="rId23"/>
    <p:sldId id="289" r:id="rId24"/>
    <p:sldId id="293" r:id="rId25"/>
    <p:sldId id="328" r:id="rId26"/>
    <p:sldId id="326" r:id="rId27"/>
    <p:sldId id="322" r:id="rId28"/>
    <p:sldId id="283" r:id="rId29"/>
    <p:sldId id="320" r:id="rId30"/>
    <p:sldId id="284" r:id="rId31"/>
    <p:sldId id="321" r:id="rId32"/>
    <p:sldId id="295" r:id="rId33"/>
    <p:sldId id="327" r:id="rId34"/>
    <p:sldId id="299" r:id="rId35"/>
    <p:sldId id="297" r:id="rId36"/>
    <p:sldId id="302" r:id="rId37"/>
    <p:sldId id="332" r:id="rId38"/>
    <p:sldId id="300" r:id="rId39"/>
    <p:sldId id="296" r:id="rId40"/>
    <p:sldId id="266" r:id="rId41"/>
    <p:sldId id="269" r:id="rId42"/>
    <p:sldId id="27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SG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SG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D14CF3-00C2-4F9F-8FC5-F34F262A0AB7}" type="datetimeFigureOut">
              <a:rPr lang="en-SG" smtClean="0"/>
              <a:t>15/8/2015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SG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0F55B1-0849-4FB4-87E5-11FABD866660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5737" y="2060848"/>
            <a:ext cx="56509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ျပန္လည</a:t>
            </a:r>
            <a:r>
              <a:rPr lang="en-US" sz="4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္ေနရာခ်ထားေ</a:t>
            </a:r>
            <a:r>
              <a:rPr lang="en-US" sz="4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ရး</a:t>
            </a:r>
            <a:endParaRPr lang="en-US" sz="4400" b="1" cap="none" spc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1338" y="4077072"/>
            <a:ext cx="4205318" cy="15542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ဦးေအးၿငိမ္း</a:t>
            </a:r>
          </a:p>
          <a:p>
            <a:pPr algn="ctr">
              <a:spcAft>
                <a:spcPts val="600"/>
              </a:spcAft>
            </a:pPr>
            <a:r>
              <a:rPr lang="en-US" sz="2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Workplace Safety and Health Officer</a:t>
            </a:r>
          </a:p>
          <a:p>
            <a:pPr algn="ctr">
              <a:spcAft>
                <a:spcPts val="600"/>
              </a:spcAft>
            </a:pPr>
            <a:r>
              <a:rPr lang="en-US" sz="20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Environmental Control Officer</a:t>
            </a:r>
          </a:p>
          <a:p>
            <a:pPr algn="ctr">
              <a:spcAft>
                <a:spcPts val="600"/>
              </a:spcAft>
            </a:pPr>
            <a:r>
              <a:rPr lang="en-US" sz="2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Safety Trainer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32240" y="6186790"/>
            <a:ext cx="1946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mtClean="0">
                <a:latin typeface="Zawgyi-One" pitchFamily="34" charset="0"/>
                <a:cs typeface="Zawgyi-One" pitchFamily="34" charset="0"/>
              </a:rPr>
              <a:t>၁၆ ၾသဂုတ္ ၂၀၁၅</a:t>
            </a:r>
            <a:endParaRPr lang="en-SG" sz="160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346" y="87015"/>
            <a:ext cx="67169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Zawgyi-One" pitchFamily="34" charset="0"/>
                <a:cs typeface="Zawgyi-One" pitchFamily="34" charset="0"/>
              </a:rPr>
              <a:t>အေရးေပၚကယ္ဆယ္ေရး ႏွင့္ ျပန္လည္ေနရာခ်ထားေရး</a:t>
            </a:r>
            <a:endParaRPr lang="en-US" sz="24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1680" y="2636912"/>
            <a:ext cx="54726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ႀကိဳတင္ေဆာင္ရြက္ျခင္း </a:t>
            </a:r>
            <a:endParaRPr lang="en-US" sz="4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04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614460"/>
            <a:ext cx="2203698" cy="31989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39552" y="447055"/>
            <a:ext cx="51845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သဘာ၀ေဘးဒဏ္မ်ားေၾကာင့္ ပ်က္စီးျခင္း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47849"/>
            <a:ext cx="7344816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အေဆာက္အဦ (အိမ္၊ ေက်ာင္း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လမ္းပမ္းဆက္သြယ္ေရး၊ မီးလိုင္း၊ ဖံုးလိုင္း၊ အိမ္သာ စသည္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စီးပြားေရး (လယ္ယာကိုင္းကြ်န္း၊ ငါး၊ ၾကက္ဘဲ၀က္ ေမြးျမဴေရးၿခံမ်ား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စိတ္ဓာတ္ေရးရာ (စိတ္ညစ္ျခင္း၊ စိတ္ဆင္းရဲျခင္း၊ စိတ္ဓာတ္က်ျခင္း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ေက်ာင္းမ်ား၊ ရံုးမ်ား၊ ရံုးပုိင္းဆုိင္ရာ စာရြက္စာတမ္းမ်ား စသည္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ယဥ္ေက်းမႈ (ဘုရားေက်ာင္းကန္၊ ျပတိုက္၊ ရုိးရာအေမြအႏွစ္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သဘာ၀ပတ္၀န္းက်င္ (ေျမ၊ ေရ၊ သစ္ေတာ၊ အင္းအိုင္၊ ေခ်ာင္းေျမာင္း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လူမႈေရး (တရားဥပေဒစိုးမိုးမႈ ေလ်ာ့ရဲလာျခင္း၊ လူမႈအသိုင္းအ၀ိုင္း ပ်က္ယြင္းျခင္း စသည္)</a:t>
            </a:r>
          </a:p>
        </p:txBody>
      </p:sp>
    </p:spTree>
    <p:extLst>
      <p:ext uri="{BB962C8B-B14F-4D97-AF65-F5344CB8AC3E}">
        <p14:creationId xmlns:p14="http://schemas.microsoft.com/office/powerpoint/2010/main" val="1932173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519063"/>
            <a:ext cx="30963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ႀကိဳတင္ေဆာင္ရြက္ျခင္း 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124744"/>
            <a:ext cx="7344816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စီမံခန္႔ခဲြေရးအဖဲြ႔တစ္ခု ဖဲြ႔ပါ။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အဖဲြ႔၀င္မ်ား (အုပ္ခ်ဳပ္ေရးဘက္မွ) -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ရပ္ကြက္/ၿမိဳ႔နယ္ အုပ္ခ်ဳပ္ေရးမွ တစ္ဦး (အုပ္ခ်ဳပ္ေရး ကိစၥမ်ား)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ေဆးရံု၊ ေဆးခန္းမ်ားမွ </a:t>
            </a:r>
            <a:r>
              <a:rPr lang="en-US">
                <a:latin typeface="Zawgyi-One" pitchFamily="34" charset="0"/>
                <a:cs typeface="Zawgyi-One" pitchFamily="34" charset="0"/>
              </a:rPr>
              <a:t>တစ္ဥ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ီး (ေဆးကုသေရး)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ရဲတပ္ဖဲြ႔မွ </a:t>
            </a:r>
            <a:r>
              <a:rPr lang="en-US">
                <a:latin typeface="Zawgyi-One" pitchFamily="34" charset="0"/>
                <a:cs typeface="Zawgyi-One" pitchFamily="34" charset="0"/>
              </a:rPr>
              <a:t>တစ္ဥ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ီး (လံုၿခံဳေရး)</a:t>
            </a:r>
          </a:p>
          <a:p>
            <a:pPr marL="450850" indent="-4508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အရပ္ဘက္ မွ -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ရပ္မိရပ္ဖ တစ္ဦး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ပရဟိတအဖဲ႔ြမ်ားမွ ေခါင္းေဆာင္မ်ား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စိတ္၀င္စားသူမ်ား (အဖဲြ႔၀င္)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ထိုအဖဲြ႔၀င္မ်ားဦးေဆာင္ၿပီး သက္ဆိုင္ရာ အဖဲြ႔ခဲြမ်ား ဖဲ႔ြပါ။ </a:t>
            </a:r>
          </a:p>
          <a:p>
            <a:pPr marL="450850"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ဥပမာ -</a:t>
            </a:r>
          </a:p>
          <a:p>
            <a:pPr marL="723900" indent="-273050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ေဆးရံု၊ ေဆးခန္းကိုယ္စားလွယ္သည္ ၎ဦးေဆာင္ၿပီး မိမိတို႔ ေဆးရံုေဆးခန္း မွ သို႔မဟုတ္ ရပ္ကြက္အတြင္းမွ စိတ္၀င္စားေသာ လူငယ္မ်ားပါ၀င္ေစလ်က္ က</a:t>
            </a:r>
            <a:r>
              <a:rPr lang="en-US">
                <a:latin typeface="Zawgyi-One" pitchFamily="34" charset="0"/>
                <a:cs typeface="Zawgyi-One" pitchFamily="34" charset="0"/>
              </a:rPr>
              <a:t>်န္းမာေရးေစာင့္ေရွာက္မ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ႈ</a:t>
            </a: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အဖဲြ႔တစ္ခုဖဲြ႔ျခင္း)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ထိုအဖဲြ႔မ်ား၏ တာ၀န္ႏွင့္ ၀တၱရားမ်ားကို သတ္မွတ္ပါ။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357437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38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5460826"/>
            <a:ext cx="1345282" cy="1352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92280" y="116632"/>
            <a:ext cx="1944216" cy="214991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3568" y="596705"/>
            <a:ext cx="43924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ပဏာမေဆာင္ရြက္ခ်က္မ်ား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7344816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အခ်က္အလက္မ်ား စုေဆာင္းပါ။ 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မည္သည့္အရာတို႔ အဓိက အလိုအပ္ဆံုး ျဖစ္သနည္း </a:t>
            </a:r>
          </a:p>
          <a:p>
            <a:pPr marL="627063" indent="-176213"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 (မ်ိဳးစပါး၊ စိုက္ပ်ိဳးစရိတ္၊ ကြ်ဲ၊ ႏြား၊ အိမ္၊ ေက်ာင္း စသည္) </a:t>
            </a:r>
          </a:p>
          <a:p>
            <a:pPr marL="627063" indent="-176213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ျဖစ္ႏိုင္သမွ် အေသးစိတ္ အခ်က္အလက္မ်ားႏွင့္တကြ စုေဆာင္းပါ။ </a:t>
            </a:r>
          </a:p>
          <a:p>
            <a:pPr marL="627063" indent="-176213"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 (လိုအပ္ေသာ မ်ိဳးစပါးတင္းေရ၊ တစ္တင္းလွ်င္ ေပါက္ေစ်းမည္မွ်၊ </a:t>
            </a:r>
          </a:p>
          <a:p>
            <a:pPr marL="627063" indent="-176213"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  မည္သည့္ေနရာတြင္ ထိုမ်ိဳးစပါးမ်ား ရႏိုင္မည္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မိမိ၌ ရိွေသာ ေငြေၾကးႏွင့္ လိုအပ္သည့္ပစၥည္းမ်ားကို မည္မွ်၀ယ္ျခမ္းႏိုင္မည္ - စိစစ္ပါ။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မိမိရရိွထားေသာ အခ်က္အလက္မ်ားကို အျခားအဖဲြ႔မ်ားသုိ႔ ျဖန္႔ေ၀ေပးပါ။ ထိုသုိ႔ျဖန္႔ေ၀ေပးျခင္းအားျဖင့္ မိမိမတတ္ႏိုင္သည့္ (အိမ္ေဆာက္ေပးျခင္း စေသာ) အရာမ်ားကို အျခားအဖဲြ႔မ်ားက ေဆာင္ရြက္ေပးႏိုင္မည္။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ပရဟိတ အဖဲြ႔အခ်င္းခ်င္း ပူးေပါင္းေဆာင္ရြက္ပါ။ </a:t>
            </a:r>
          </a:p>
        </p:txBody>
      </p:sp>
    </p:spTree>
    <p:extLst>
      <p:ext uri="{BB962C8B-B14F-4D97-AF65-F5344CB8AC3E}">
        <p14:creationId xmlns:p14="http://schemas.microsoft.com/office/powerpoint/2010/main" val="3013775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124744"/>
            <a:ext cx="7704856" cy="4773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အဖဲြ႔တစ္ခုခ်င္းစီအလိုက္ မိမိတို႔လုပ္ကိုင္မည့္  လုပ္ငန္းအစီအစဥ္မ်ား ေရးဆဲြပါ။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 ဥပမာ -</a:t>
            </a:r>
          </a:p>
          <a:p>
            <a:pPr marL="176213" indent="-176213">
              <a:lnSpc>
                <a:spcPct val="130000"/>
              </a:lnSpc>
              <a:buFont typeface="Wingdings" pitchFamily="2" charset="2"/>
              <a:buChar char="§"/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မ်ိဳးစပါးမ်ား ၀ယ္ယူပ့ံပိုးေပးမည္။ 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 မည္မွ်၀ယ္ယူႏုိင္မည္။ 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မည္သည့္ေနရာမွ ၀ယ္မည္။ 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မည္ကဲ့သို႔ ပို႔ေဆာင္မည္ . . . .</a:t>
            </a:r>
          </a:p>
          <a:p>
            <a:pPr marL="176213" indent="-176213">
              <a:lnSpc>
                <a:spcPct val="130000"/>
              </a:lnSpc>
              <a:buFont typeface="Wingdings" pitchFamily="2" charset="2"/>
              <a:buChar char="§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အိမ္မ်ား ျပန္လည္ေဆာက္လုပ္ေပးမည္။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မည္သည့္ေနရာတြင္ အိမ္ေဆာက္ပစၥည္းမ်ား ၀ယ္မည္။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မည္ကဲ့သို႔သယ္မည္။ 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မည္သည့္ေနရာမွ လက္သမားငွားမည္ . . . . . </a:t>
            </a:r>
          </a:p>
          <a:p>
            <a:pPr marL="176213" indent="-176213">
              <a:lnSpc>
                <a:spcPct val="130000"/>
              </a:lnSpc>
              <a:buFont typeface="Wingdings" pitchFamily="2" charset="2"/>
              <a:buChar char="§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စာသင္ခံု၊ စာေရးခံုမ်ား ပံ့ပိုးေပးမည္။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စာသင္ခံုမည္မွ်၊ စာေရးခံုမည္မွ် လႉမည္။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မည္သည့္ေနရာတြင္လုပ္ၿပီး မည္ကဲ့သုိ႔ ပို႔ေဆာင္မည္ . . . . စသည္။</a:t>
            </a:r>
          </a:p>
        </p:txBody>
      </p:sp>
      <p:sp>
        <p:nvSpPr>
          <p:cNvPr id="6" name="Rectangle 5"/>
          <p:cNvSpPr/>
          <p:nvPr/>
        </p:nvSpPr>
        <p:spPr>
          <a:xfrm>
            <a:off x="683568" y="596705"/>
            <a:ext cx="43924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ပဏာမေဆာင္ရြက္ခ်က္မ်ား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55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519063"/>
            <a:ext cx="30963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ႀကိဳတင္ေဆာင္ရြက္ျခင္း 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319740"/>
            <a:ext cx="7344816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လိုအပ္ေသာ ပစၥည္းပစၥယမ်ား စုေဆာင္းပါ။</a:t>
            </a:r>
          </a:p>
          <a:p>
            <a:pPr marL="1069975" indent="-806450"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ဥပမာ - အိမ္ေဆာက္ရန္ လႊ၊ တူ၊ တံစဥ္း၊ ဒါး၊ ေဆာက္၊ ေရပံုး စသည့္ လက္နက္ကိရိယာမ်ား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ပန္းရံ၊ လက္သမားစေသာ လက္မႈပညာရွင္မ်ား (ရႏိုင္လွ်င္) အကူအညီ ေတာင္းပါ။ ေန႔စားခေတာင္းလွ်င္ မမ်ားလွေသာ၊ မိမိတတ္ႏိုင္ေသာ အခ ေၾကးေငြကုိ ညိွႏိႈင္းပါ။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အိမ္ေဆာက္ပစၥည္း၊ အိမ္သာခြက္၊ မီးသီးမီးေခ်ာင္း၊ စာေရးစားပဲြ၊ ထိုင္ခံု၊ စာအုပ္ႏွင့္ စာေရးကိရိယာ စသည္တို႔ကို ေစ်းႏႈန္းစံုစမ္းၿပီး စာရင္းျပဳစုထားပါ။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သဘာ၀ေဘးဒဏ္အေလ်ာက္ ျဖစ္တတ္ေသာ ေရာဂါ အႏၱရာယ္မ်ားကို စာရင္းျပဳစုၿပီး ထုိေရာဂါမ်ားအတြက္ (ဆရာ၀န္မ်ားႏွင့္တိုင္ပင္ၿပီး) သင့္ေတာ္ေသာ ေဆး၀ါးမ်ား ၀ယ္ယူစုေဆာင္းပါ။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ေရွးဦးသူနာျပဳ ေဆးေသတၱာ ျပင္ဆင္ထားပါ။</a:t>
            </a:r>
          </a:p>
        </p:txBody>
      </p:sp>
    </p:spTree>
    <p:extLst>
      <p:ext uri="{BB962C8B-B14F-4D97-AF65-F5344CB8AC3E}">
        <p14:creationId xmlns:p14="http://schemas.microsoft.com/office/powerpoint/2010/main" val="2911398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re_safety_clas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789040"/>
            <a:ext cx="3312368" cy="28459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3568" y="519063"/>
            <a:ext cx="30963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ႀကိဳတင္ေဆာင္ရြက္ျခင္း 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247849"/>
            <a:ext cx="7200800" cy="353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သင္တန္းမ်ား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sz="1000">
              <a:latin typeface="Zawgyi-One" pitchFamily="34" charset="0"/>
              <a:cs typeface="Zawgyi-One" pitchFamily="34" charset="0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ေဒသတြင္းရႏုိင္သည့္ ပစၥည္း (သစ္၊ ၀ါးမ်ား) သံုး၍ လြယ္ကူ ခုိင္ခံ့ေသာ အိမ္၊ ေက်ာင္းအေဆာက္အဦမ်ား ေဆာက္လုပ္နည္း သင္တန္း (ေဒသခံမ်ားအား ျပန္လည္သင္ၾကားေပးႏိုင္သည္ထိ ေလ့လာသင္ယူရန္)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ေရွးဦးသူနာျပဳစုနည္း သင္တန္း (CPR အပါအ၀င္)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မီးသတ္ဘူး အသံုးျပဳနည္းသင္တန္း။ မီးေလာင္သည့္အခါ မည္ကဲ့သို႔ လုပ္ရမည္ (Emergency response demonstration) သရုပ္ျပနည္း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လူအားသံုး၍ ပစၥည္းမ,ျခင္း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smtClean="0"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40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2780928"/>
            <a:ext cx="61206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လူအားသံုး၍ ပစၥည္းမ,ျခင္း</a:t>
            </a:r>
            <a:endParaRPr lang="en-US" sz="4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595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784880"/>
            <a:ext cx="7732996" cy="431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ပစၥည္းမ,ပံုမမွန္လွ်င္ ခါးနာတတ္သည္။ ခါးနာျခင္းသည္ တစ္သက္လံုးစာ ျဖစ္တတ္၏။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519063"/>
            <a:ext cx="34563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လူအားသံုး၍ ပစၥည္းမ,ျခင္း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5" name="Picture 4" descr="Eon_300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7"/>
            <a:ext cx="2505472" cy="362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pinal posteri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373961"/>
            <a:ext cx="2185625" cy="376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ack p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339729"/>
            <a:ext cx="2664296" cy="2664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5013176"/>
            <a:ext cx="172819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smtClean="0">
                <a:latin typeface="Zawgyi-One" pitchFamily="34" charset="0"/>
                <a:cs typeface="Zawgyi-One" pitchFamily="34" charset="0"/>
              </a:rPr>
              <a:t>ေက်ာရိုးမ,ႀကီး</a:t>
            </a:r>
          </a:p>
        </p:txBody>
      </p:sp>
    </p:spTree>
    <p:extLst>
      <p:ext uri="{BB962C8B-B14F-4D97-AF65-F5344CB8AC3E}">
        <p14:creationId xmlns:p14="http://schemas.microsoft.com/office/powerpoint/2010/main" val="1733277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11960" y="1320092"/>
            <a:ext cx="4536504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ပစၥည္းကို မ မ,မီ မည္မွ်ေလးသည္ကို ဦးစြာ ခန္႔မွန္းပါ။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လူတစ္ဦးအတြက္ အမ်ားဆံုး မ,သင့္ေသာ အေလးခ်ိန္ = ၂၅ ကီလို (၁၅ ပိသာ)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အကယ္၍ ၀န္ကို မ,ရန္ မတတ္ႏိုင္ပါက အကူအညီေခၚပါ။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519063"/>
            <a:ext cx="43924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လူအားသံုး၍ ပစၥည္းမ,ျခင္း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5" name="Picture 4" descr="use lifting a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6077" y="3682186"/>
            <a:ext cx="3780420" cy="30820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3548" y="4581128"/>
            <a:ext cx="4752528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(သို႔မဟုတ္) တြန္းလွည္းစေသာ ကိရိယာမ်ား 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 သံုးပါ။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ခဲြ၍ရလွ်င္ ေသးငယ္ေသာ အထုပ္မ်ား၊ လူတစ္ေယာက္ မ,ႏိုင္ရံု အထုပ္ငယ္မ်ား အျဖစ္ ခဲြထုတ္ပါ။</a:t>
            </a:r>
          </a:p>
        </p:txBody>
      </p:sp>
      <p:pic>
        <p:nvPicPr>
          <p:cNvPr id="7" name="Picture 6" descr="ask hel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372" y="1247732"/>
            <a:ext cx="3836588" cy="297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45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2636912"/>
            <a:ext cx="71753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မိမိကိုယ္တိုင္ အႏၱရာယ္ကင္းေရး</a:t>
            </a:r>
            <a:endParaRPr lang="en-US" sz="4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48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519063"/>
            <a:ext cx="43924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ပစၥည္းအေလးခ်ိန္ ခန္႔မွန္းျခင္း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47732"/>
            <a:ext cx="381642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smtClean="0">
                <a:latin typeface="Zawgyi-One" pitchFamily="34" charset="0"/>
                <a:cs typeface="Zawgyi-One" pitchFamily="34" charset="0"/>
              </a:rPr>
              <a:t>အရာ၀တၳဳမ်ား၏ ခန္႔မွန္း အေလးခ်ိန္မ်ား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951352"/>
              </p:ext>
            </p:extLst>
          </p:nvPr>
        </p:nvGraphicFramePr>
        <p:xfrm>
          <a:off x="954197" y="1844824"/>
          <a:ext cx="4481899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651"/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ပစၥည္းအမ်ိဳးအစား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ကီလိုဂရမ္/ကုဗမီတာ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ဆီ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၈၀၀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ေရ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၁၀၀၀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ေျမႀကီး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၁၆၀၀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သစ္သား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၈၀၀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ကြန္ကရစ္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၂၄၀၀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အုတ္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၂၁၀၀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သံ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၇၇၀၀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ဒန္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၂၇၀၀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စကၠဴ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၁၁၂၀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ေၾကး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၈၈၀၀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ခဲ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>
                          <a:latin typeface="Zawgyi-One" pitchFamily="34" charset="0"/>
                          <a:cs typeface="Zawgyi-One" pitchFamily="34" charset="0"/>
                        </a:rPr>
                        <a:t>၁၁၂၀၀</a:t>
                      </a:r>
                      <a:endParaRPr lang="en-SG">
                        <a:latin typeface="Zawgyi-One" pitchFamily="34" charset="0"/>
                        <a:cs typeface="Zawgyi-One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08104" y="5805264"/>
            <a:ext cx="273630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၁၀၀၀ ကီလိုဂရမ္ = ၁ တန္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49271" y="2060848"/>
            <a:ext cx="2356941" cy="342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257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247732"/>
            <a:ext cx="4392488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လက္ျဖင့္ မ,ျခင္းထက္ ရြက္ျခင္း (သို႔) ထမ္းျခင္းက ပိုမိုသက္သာသည္။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မိမိ မ,မည့္ပစၥည္းကို စစ္ေဆးပါ။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ခြ်န္ထက္ေသာအရာ/ရွႏုိင္ေသာေစာင္းမ်ား ရိွသလား။ (အထူးသျဖင့္ ေအာက္ဘက္)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ပစၥည္းခ်မည့္ေနရာကို ဦးစြာေလ့လာၿပီး ရွင္းလင္းထားပါ။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ပစၥည္းသယ္ၿပီး သြားမည့္လမ္းေၾကာင္းကို လည္း ရွင္းလင္းထားပါ။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ပစၥည္းကို သယ္သြားစဥ္ ခါးကို မလွည့္ပါႏွင့္။ လွည့္လိုလွ်င္ ေျခေထာက္ကိုသံုးၿပီး တစ္ကုိယ္လံုးလွည့္ပါ။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519063"/>
            <a:ext cx="43924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လူအားသံုး၍ ပစၥည္းမ,ျခင္း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472" y="1616517"/>
            <a:ext cx="1433000" cy="4826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904875"/>
            <a:ext cx="2527440" cy="328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81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27927" y="284742"/>
            <a:ext cx="664096" cy="8400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3568" y="519063"/>
            <a:ext cx="43924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လူအားသံုး၍ ပစၥည္းမ,ျခင္း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4" name="Picture 3" descr="manual right n wro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124163"/>
            <a:ext cx="4064039" cy="2592288"/>
          </a:xfrm>
          <a:prstGeom prst="rect">
            <a:avLst/>
          </a:prstGeom>
        </p:spPr>
      </p:pic>
      <p:pic>
        <p:nvPicPr>
          <p:cNvPr id="5" name="Picture 4" descr="lifting manu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778753"/>
            <a:ext cx="6240693" cy="2890607"/>
          </a:xfrm>
          <a:prstGeom prst="rect">
            <a:avLst/>
          </a:prstGeom>
        </p:spPr>
      </p:pic>
      <p:pic>
        <p:nvPicPr>
          <p:cNvPr id="7" name="Picture 6" descr="wrong sig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90494" y="728700"/>
            <a:ext cx="648072" cy="648072"/>
          </a:xfrm>
          <a:prstGeom prst="rect">
            <a:avLst/>
          </a:prstGeom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1043607" y="1412776"/>
            <a:ext cx="309634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0050" indent="-400050">
              <a:spcBef>
                <a:spcPts val="600"/>
              </a:spcBef>
              <a:buSzPct val="100000"/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00"/>
                </a:solidFill>
                <a:latin typeface="Zawgyi-One" pitchFamily="34" charset="0"/>
                <a:cs typeface="Zawgyi-One" pitchFamily="34" charset="0"/>
              </a:rPr>
              <a:t>ခါးအစား ေျခေထာက္ကို သံုးပါ။</a:t>
            </a:r>
            <a:endParaRPr lang="en-US" sz="2000" dirty="0">
              <a:solidFill>
                <a:srgbClr val="000000"/>
              </a:solidFill>
              <a:latin typeface="Zawgyi-One" pitchFamily="34" charset="0"/>
              <a:cs typeface="Zawgyi-One" pitchFamily="34" charset="0"/>
            </a:endParaRPr>
          </a:p>
          <a:p>
            <a:pPr marL="400050" indent="-400050">
              <a:spcBef>
                <a:spcPts val="600"/>
              </a:spcBef>
              <a:buSzPct val="100000"/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00"/>
                </a:solidFill>
                <a:latin typeface="Zawgyi-One" pitchFamily="34" charset="0"/>
                <a:cs typeface="Zawgyi-One" pitchFamily="34" charset="0"/>
              </a:rPr>
              <a:t>ခါးကို လံုး၀ မကုန္းပါႏွင့္။</a:t>
            </a:r>
            <a:endParaRPr lang="en-US" sz="2000" dirty="0">
              <a:solidFill>
                <a:srgbClr val="000000"/>
              </a:solidFill>
              <a:latin typeface="Zawgyi-One" pitchFamily="34" charset="0"/>
              <a:cs typeface="Zawgyi-One" pitchFamily="34" charset="0"/>
            </a:endParaRPr>
          </a:p>
          <a:p>
            <a:pPr marL="400050" indent="-400050">
              <a:spcBef>
                <a:spcPts val="600"/>
              </a:spcBef>
              <a:buSzPct val="100000"/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00"/>
                </a:solidFill>
                <a:latin typeface="Zawgyi-One" pitchFamily="34" charset="0"/>
                <a:cs typeface="Zawgyi-One" pitchFamily="34" charset="0"/>
              </a:rPr>
              <a:t>ခါးကို အၿမဲဆန္႔ထားပါ။</a:t>
            </a:r>
            <a:endParaRPr lang="en-US" sz="2000" dirty="0">
              <a:solidFill>
                <a:srgbClr val="000000"/>
              </a:solidFill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3501008"/>
            <a:ext cx="3600400" cy="430887"/>
          </a:xfrm>
          <a:prstGeom prst="rect">
            <a:avLst/>
          </a:prstGeom>
          <a:gradFill>
            <a:gsLst>
              <a:gs pos="0">
                <a:srgbClr val="FFEFD1">
                  <a:alpha val="66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200" b="1" smtClean="0">
                <a:solidFill>
                  <a:prstClr val="black"/>
                </a:solidFill>
                <a:latin typeface="Zawgyi-One" pitchFamily="34" charset="0"/>
                <a:cs typeface="Zawgyi-One" pitchFamily="34" charset="0"/>
              </a:rPr>
              <a:t>မွန္ကန္ေသာ ပစၥည္း မ,နည္း</a:t>
            </a:r>
            <a:endParaRPr lang="en-US" sz="2200" b="1" dirty="0" smtClean="0"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24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818582" cy="474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4174778" y="759718"/>
            <a:ext cx="4285654" cy="23812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Practical Time!</a:t>
            </a:r>
            <a:endParaRPr kumimoji="0" lang="en-SG" sz="72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3419872" y="188640"/>
            <a:ext cx="5328592" cy="3312368"/>
          </a:xfrm>
          <a:prstGeom prst="cloudCallout">
            <a:avLst>
              <a:gd name="adj1" fmla="val -46267"/>
              <a:gd name="adj2" fmla="val 437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67884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27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ffee ma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5715000" cy="431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2367293">
            <a:off x="4242002" y="1721316"/>
            <a:ext cx="4347665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72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TEA TIME</a:t>
            </a:r>
            <a:endParaRPr lang="en-US" sz="72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039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2780928"/>
            <a:ext cx="61206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ျပန္လည္တည္ေဆာက္ေရး</a:t>
            </a:r>
            <a:endParaRPr lang="en-US" sz="4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352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69" y="2858713"/>
            <a:ext cx="3558703" cy="3810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3567" y="519063"/>
            <a:ext cx="751914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ရႏိုင္သည့္ အေထာက္အပံ့ႏွင့္ လိုအပ္ခ်က္ ညီမွ်မႈ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247849"/>
            <a:ext cx="6696744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ရႏိုင္သမွ် အေထာက္အပံ့ ေနရာ/ဌာနမ်ားကို ရွာေဖြပါ။ (Resources)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ရႏိုင္သည့္ ဘတ္ဂ်က္ကို ခန္႔မွန္းပါ။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ျဖစ္ႏိုင္လွ်င္ အေသးသံုးစရိတ္မ်ားကို ဘတ္ဂ်က္အတြင္းမွ မသံုးပါႏွင့္။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ကြ်မ္းက်င္ေသာ စာရင္းကိုင္/ေငြကိုင္တစ္ဦး ခန္႔ထားပါ။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အသံုးစရိတ္အားလံုးကုိ ေဘာက္ခ်ာ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/ေငြလက္ခံျဖတ္ပိုင္း ရယူထားပါ။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3861048"/>
            <a:ext cx="4968552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အဓိက လိုအပ္ခ်က္မ်ားကို ဦးစားေပးပါ။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မကုန္သင့္တာ မကုန္ရေအာင္ စိစစ္ပါ။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ေငြအမ်ားအျပားသံုးစဲြရမည့္ ကိစၥမ်ားတြင္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တစ္ဦးတစ္ေယာက္တည္း သေဘာႏွင့္ 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မဆံုးျဖတ္ပါႏွင့္။ အားလံုးသေဘာတူပါေစ။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ဘတ္ဂ်က္ကို အေကာင္းဆံုးျဖစ္ေအာင္ စီမံခန္႔ခဲြပါ။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ဘတ္ဂ်က္သံုးစဲြမႈအတြက္ မၾကာခဏ ညိွႏိႈင္းပါ။</a:t>
            </a:r>
          </a:p>
        </p:txBody>
      </p:sp>
      <p:sp>
        <p:nvSpPr>
          <p:cNvPr id="7" name="Rectangle 6"/>
          <p:cNvSpPr/>
          <p:nvPr/>
        </p:nvSpPr>
        <p:spPr>
          <a:xfrm>
            <a:off x="827584" y="1124744"/>
            <a:ext cx="6984776" cy="2520280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" name="Rounded Rectangle 7"/>
          <p:cNvSpPr/>
          <p:nvPr/>
        </p:nvSpPr>
        <p:spPr>
          <a:xfrm>
            <a:off x="323528" y="3789040"/>
            <a:ext cx="5472608" cy="2808312"/>
          </a:xfrm>
          <a:prstGeom prst="roundRect">
            <a:avLst/>
          </a:prstGeom>
          <a:solidFill>
            <a:schemeClr val="accent4">
              <a:lumMod val="60000"/>
              <a:lumOff val="40000"/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057108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519063"/>
            <a:ext cx="25922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၀ါးတဲေဆာက္ျခင္း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3959696" cy="41343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204" y="3573016"/>
            <a:ext cx="4797762" cy="322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9385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519063"/>
            <a:ext cx="23042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ေရတြင္းတူးျ</a:t>
            </a:r>
            <a:r>
              <a:rPr lang="en-US" sz="24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47849"/>
            <a:ext cx="734481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ရိွၿပီးသားေရတြင္းမ်ားကို ျပန္ဆယ္ျခင္း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ေရတြင္းအသစ္တူးျခင္း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ေရတြင္းအနီး၌ ခ်ိဳးေရကန္/ေသာက္ေရကန္မ်ားတည္ေဆာက္ျခင္း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အ၀တ္ေလွ်ာ္ေရခ်ိဳးရာမွရသည့္ စြန္႔ပစ္ေရကို အပင္မ်ားေလာင္းႏိုင္ရန္ စီမံျခင္း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337" y="3212976"/>
            <a:ext cx="3195799" cy="319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07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8185" y="476672"/>
            <a:ext cx="40046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မိမိကိုယ္တိုင္ အႏၱရာယ္ကင္းေရး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777686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ျပန္လည္ေနရာခ်ထားေရးအတြက္သြားလွ်င္ ေအာက္ပါတို႔ ျပင္ဆင္သြားပါ။</a:t>
            </a:r>
          </a:p>
          <a:p>
            <a:pPr>
              <a:lnSpc>
                <a:spcPct val="130000"/>
              </a:lnSpc>
            </a:pPr>
            <a:endParaRPr lang="en-US" sz="1200" smtClean="0">
              <a:latin typeface="Zawgyi-One" pitchFamily="34" charset="0"/>
              <a:cs typeface="Zawgyi-One" pitchFamily="34" charset="0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မိမိေသာက္ေနက် ေဆး၀ါးမ်ား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အကယ္၍ ဖ်ားနာ၊ ေခါင္းကုိက္ျဖစ္လွ်င္ ေသာက္ရန္ ေဆးမ်ား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ၾကက္ေျခနီေဆးေသတၱာ, </a:t>
            </a:r>
            <a:r>
              <a:rPr lang="en-US">
                <a:latin typeface="Zawgyi-One" pitchFamily="34" charset="0"/>
                <a:cs typeface="Zawgyi-One" pitchFamily="34" charset="0"/>
              </a:rPr>
              <a:t>Handy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Plast စသည္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ျဖစ္ႏိုင္လွ်င္ တကုိယ္ရည္ကာကြယ္ေရး အသံုးအေဆာင္မ်ား ၀တ္ဆင္သြားပါ။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Helmet, Safety Shoe, Safety Glasses, Hand Gloves, Ear Plug, Respirator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လက္ႏွိပ္ဓာတ္မီး၊ ေရဘူး၊ မိုးကာ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မိမိတစ္ကိုယ္ေရ အသံုးအေဆာင္မ်ား </a:t>
            </a:r>
          </a:p>
          <a:p>
            <a:pPr>
              <a:lnSpc>
                <a:spcPct val="130000"/>
              </a:lnSpc>
            </a:pPr>
            <a:r>
              <a:rPr lang="en-US">
                <a:latin typeface="Zawgyi-One" pitchFamily="34" charset="0"/>
                <a:cs typeface="Zawgyi-One" pitchFamily="34" charset="0"/>
              </a:rPr>
              <a:t> 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 (ဆပ္ျပာ၊ သြားတုိက္ေဆးစသည္)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မလိုအပ္ေသာပစၥည္းမ်ား မယူပါႏွင့္။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တတ္ႏိုင္သမွ် ၀န္က်ဥ္းပါေစ။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15" y="3717032"/>
            <a:ext cx="4341471" cy="30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412776"/>
            <a:ext cx="597666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ေပါ့ပါး၊ ခိုင္ခံ့ေသာ ယင္လံုအိမ္သာမ်ား ေဆာက္လုပ္ေပးျခင္း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အိမ္သာက်င္းမ်ားကို စနစ္တက် ဖံုးအုပ္ေပးျခင္း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764704"/>
            <a:ext cx="29883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အိမ္သ</a:t>
            </a:r>
            <a:r>
              <a:rPr lang="en-US" sz="24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ာေဆာက္ျခင္း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74" y="2654281"/>
            <a:ext cx="3228738" cy="24309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348879"/>
            <a:ext cx="2952328" cy="39364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260" y="2733278"/>
            <a:ext cx="2571750" cy="1781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791" y="482151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356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3568" y="519063"/>
            <a:ext cx="331236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လမ္း/တံတားေဖာ</a:t>
            </a:r>
            <a:r>
              <a:rPr lang="en-US" sz="24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က္ျခင္း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247732"/>
            <a:ext cx="3672408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ေျမသားလမ္း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ေက်ာက္ခင္းလမ္း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>
                <a:latin typeface="Zawgyi-One" pitchFamily="34" charset="0"/>
                <a:cs typeface="Zawgyi-One" pitchFamily="34" charset="0"/>
              </a:rPr>
              <a:t>သစ္သားတံတား . . . စသည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္</a:t>
            </a:r>
            <a:endParaRPr lang="en-US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3573407"/>
            <a:ext cx="734481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ေက်ာင္းသင္ပုန္းႀကီး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ဆရာ/ဆရာမ စားပဲြ ။ ကုလားထိုင္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စာသင္ခုံရွည္၊ ထိုင္ခံုရွည္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ဘီရို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ေျမပံု၊ ရုပ္ပံုကားခ်ပ္ စသည္</a:t>
            </a:r>
          </a:p>
        </p:txBody>
      </p:sp>
      <p:sp>
        <p:nvSpPr>
          <p:cNvPr id="9" name="Rectangle 8"/>
          <p:cNvSpPr/>
          <p:nvPr/>
        </p:nvSpPr>
        <p:spPr>
          <a:xfrm>
            <a:off x="683568" y="2866212"/>
            <a:ext cx="38164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ေက်ာင္းသံုးပရိေဘာဂမ်ား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58530"/>
            <a:ext cx="3421414" cy="25627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557" y="345923"/>
            <a:ext cx="3831827" cy="254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601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196752"/>
            <a:ext cx="734481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ၾကက္ဘဲ၊ ၀က္ ေမြးျမဴေရးအတြက္ လုိအပ္ခ်က္မ်ား</a:t>
            </a:r>
          </a:p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    (ၾကက္ၿခံ၊ ၀က္ၿခံ၊ အစာ စသည္)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မ်ိဳးစပါး . . . . စသည္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489557"/>
            <a:ext cx="66247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အျခားလိုအပ္ခ်က္မ်ား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344107"/>
            <a:ext cx="7344816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ေဒသခံလူငယ္မ်ားအား ျပန္လည္ထူေထာင္ေရးအတြက္ ေလ့က်င့္သင္ၾကား ေပးျခင္း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အဖဲြ႔ႏွင့္ လုပ္ေဆာင္လာတတ္ေစရန္ ေလ့က်င့္ေပးျခင္း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ေဒသအတြင္းမွလည္း တတ္ႏိုင္သမွ် ရံပံုေငြ စုေဆာင္းျခင္း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သဘာ၀ေဘးက်ေရာက္ၿပီး က်န္ရစ္ေသာပစၥည္းမ်ားကို ျပန္လည္ အသံုးျပဳႏိုင္ရန္ စုေဆာင္းျခင္း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ယခင္ရိွၿပီးသားအေဆာက္အဦမ်ားကို ျပန္လည္ျပင္ဆင္ျခင္း . . . . စသည္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552" y="2636912"/>
            <a:ext cx="66247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ေဒသခံရြာသူရြာသားမ်ား၏ ပူးေပါင္းပါ၀င္မႈ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942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2780928"/>
            <a:ext cx="698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ေနာက္ဆက္တဲြ ေဆာင္ရြက္ရန္ အခ်က္မ်ား</a:t>
            </a:r>
            <a:endParaRPr lang="en-US" sz="4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7456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60648"/>
            <a:ext cx="784887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သဘာ၀ေဘးအႏၱရာယ္ဆိုင္ရာ အသိပညာေပး ေဟာေျပာပဲြမ်ား က်င္းပေပးျခင္း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7564" y="1095127"/>
            <a:ext cx="414046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ျဖစ္ႏုိင္ေသာ အေရးေပၚ ကိစၥမ်ား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4302037"/>
            <a:ext cx="720080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အျမင့္ေပၚမွ ျပဳတ္က်ျခင္း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ဓာတ္လိုက္ျခင္း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ေျမြကုိက္ျခင္း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ေရနစ္ျခင္း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အဆိပ္မိျခင္း၊ အဆိပ္ေသာက္မိျခင္း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ကေလးမ်ား မေတာ္တဆ လည္ေခ်ာင္းအတြင္း ေဂၚလီလံုး စသည္ ၀င္ျခင္း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005342"/>
            <a:ext cx="2753420" cy="28998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22769" y="1586409"/>
            <a:ext cx="2757343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မီးေလာင္ျခင္း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ေရႀကီးျခင္း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ငလ်င္လႈပ္ျခင္း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မုန္တိုင္းတိုက္ျခင္း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မိုးႀကိဳးပစ္ျခင္း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>
                <a:latin typeface="Zawgyi-One" pitchFamily="34" charset="0"/>
                <a:cs typeface="Zawgyi-One" pitchFamily="34" charset="0"/>
              </a:rPr>
              <a:t>အပူလြန္၍ ေမ့ေမ်ာျခင္း</a:t>
            </a:r>
            <a:endParaRPr lang="en-US" smtClean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584" y="1763524"/>
            <a:ext cx="1925527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သဘာ၀ </a:t>
            </a:r>
          </a:p>
          <a:p>
            <a:pPr algn="ctr"/>
            <a:r>
              <a:rPr lang="en-US" sz="2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ေဘးအႏၱရာယ္</a:t>
            </a:r>
            <a:endParaRPr lang="en-US" sz="2400" b="1" cap="none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1920" y="4466729"/>
            <a:ext cx="3312368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လူမ်ားေၾကာင့္ျဖစ္ေသာ</a:t>
            </a:r>
          </a:p>
          <a:p>
            <a:pPr algn="ctr"/>
            <a:r>
              <a:rPr lang="en-US" sz="2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Zawgyi-One" pitchFamily="34" charset="0"/>
                <a:cs typeface="Zawgyi-One" pitchFamily="34" charset="0"/>
              </a:rPr>
              <a:t>ေဘးအႏၱရာယ္</a:t>
            </a:r>
            <a:endParaRPr lang="en-US" sz="2400" b="1" cap="none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2389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519063"/>
            <a:ext cx="67687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အေရးေပၚကယ္ဆယ္ေရးႏွင့္ ျပန္လည္ေနရာခ်ထားေရး စီမံခန္႔ခဲြေရး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7344816" cy="2472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smtClean="0">
                <a:latin typeface="Zawgyi-One" pitchFamily="34" charset="0"/>
                <a:cs typeface="Zawgyi-One" pitchFamily="34" charset="0"/>
              </a:rPr>
              <a:t>စီမံခန္႔ခဲြေရးအဖဲြ႔ ဖဲြ႔ျခင္း</a:t>
            </a:r>
            <a:endParaRPr lang="en-US" b="1" smtClean="0">
              <a:latin typeface="Zawgyi-One" pitchFamily="34" charset="0"/>
              <a:cs typeface="Zawgyi-One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100" smtClean="0">
                <a:latin typeface="Zawgyi-One" pitchFamily="34" charset="0"/>
                <a:cs typeface="Zawgyi-One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အဖဲြ႔ေခါင္းေဆာင္ ခန္႔အပ္ျခင္း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အဖဲြ႔၀င္မ်ား စုေဆာင္းျခင္း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တာ၀န္၀တၱရားမ်ား ေပးအပ္ျခင္း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လိုအပ္ေသာ စာရြက္စာတမ္း၊ ပစၥည္းကိရိယာမ်ား စုေဆာင္းျခင္း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အျခားအဖဲြ႔မ်ားႏွင့္ အျပန္အလွန္ ဆက္သြယ္ျခင္း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371" y="4149080"/>
            <a:ext cx="3199142" cy="232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10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818582" cy="474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4174778" y="759718"/>
            <a:ext cx="4285654" cy="23812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Practical Time!</a:t>
            </a:r>
            <a:endParaRPr kumimoji="0" lang="en-SG" sz="72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3419872" y="188640"/>
            <a:ext cx="5328592" cy="3312368"/>
          </a:xfrm>
          <a:prstGeom prst="cloudCallout">
            <a:avLst>
              <a:gd name="adj1" fmla="val -46267"/>
              <a:gd name="adj2" fmla="val 437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659385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344816" cy="2472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smtClean="0">
                <a:latin typeface="Zawgyi-One" pitchFamily="34" charset="0"/>
                <a:cs typeface="Zawgyi-One" pitchFamily="34" charset="0"/>
              </a:rPr>
              <a:t>စီမံခန္႔ခဲြေရးအဖဲြ႔ ဖဲြ႔ျခင္း</a:t>
            </a:r>
            <a:endParaRPr lang="en-US" b="1" smtClean="0">
              <a:latin typeface="Zawgyi-One" pitchFamily="34" charset="0"/>
              <a:cs typeface="Zawgyi-One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100" smtClean="0">
                <a:latin typeface="Zawgyi-One" pitchFamily="34" charset="0"/>
                <a:cs typeface="Zawgyi-One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အဖဲြ႔ေခါင္းေဆာင္ တစ္ဦး ေရြးခ်ယ္ပါ။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အဖဲြ႔၀င္မ်ား စုေဆာင္းပါ။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တာ၀န္၀တၱရားမ်ား ေပးအပ္ပါ။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လိုအပ္ေသာ စာရြက္စာတမ္း၊ ပစၥည္းကိရိယာမ်ား စုေဆာင္းပါ။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အျခားအဖဲြ႔မ်ားႏွင့္ အျပန္အလွန္ ဆက္သြယ္ပါ။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573016"/>
            <a:ext cx="4266180" cy="284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019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519063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က်န္းမာေရး အသိပညာ ျဖန္႔ျဖဴးျခင္း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247732"/>
            <a:ext cx="734481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ေရွးဦးသူနာျပဳသင္တန္းမ်ား ေပးျခင္း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လက္ကမ္းစာေစာင္မ်ား ရိုက္ႏိွပ္ျဖန္႔ေ၀ျခင္း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ပုိစတာမ်ား ရုိက္ႏိွပ္ျဖန္႔ေ၀ျခင္း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က်န္းမာေရးအသိေပး ေဟာေျပာပဲြမ်ား က်င္းပေပးျခင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္း (ေဒသဆိုင္ရာ က်န္းမာေရး၀န္ထမ္းမ်ား၏ အကူအညီကို ရယူႏိုင္ပါသည္။)</a:t>
            </a:r>
            <a:endParaRPr lang="en-US" smtClean="0"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76178"/>
            <a:ext cx="3744416" cy="29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3983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519063"/>
            <a:ext cx="56886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မီးအေရးေပၚ ေလ့က်င့္ခန္းမ်ား ျပဳလုပ္ေပးျ</a:t>
            </a:r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ခင္း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734481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အေဆာက္အဦးတစ္ခု သို႔မဟုတ္ ရပ္ကြက္ သို႔မဟုတ္ ေက်းရြာမ်ားတြင္ Fire commender တစ္ဦးထားပါ။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အေဆာက္အဦမ်ားတြင္ အထပ္လိုက္၊ ရပ္ကြက္/ေက်းရြာမ်ားတြင္ အစုမ်ား အလိုက္၊ Fire warden မ်ား ခန္႔ထားပါ။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မီးသတ္ဘူးမ်ား အရံသင့္ေဆာင္ထားပါ။</a:t>
            </a:r>
            <a:endParaRPr lang="en-US" smtClean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284984"/>
            <a:ext cx="7344816" cy="301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မီးေလာင္လွ်င္ -</a:t>
            </a:r>
          </a:p>
          <a:p>
            <a:pPr>
              <a:lnSpc>
                <a:spcPct val="130000"/>
              </a:lnSpc>
            </a:pPr>
            <a:endParaRPr lang="en-US" sz="1000" smtClean="0">
              <a:latin typeface="Zawgyi-One" pitchFamily="34" charset="0"/>
              <a:cs typeface="Zawgyi-One" pitchFamily="34" charset="0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 - မီး ဟု ေအာ္ပါ။ မီးအေရးေပၚခလုတ္ (fire alarm) ရိွလွ်င္ ခလုတ္ႏိွပ္ပါ။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မိမိ မီးသတ္ႏိုင္မည္ဟုယူဆပါက မီးသတ္ဘူးသံုး၍ မီးသတ္ပါ။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မီးမသတ္ႏိုင္ဟုထင္ပါက မီးလြတ္ရာသို႔ အျမန္ဆံုးထြက္ပါ။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endParaRPr lang="en-US" sz="1000" smtClean="0">
              <a:latin typeface="Zawgyi-One" pitchFamily="34" charset="0"/>
              <a:cs typeface="Zawgyi-One" pitchFamily="34" charset="0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လုပ္လက္စအလုပ္ အားလံုးရပ္ပါ။ မီးခလုတ္၊ မိန္းမ်ား ခ်ခဲ့ပါ။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အခ်ိန္ရေသးလွ်င္ အေရးေပၚစာရြက္စာတမ္း၊ ပစၥည္းမ်ား အျမန္ဆံုးယူပါ။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စုရပ္ - မီးလြတ္ရာသို႔ သြားပါ။</a:t>
            </a:r>
            <a:endParaRPr lang="en-US" smtClean="0"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5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196752"/>
            <a:ext cx="77768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smtClean="0">
                <a:solidFill>
                  <a:srgbClr val="FF0000"/>
                </a:solidFill>
                <a:latin typeface="Zawgyi-One" pitchFamily="34" charset="0"/>
                <a:cs typeface="Zawgyi-One" pitchFamily="34" charset="0"/>
              </a:rPr>
              <a:t>သတိ - </a:t>
            </a:r>
            <a:r>
              <a:rPr lang="en-US" u="sng" smtClean="0">
                <a:latin typeface="Zawgyi-One" pitchFamily="34" charset="0"/>
                <a:cs typeface="Zawgyi-One" pitchFamily="34" charset="0"/>
              </a:rPr>
              <a:t>မိမိကိုယ္တိုင္ အႏၱရာယ္မျဖစ္ေစရန္ ဂရုစိုက္ပါ။</a:t>
            </a:r>
          </a:p>
          <a:p>
            <a:pPr>
              <a:lnSpc>
                <a:spcPct val="130000"/>
              </a:lnSpc>
            </a:pPr>
            <a:endParaRPr lang="en-US">
              <a:latin typeface="Zawgyi-One" pitchFamily="34" charset="0"/>
              <a:cs typeface="Zawgyi-One" pitchFamily="34" charset="0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ေရႊထည္၊ ေငြထည္ လက္၀တ္လက္စားမ်ား ၀တ္ဆင္မသြားပါႏွင့္။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ပုဆိုးထက္ ေဘာင္းဘီက လႈပ္ရွားရတာ ပိုမိုလြတ္လပ္ပါသည္။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စားေနက်မဟုတ္ေသာ အစားအစာမ်ားကို အရမ္းမစားရ။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ေသာက္ေရကို အထူးသတိထားပါ။ ေရေၾကာင့္ ၀မ္းပ်က္တတ္သည္။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တစ္ကုိယ္ရည္ သန္႔ရွင္းေရးကို အထူးဂရုစိုက္ပါ။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ညအခ်ိန္မေတာ္ အရဲကိုးၿပီး အျပင္မထြက္ရ။ မျဖစ္မေနထြက္ရမည္ဆိုလွ်င္ အေဖာ္ေခၚသြားပါ။ တစ္ေယာက္တည္း မည္သည့္အခါမွ မသြားပါႏွင့္။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က်င္းမ်ား၊ ခ်ိဳင့္မ်ား၊ လိုဏ္ေခါင္းမ်ားအတြင္း ရမ္းမဆင္းပါႏွင့္။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အေၾကာင္းကိစၥမရိွဘဲ သစ္ပင္ေပၚမတက္ပါႏွင့္။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ျမစ္ေခ်ာင္း၊ အင္းအိုင္မ်ားထဲသို႔ အရမ္း မဆင္းပါႏွင့္။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က်င္းမ်ား၊ ၿခံဳပုတ္မ်ားထဲသုိ႔ မႏိႈက္ပါႏွင့္။ </a:t>
            </a:r>
          </a:p>
        </p:txBody>
      </p:sp>
      <p:sp>
        <p:nvSpPr>
          <p:cNvPr id="4" name="Rectangle 3"/>
          <p:cNvSpPr/>
          <p:nvPr/>
        </p:nvSpPr>
        <p:spPr>
          <a:xfrm>
            <a:off x="448185" y="476672"/>
            <a:ext cx="40046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မိမိကိုယ္တိုင္ အႏၱရာယ္ကင္းေရး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087" y="4700736"/>
            <a:ext cx="1963377" cy="211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scuss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221088"/>
            <a:ext cx="3384376" cy="2101876"/>
          </a:xfrm>
          <a:prstGeom prst="rect">
            <a:avLst/>
          </a:prstGeom>
        </p:spPr>
      </p:pic>
      <p:pic>
        <p:nvPicPr>
          <p:cNvPr id="3" name="Picture 2" descr="1questi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052736"/>
            <a:ext cx="3456384" cy="3656601"/>
          </a:xfrm>
          <a:prstGeom prst="rect">
            <a:avLst/>
          </a:prstGeom>
        </p:spPr>
      </p:pic>
      <p:pic>
        <p:nvPicPr>
          <p:cNvPr id="4" name="Picture 3" descr="qa-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51988" y="980728"/>
            <a:ext cx="384042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734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659631"/>
            <a:ext cx="7344816" cy="342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smtClean="0">
                <a:latin typeface="Zawgyi-One" pitchFamily="34" charset="0"/>
                <a:cs typeface="Zawgyi-One" pitchFamily="34" charset="0"/>
              </a:rPr>
              <a:t>သိေသာသူသည္ -</a:t>
            </a:r>
          </a:p>
          <a:p>
            <a:pPr>
              <a:lnSpc>
                <a:spcPct val="130000"/>
              </a:lnSpc>
            </a:pPr>
            <a:r>
              <a:rPr lang="en-US" sz="2400" b="1" smtClean="0">
                <a:latin typeface="Zawgyi-One" pitchFamily="34" charset="0"/>
                <a:cs typeface="Zawgyi-One" pitchFamily="34" charset="0"/>
              </a:rPr>
              <a:t>သိေသာသူကုိလည္း သိ၏။</a:t>
            </a:r>
          </a:p>
          <a:p>
            <a:pPr>
              <a:lnSpc>
                <a:spcPct val="130000"/>
              </a:lnSpc>
            </a:pPr>
            <a:r>
              <a:rPr lang="en-US" sz="2400" b="1" smtClean="0">
                <a:latin typeface="Zawgyi-One" pitchFamily="34" charset="0"/>
                <a:cs typeface="Zawgyi-One" pitchFamily="34" charset="0"/>
              </a:rPr>
              <a:t>မသိေသာသူကိုလည္း သိ၏။</a:t>
            </a:r>
          </a:p>
          <a:p>
            <a:pPr>
              <a:lnSpc>
                <a:spcPct val="130000"/>
              </a:lnSpc>
            </a:pPr>
            <a:endParaRPr lang="en-US" sz="2400" b="1">
              <a:latin typeface="Zawgyi-One" pitchFamily="34" charset="0"/>
              <a:cs typeface="Zawgyi-One" pitchFamily="34" charset="0"/>
            </a:endParaRPr>
          </a:p>
          <a:p>
            <a:pPr algn="r">
              <a:lnSpc>
                <a:spcPct val="130000"/>
              </a:lnSpc>
            </a:pPr>
            <a:r>
              <a:rPr lang="en-US" sz="2400" b="1" smtClean="0">
                <a:latin typeface="Zawgyi-One" pitchFamily="34" charset="0"/>
                <a:cs typeface="Zawgyi-One" pitchFamily="34" charset="0"/>
              </a:rPr>
              <a:t>မသိေသာသူသည္ -</a:t>
            </a:r>
          </a:p>
          <a:p>
            <a:pPr algn="r">
              <a:lnSpc>
                <a:spcPct val="130000"/>
              </a:lnSpc>
            </a:pPr>
            <a:r>
              <a:rPr lang="en-US" sz="2400" b="1" smtClean="0">
                <a:latin typeface="Zawgyi-One" pitchFamily="34" charset="0"/>
                <a:cs typeface="Zawgyi-One" pitchFamily="34" charset="0"/>
              </a:rPr>
              <a:t>သိေသာသူကိုလည္း မသိ။</a:t>
            </a:r>
          </a:p>
          <a:p>
            <a:pPr algn="r">
              <a:lnSpc>
                <a:spcPct val="130000"/>
              </a:lnSpc>
            </a:pPr>
            <a:r>
              <a:rPr lang="en-US" sz="2400" b="1" smtClean="0">
                <a:latin typeface="Zawgyi-One" pitchFamily="34" charset="0"/>
                <a:cs typeface="Zawgyi-One" pitchFamily="34" charset="0"/>
              </a:rPr>
              <a:t>မသိေသာသူကိုလည္း မသိ။</a:t>
            </a:r>
            <a:endParaRPr lang="en-US" sz="2400" b="1" smtClean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39752" y="764704"/>
            <a:ext cx="39228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Zawgyi-One" pitchFamily="34" charset="0"/>
                <a:cs typeface="Zawgyi-One" pitchFamily="34" charset="0"/>
              </a:rPr>
              <a:t>သတင္းပို႔ျခင္း ေလ့က်င့္ခန္း</a:t>
            </a:r>
            <a:endParaRPr lang="en-US" sz="28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1734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68159"/>
            <a:ext cx="7344816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smtClean="0">
                <a:latin typeface="Zawgyi-One" pitchFamily="34" charset="0"/>
                <a:cs typeface="Zawgyi-One" pitchFamily="34" charset="0"/>
              </a:rPr>
              <a:t>တာ၀န္၀တၱရားမ်ား</a:t>
            </a:r>
            <a:endParaRPr lang="en-US" b="1" smtClean="0">
              <a:latin typeface="Zawgyi-One" pitchFamily="34" charset="0"/>
              <a:cs typeface="Zawgyi-One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100" smtClean="0">
                <a:latin typeface="Zawgyi-One" pitchFamily="34" charset="0"/>
                <a:cs typeface="Zawgyi-One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အဖဲြ႔ေခါင္းေဆာင္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အဖဲြ႔၀င္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2348880"/>
            <a:ext cx="7344816" cy="3913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smtClean="0">
                <a:latin typeface="Zawgyi-One" pitchFamily="34" charset="0"/>
                <a:cs typeface="Zawgyi-One" pitchFamily="34" charset="0"/>
              </a:rPr>
              <a:t>လိုအပ္ေသာ စာရြက္စာတမ္း / ပစၥည္းကိရိယာမ်ား</a:t>
            </a:r>
            <a:endParaRPr lang="en-US" b="1" smtClean="0">
              <a:latin typeface="Zawgyi-One" pitchFamily="34" charset="0"/>
              <a:cs typeface="Zawgyi-One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100" smtClean="0">
                <a:latin typeface="Zawgyi-One" pitchFamily="34" charset="0"/>
                <a:cs typeface="Zawgyi-One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>
                <a:latin typeface="Zawgyi-One" pitchFamily="34" charset="0"/>
                <a:cs typeface="Zawgyi-One" pitchFamily="34" charset="0"/>
              </a:rPr>
              <a:t>ေရွးဦးသူနာျ</a:t>
            </a:r>
            <a:r>
              <a:rPr lang="en-US">
                <a:latin typeface="Zawgyi-One" pitchFamily="34" charset="0"/>
                <a:cs typeface="Zawgyi-One" pitchFamily="34" charset="0"/>
              </a:rPr>
              <a:t>ပ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ဳစုနည္း လက္စဲြစာအုပ္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အေရးေပၚကယ္ဆယ္ေရး လက္စဲြစာအုပ္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ေရွးဦးသူနာျပဳေသတၱာ ႏွင့္ Handyplast ကဲ့သုိ႔ ေဆး၀ါးမ်ား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ခရာ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တကိုယ္ရည္ကာကြယ္ေရးအသံုးအေဆာင္ (life jacket, safety shoe, hand glove, safety harness, life line, etc . . )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ဓာတ္မီး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အသက္ကယ္အက်ႌ၊ ေရာင္ျပန္အက်ႌ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မီးသတ္ဘူး . . . စသည္</a:t>
            </a:r>
          </a:p>
        </p:txBody>
      </p:sp>
    </p:spTree>
    <p:extLst>
      <p:ext uri="{BB962C8B-B14F-4D97-AF65-F5344CB8AC3E}">
        <p14:creationId xmlns:p14="http://schemas.microsoft.com/office/powerpoint/2010/main" val="1932173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8185" y="476672"/>
            <a:ext cx="40046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မိမိကိုယ္တိုင္ အႏၱရာယ္ကင္းေရး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1227121"/>
            <a:ext cx="3600400" cy="430887"/>
          </a:xfrm>
          <a:prstGeom prst="rect">
            <a:avLst/>
          </a:prstGeom>
          <a:gradFill>
            <a:gsLst>
              <a:gs pos="0">
                <a:srgbClr val="FFEFD1">
                  <a:alpha val="66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200" b="1" smtClean="0">
                <a:solidFill>
                  <a:prstClr val="black"/>
                </a:solidFill>
                <a:latin typeface="Zawgyi-One" pitchFamily="34" charset="0"/>
                <a:cs typeface="Zawgyi-One" pitchFamily="34" charset="0"/>
              </a:rPr>
              <a:t>လက္အိတ္၀တ္ပါ</a:t>
            </a:r>
            <a:endParaRPr lang="en-US" sz="2200" b="1" dirty="0" smtClean="0"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000" y="4222249"/>
            <a:ext cx="3197920" cy="430887"/>
          </a:xfrm>
          <a:prstGeom prst="rect">
            <a:avLst/>
          </a:prstGeom>
          <a:gradFill>
            <a:gsLst>
              <a:gs pos="0">
                <a:srgbClr val="FFEFD1">
                  <a:alpha val="66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200" b="1" smtClean="0">
                <a:solidFill>
                  <a:prstClr val="black"/>
                </a:solidFill>
                <a:latin typeface="Zawgyi-One" pitchFamily="34" charset="0"/>
                <a:cs typeface="Zawgyi-One" pitchFamily="34" charset="0"/>
              </a:rPr>
              <a:t>Safety Shoe စီးပါ</a:t>
            </a:r>
            <a:endParaRPr lang="en-US" sz="2200" b="1" dirty="0" smtClean="0"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5" name="Picture 24" descr="Ultranitril 480  (46cm) 10/pk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000"/>
          <a:stretch>
            <a:fillRect/>
          </a:stretch>
        </p:blipFill>
        <p:spPr bwMode="auto">
          <a:xfrm rot="-3402050">
            <a:off x="3133748" y="1866095"/>
            <a:ext cx="1942892" cy="173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055" y="1227121"/>
            <a:ext cx="1818570" cy="215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4507674" y="2534125"/>
            <a:ext cx="26909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smtClean="0">
                <a:latin typeface="Zawgyi-One" pitchFamily="34" charset="0"/>
                <a:cs typeface="Zawgyi-One" pitchFamily="34" charset="0"/>
              </a:rPr>
              <a:t>ေရစိုခံရာဘာလက္အိတ္</a:t>
            </a:r>
            <a:endParaRPr lang="en-GB" sz="2000" dirty="0">
              <a:latin typeface="Zawgyi-One" pitchFamily="34" charset="0"/>
              <a:cs typeface="Zawgyi-One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08" y="5013176"/>
            <a:ext cx="34575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821" y="4077072"/>
            <a:ext cx="26574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4139952" y="6259327"/>
            <a:ext cx="39211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smtClean="0">
                <a:latin typeface="Zawgyi-One" pitchFamily="34" charset="0"/>
                <a:cs typeface="Zawgyi-One" pitchFamily="34" charset="0"/>
              </a:rPr>
              <a:t>ေရထဲတြင္စီးသည့္ ရာဘာဘြတ္ဖိနပ္</a:t>
            </a:r>
            <a:endParaRPr lang="en-GB" sz="2000" dirty="0"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74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47055"/>
            <a:ext cx="604867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ေတြ႔ႀကံဳႏိုင္သည့္ အႏၱရာယ္ ႏွင့္ ေရာဂါဘယမ်ား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47849"/>
            <a:ext cx="48965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ေျမြအႏၱရာယ္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ေရနစ္ျခင္း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အရာ၀တၳဳမ်ားႏွင့္ ထိမိခုိက္မိ၊ ထုမိ၊ ရွမိ၊ ထိုးမိျခင္း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အေလးအပင္မ်ား မ,သျဖင့္ ခါးနာျခင္း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အျမင့္မွ ျပဳတ္က်ျခင္း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ဓာတ္လုိက္ျခင္း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၀မ္းပ်က္၀မ္းေလွ်ာေရာဂါ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အစာအဆိပ္သင့္ျခင္း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အေအးမိ ဖ်ားနာျခင္း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အပူရွပ္ျခင္း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74" y="2799449"/>
            <a:ext cx="5083824" cy="394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73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808" y="2636912"/>
            <a:ext cx="338437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သတင္းပို႔ျ</a:t>
            </a:r>
            <a:r>
              <a:rPr lang="en-US" sz="4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ခင္း </a:t>
            </a:r>
            <a:endParaRPr lang="en-US" sz="4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92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818582" cy="474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4174778" y="759718"/>
            <a:ext cx="4285654" cy="23812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haroni" pitchFamily="2" charset="-79"/>
                <a:ea typeface="+mj-ea"/>
                <a:cs typeface="Aharoni" pitchFamily="2" charset="-79"/>
              </a:rPr>
              <a:t>Practical Time!</a:t>
            </a:r>
            <a:endParaRPr kumimoji="0" lang="en-SG" sz="72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3419872" y="188640"/>
            <a:ext cx="5328592" cy="3312368"/>
          </a:xfrm>
          <a:prstGeom prst="cloudCallout">
            <a:avLst>
              <a:gd name="adj1" fmla="val -46267"/>
              <a:gd name="adj2" fmla="val 437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1025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32" y="3637899"/>
            <a:ext cx="3939861" cy="27316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959993"/>
            <a:ext cx="7344816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ဆယ္ေယာက္တစ္စုစီ ဖဲြ႔ပါ။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အဖဲြ႔ေခါင္းေဆာင္က ေပးထားေသာစာရြက္မွ သတင္းစကားကုိ ပထမဆံုးလူသို႔ ျပပါ။</a:t>
            </a:r>
            <a:endParaRPr lang="en-US" smtClean="0">
              <a:latin typeface="Zawgyi-One" pitchFamily="34" charset="0"/>
              <a:cs typeface="Zawgyi-One" pitchFamily="34" charset="0"/>
            </a:endParaRP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ပထမလူမွ စတင္၍ ေနာက္ဆံုးလူထိ သတင္းပို႔ပါ။</a:t>
            </a:r>
            <a:r>
              <a:rPr lang="en-US" smtClean="0">
                <a:latin typeface="Zawgyi-One" pitchFamily="34" charset="0"/>
                <a:cs typeface="Zawgyi-One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ေနာက္ဆံုးလူက ရလာသည့္သတင္းစကားကို ေပးထားေသာစာရြက္ေပၚတြင္ ေရးၿပီး အဖဲြ႔ေခါင္းေဆာင္သို႔ အပ္ပါ။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>
                <a:latin typeface="Zawgyi-One" pitchFamily="34" charset="0"/>
                <a:cs typeface="Zawgyi-One" pitchFamily="34" charset="0"/>
              </a:rPr>
              <a:t>အဖဲြ႔ေခါင္းေဆာင္က မိမိရရိွလာေသာ သတင္းစကား မွန္မမွန္ကို ျပန္စစ္ပါ။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224" y="3978000"/>
            <a:ext cx="3004160" cy="24033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3568" y="447055"/>
            <a:ext cx="50405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awgyi-One" pitchFamily="34" charset="0"/>
                <a:cs typeface="Zawgyi-One" pitchFamily="34" charset="0"/>
              </a:rPr>
              <a:t>သတင္းပို႔ျခင္း ေလ့က်င့္ခန္း</a:t>
            </a:r>
            <a:endParaRPr lang="en-US" sz="2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awgyi-One" pitchFamily="34" charset="0"/>
              <a:cs typeface="Zawgyi-On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693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2968</TotalTime>
  <Words>6458</Words>
  <Application>Microsoft Office PowerPoint</Application>
  <PresentationFormat>On-screen Show (4:3)</PresentationFormat>
  <Paragraphs>291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 Nyein</dc:creator>
  <cp:lastModifiedBy>Aye Nyein</cp:lastModifiedBy>
  <cp:revision>109</cp:revision>
  <dcterms:created xsi:type="dcterms:W3CDTF">2015-08-04T04:30:52Z</dcterms:created>
  <dcterms:modified xsi:type="dcterms:W3CDTF">2015-08-15T16:47:58Z</dcterms:modified>
</cp:coreProperties>
</file>