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6" r:id="rId2"/>
    <p:sldId id="265" r:id="rId3"/>
    <p:sldId id="256" r:id="rId4"/>
    <p:sldId id="281" r:id="rId5"/>
    <p:sldId id="258" r:id="rId6"/>
    <p:sldId id="292" r:id="rId7"/>
    <p:sldId id="271" r:id="rId8"/>
    <p:sldId id="291" r:id="rId9"/>
    <p:sldId id="293" r:id="rId10"/>
    <p:sldId id="294" r:id="rId11"/>
    <p:sldId id="284" r:id="rId12"/>
    <p:sldId id="295" r:id="rId13"/>
    <p:sldId id="285" r:id="rId14"/>
    <p:sldId id="286" r:id="rId15"/>
    <p:sldId id="296" r:id="rId16"/>
    <p:sldId id="297" r:id="rId17"/>
    <p:sldId id="287" r:id="rId18"/>
    <p:sldId id="298" r:id="rId19"/>
    <p:sldId id="288" r:id="rId20"/>
    <p:sldId id="289" r:id="rId21"/>
    <p:sldId id="290" r:id="rId22"/>
  </p:sldIdLst>
  <p:sldSz cx="12192000" cy="6858000"/>
  <p:notesSz cx="6858000" cy="9144000"/>
  <p:defaultText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82" d="100"/>
          <a:sy n="82" d="100"/>
        </p:scale>
        <p:origin x="72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0C5548E-58E7-4C36-A38B-4966CBF0FC7A}"/>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ar-OM"/>
          </a:p>
        </p:txBody>
      </p:sp>
      <p:sp>
        <p:nvSpPr>
          <p:cNvPr id="3" name="عنوان فرعي 2">
            <a:extLst>
              <a:ext uri="{FF2B5EF4-FFF2-40B4-BE49-F238E27FC236}">
                <a16:creationId xmlns:a16="http://schemas.microsoft.com/office/drawing/2014/main" id="{A372A1EA-EE7B-4CD3-A021-C278405EFC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ar-OM"/>
          </a:p>
        </p:txBody>
      </p:sp>
      <p:sp>
        <p:nvSpPr>
          <p:cNvPr id="4" name="عنصر نائب للتاريخ 3">
            <a:extLst>
              <a:ext uri="{FF2B5EF4-FFF2-40B4-BE49-F238E27FC236}">
                <a16:creationId xmlns:a16="http://schemas.microsoft.com/office/drawing/2014/main" id="{18F3782F-A466-4266-8B20-51C28CE66A9C}"/>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5" name="عنصر نائب للتذييل 4">
            <a:extLst>
              <a:ext uri="{FF2B5EF4-FFF2-40B4-BE49-F238E27FC236}">
                <a16:creationId xmlns:a16="http://schemas.microsoft.com/office/drawing/2014/main" id="{1260D949-5966-4DD0-AD5C-144960A6D552}"/>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D02A2463-3C51-4DCC-9654-078B2D05711D}"/>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2322306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CFABDF5-042D-4B34-A367-C396C98C6A37}"/>
              </a:ext>
            </a:extLst>
          </p:cNvPr>
          <p:cNvSpPr>
            <a:spLocks noGrp="1"/>
          </p:cNvSpPr>
          <p:nvPr>
            <p:ph type="title"/>
          </p:nvPr>
        </p:nvSpPr>
        <p:spPr/>
        <p:txBody>
          <a:bodyPr/>
          <a:lstStyle/>
          <a:p>
            <a:r>
              <a:rPr lang="ar-SA"/>
              <a:t>انقر لتحرير نمط عنوان الشكل الرئيسي</a:t>
            </a:r>
            <a:endParaRPr lang="ar-OM"/>
          </a:p>
        </p:txBody>
      </p:sp>
      <p:sp>
        <p:nvSpPr>
          <p:cNvPr id="3" name="عنصر نائب للعنوان العمودي 2">
            <a:extLst>
              <a:ext uri="{FF2B5EF4-FFF2-40B4-BE49-F238E27FC236}">
                <a16:creationId xmlns:a16="http://schemas.microsoft.com/office/drawing/2014/main" id="{84EA8F2F-5EC8-44A1-8346-09D637E1A787}"/>
              </a:ext>
            </a:extLst>
          </p:cNvPr>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تاريخ 3">
            <a:extLst>
              <a:ext uri="{FF2B5EF4-FFF2-40B4-BE49-F238E27FC236}">
                <a16:creationId xmlns:a16="http://schemas.microsoft.com/office/drawing/2014/main" id="{11466E83-585B-4880-856C-61C705DCB4B7}"/>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5" name="عنصر نائب للتذييل 4">
            <a:extLst>
              <a:ext uri="{FF2B5EF4-FFF2-40B4-BE49-F238E27FC236}">
                <a16:creationId xmlns:a16="http://schemas.microsoft.com/office/drawing/2014/main" id="{3E17D4DA-7DB7-4EA7-9158-D3F922B66035}"/>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B114DA8A-FAA0-4A82-9C44-065DA2D330EE}"/>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2074324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id="{D08B669F-3E64-4B87-973A-E4BBE6A86246}"/>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endParaRPr lang="ar-OM"/>
          </a:p>
        </p:txBody>
      </p:sp>
      <p:sp>
        <p:nvSpPr>
          <p:cNvPr id="3" name="عنصر نائب للعنوان العمودي 2">
            <a:extLst>
              <a:ext uri="{FF2B5EF4-FFF2-40B4-BE49-F238E27FC236}">
                <a16:creationId xmlns:a16="http://schemas.microsoft.com/office/drawing/2014/main" id="{47E43DD7-56B8-469D-81B8-7685CA9CF06F}"/>
              </a:ext>
            </a:extLst>
          </p:cNvPr>
          <p:cNvSpPr>
            <a:spLocks noGrp="1"/>
          </p:cNvSpPr>
          <p:nvPr>
            <p:ph type="body" orient="vert" idx="1"/>
          </p:nvPr>
        </p:nvSpPr>
        <p:spPr>
          <a:xfrm>
            <a:off x="838200" y="365125"/>
            <a:ext cx="7734300"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تاريخ 3">
            <a:extLst>
              <a:ext uri="{FF2B5EF4-FFF2-40B4-BE49-F238E27FC236}">
                <a16:creationId xmlns:a16="http://schemas.microsoft.com/office/drawing/2014/main" id="{C227FCD9-0AD9-4F42-8156-49CC780BDEDD}"/>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5" name="عنصر نائب للتذييل 4">
            <a:extLst>
              <a:ext uri="{FF2B5EF4-FFF2-40B4-BE49-F238E27FC236}">
                <a16:creationId xmlns:a16="http://schemas.microsoft.com/office/drawing/2014/main" id="{C1AB32C5-4B3A-46A8-BCB4-EE54AE9AEDAD}"/>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0A223A98-A0CA-4C36-8FFD-EC2A2AF7DEE5}"/>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207465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1A207FC-5CFE-4896-9767-19C50682B173}"/>
              </a:ext>
            </a:extLst>
          </p:cNvPr>
          <p:cNvSpPr>
            <a:spLocks noGrp="1"/>
          </p:cNvSpPr>
          <p:nvPr>
            <p:ph type="title"/>
          </p:nvPr>
        </p:nvSpPr>
        <p:spPr/>
        <p:txBody>
          <a:bodyPr/>
          <a:lstStyle/>
          <a:p>
            <a:r>
              <a:rPr lang="ar-SA"/>
              <a:t>انقر لتحرير نمط عنوان الشكل الرئيسي</a:t>
            </a:r>
            <a:endParaRPr lang="ar-OM"/>
          </a:p>
        </p:txBody>
      </p:sp>
      <p:sp>
        <p:nvSpPr>
          <p:cNvPr id="3" name="عنصر نائب للمحتوى 2">
            <a:extLst>
              <a:ext uri="{FF2B5EF4-FFF2-40B4-BE49-F238E27FC236}">
                <a16:creationId xmlns:a16="http://schemas.microsoft.com/office/drawing/2014/main" id="{81F9EC0F-9A7A-4872-9DF1-477565267246}"/>
              </a:ext>
            </a:extLst>
          </p:cNvPr>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تاريخ 3">
            <a:extLst>
              <a:ext uri="{FF2B5EF4-FFF2-40B4-BE49-F238E27FC236}">
                <a16:creationId xmlns:a16="http://schemas.microsoft.com/office/drawing/2014/main" id="{3F28FCD3-B65A-440C-BA6B-827B11780FC2}"/>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5" name="عنصر نائب للتذييل 4">
            <a:extLst>
              <a:ext uri="{FF2B5EF4-FFF2-40B4-BE49-F238E27FC236}">
                <a16:creationId xmlns:a16="http://schemas.microsoft.com/office/drawing/2014/main" id="{36BE2DB5-60F5-48F5-A00F-96F9F6240067}"/>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CB95B496-7E34-44A9-9B63-17BAF6320A34}"/>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4169233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B12F7C0-602E-418C-BA69-9C4D178A4DFB}"/>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endParaRPr lang="ar-OM"/>
          </a:p>
        </p:txBody>
      </p:sp>
      <p:sp>
        <p:nvSpPr>
          <p:cNvPr id="3" name="عنصر نائب للنص 2">
            <a:extLst>
              <a:ext uri="{FF2B5EF4-FFF2-40B4-BE49-F238E27FC236}">
                <a16:creationId xmlns:a16="http://schemas.microsoft.com/office/drawing/2014/main" id="{3194BC71-EA67-4607-B778-237CBF39A2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عنصر نائب للتاريخ 3">
            <a:extLst>
              <a:ext uri="{FF2B5EF4-FFF2-40B4-BE49-F238E27FC236}">
                <a16:creationId xmlns:a16="http://schemas.microsoft.com/office/drawing/2014/main" id="{96D13C29-B624-4CD8-BB27-277D36506250}"/>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5" name="عنصر نائب للتذييل 4">
            <a:extLst>
              <a:ext uri="{FF2B5EF4-FFF2-40B4-BE49-F238E27FC236}">
                <a16:creationId xmlns:a16="http://schemas.microsoft.com/office/drawing/2014/main" id="{C6A29243-E62B-4B64-B2D2-FB8E2CFC8947}"/>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9FCF1AB8-FF05-43F0-BAD6-432B1030F48E}"/>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2174863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230647C-778D-40DC-A4DF-0EA8FC3B868B}"/>
              </a:ext>
            </a:extLst>
          </p:cNvPr>
          <p:cNvSpPr>
            <a:spLocks noGrp="1"/>
          </p:cNvSpPr>
          <p:nvPr>
            <p:ph type="title"/>
          </p:nvPr>
        </p:nvSpPr>
        <p:spPr/>
        <p:txBody>
          <a:bodyPr/>
          <a:lstStyle/>
          <a:p>
            <a:r>
              <a:rPr lang="ar-SA"/>
              <a:t>انقر لتحرير نمط عنوان الشكل الرئيسي</a:t>
            </a:r>
            <a:endParaRPr lang="ar-OM"/>
          </a:p>
        </p:txBody>
      </p:sp>
      <p:sp>
        <p:nvSpPr>
          <p:cNvPr id="3" name="عنصر نائب للمحتوى 2">
            <a:extLst>
              <a:ext uri="{FF2B5EF4-FFF2-40B4-BE49-F238E27FC236}">
                <a16:creationId xmlns:a16="http://schemas.microsoft.com/office/drawing/2014/main" id="{7C3F165F-53C2-4D8A-B862-52687E1F6FB1}"/>
              </a:ext>
            </a:extLst>
          </p:cNvPr>
          <p:cNvSpPr>
            <a:spLocks noGrp="1"/>
          </p:cNvSpPr>
          <p:nvPr>
            <p:ph sz="half" idx="1"/>
          </p:nvPr>
        </p:nvSpPr>
        <p:spPr>
          <a:xfrm>
            <a:off x="838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محتوى 3">
            <a:extLst>
              <a:ext uri="{FF2B5EF4-FFF2-40B4-BE49-F238E27FC236}">
                <a16:creationId xmlns:a16="http://schemas.microsoft.com/office/drawing/2014/main" id="{BFA1470B-EEF3-4C14-B928-6310E96A6833}"/>
              </a:ext>
            </a:extLst>
          </p:cNvPr>
          <p:cNvSpPr>
            <a:spLocks noGrp="1"/>
          </p:cNvSpPr>
          <p:nvPr>
            <p:ph sz="half" idx="2"/>
          </p:nvPr>
        </p:nvSpPr>
        <p:spPr>
          <a:xfrm>
            <a:off x="6172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5" name="عنصر نائب للتاريخ 4">
            <a:extLst>
              <a:ext uri="{FF2B5EF4-FFF2-40B4-BE49-F238E27FC236}">
                <a16:creationId xmlns:a16="http://schemas.microsoft.com/office/drawing/2014/main" id="{45B86096-BF03-47F7-9E10-5A4E15D1B814}"/>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6" name="عنصر نائب للتذييل 5">
            <a:extLst>
              <a:ext uri="{FF2B5EF4-FFF2-40B4-BE49-F238E27FC236}">
                <a16:creationId xmlns:a16="http://schemas.microsoft.com/office/drawing/2014/main" id="{E7D9B90B-4417-4D5F-8AA3-64FA405BBC79}"/>
              </a:ext>
            </a:extLst>
          </p:cNvPr>
          <p:cNvSpPr>
            <a:spLocks noGrp="1"/>
          </p:cNvSpPr>
          <p:nvPr>
            <p:ph type="ftr" sz="quarter" idx="11"/>
          </p:nvPr>
        </p:nvSpPr>
        <p:spPr/>
        <p:txBody>
          <a:bodyPr/>
          <a:lstStyle/>
          <a:p>
            <a:endParaRPr lang="ar-OM"/>
          </a:p>
        </p:txBody>
      </p:sp>
      <p:sp>
        <p:nvSpPr>
          <p:cNvPr id="7" name="عنصر نائب لرقم الشريحة 6">
            <a:extLst>
              <a:ext uri="{FF2B5EF4-FFF2-40B4-BE49-F238E27FC236}">
                <a16:creationId xmlns:a16="http://schemas.microsoft.com/office/drawing/2014/main" id="{3CE90065-F482-49CA-AB12-60A66890E746}"/>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1235118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849EE3D-4FC5-46B3-A67D-83246305F6EA}"/>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endParaRPr lang="ar-OM"/>
          </a:p>
        </p:txBody>
      </p:sp>
      <p:sp>
        <p:nvSpPr>
          <p:cNvPr id="3" name="عنصر نائب للنص 2">
            <a:extLst>
              <a:ext uri="{FF2B5EF4-FFF2-40B4-BE49-F238E27FC236}">
                <a16:creationId xmlns:a16="http://schemas.microsoft.com/office/drawing/2014/main" id="{E907251C-BF3E-4F78-A78A-57544B5820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عنصر نائب للمحتوى 3">
            <a:extLst>
              <a:ext uri="{FF2B5EF4-FFF2-40B4-BE49-F238E27FC236}">
                <a16:creationId xmlns:a16="http://schemas.microsoft.com/office/drawing/2014/main" id="{BCE439A8-572E-44AC-9510-1545081CD239}"/>
              </a:ext>
            </a:extLst>
          </p:cNvPr>
          <p:cNvSpPr>
            <a:spLocks noGrp="1"/>
          </p:cNvSpPr>
          <p:nvPr>
            <p:ph sz="half" idx="2"/>
          </p:nvPr>
        </p:nvSpPr>
        <p:spPr>
          <a:xfrm>
            <a:off x="839788" y="2505075"/>
            <a:ext cx="515778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5" name="عنصر نائب للنص 4">
            <a:extLst>
              <a:ext uri="{FF2B5EF4-FFF2-40B4-BE49-F238E27FC236}">
                <a16:creationId xmlns:a16="http://schemas.microsoft.com/office/drawing/2014/main" id="{46EDE8DA-474B-420A-971B-2113E84687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عنصر نائب للمحتوى 5">
            <a:extLst>
              <a:ext uri="{FF2B5EF4-FFF2-40B4-BE49-F238E27FC236}">
                <a16:creationId xmlns:a16="http://schemas.microsoft.com/office/drawing/2014/main" id="{B46C0BF1-BAC0-4CD3-B469-2F1EC714ACC8}"/>
              </a:ext>
            </a:extLst>
          </p:cNvPr>
          <p:cNvSpPr>
            <a:spLocks noGrp="1"/>
          </p:cNvSpPr>
          <p:nvPr>
            <p:ph sz="quarter" idx="4"/>
          </p:nvPr>
        </p:nvSpPr>
        <p:spPr>
          <a:xfrm>
            <a:off x="6172200" y="2505075"/>
            <a:ext cx="51831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7" name="عنصر نائب للتاريخ 6">
            <a:extLst>
              <a:ext uri="{FF2B5EF4-FFF2-40B4-BE49-F238E27FC236}">
                <a16:creationId xmlns:a16="http://schemas.microsoft.com/office/drawing/2014/main" id="{27B00EDD-0A83-4864-BC71-BF5732B395E8}"/>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8" name="عنصر نائب للتذييل 7">
            <a:extLst>
              <a:ext uri="{FF2B5EF4-FFF2-40B4-BE49-F238E27FC236}">
                <a16:creationId xmlns:a16="http://schemas.microsoft.com/office/drawing/2014/main" id="{8D51A328-3636-4904-AE22-A9E2C32337C8}"/>
              </a:ext>
            </a:extLst>
          </p:cNvPr>
          <p:cNvSpPr>
            <a:spLocks noGrp="1"/>
          </p:cNvSpPr>
          <p:nvPr>
            <p:ph type="ftr" sz="quarter" idx="11"/>
          </p:nvPr>
        </p:nvSpPr>
        <p:spPr/>
        <p:txBody>
          <a:bodyPr/>
          <a:lstStyle/>
          <a:p>
            <a:endParaRPr lang="ar-OM"/>
          </a:p>
        </p:txBody>
      </p:sp>
      <p:sp>
        <p:nvSpPr>
          <p:cNvPr id="9" name="عنصر نائب لرقم الشريحة 8">
            <a:extLst>
              <a:ext uri="{FF2B5EF4-FFF2-40B4-BE49-F238E27FC236}">
                <a16:creationId xmlns:a16="http://schemas.microsoft.com/office/drawing/2014/main" id="{4E931968-257A-45E9-8D1D-5AC6AD0840DB}"/>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1214574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249515D-5A8E-4C98-97F1-899E1B22325B}"/>
              </a:ext>
            </a:extLst>
          </p:cNvPr>
          <p:cNvSpPr>
            <a:spLocks noGrp="1"/>
          </p:cNvSpPr>
          <p:nvPr>
            <p:ph type="title"/>
          </p:nvPr>
        </p:nvSpPr>
        <p:spPr/>
        <p:txBody>
          <a:bodyPr/>
          <a:lstStyle/>
          <a:p>
            <a:r>
              <a:rPr lang="ar-SA"/>
              <a:t>انقر لتحرير نمط عنوان الشكل الرئيسي</a:t>
            </a:r>
            <a:endParaRPr lang="ar-OM"/>
          </a:p>
        </p:txBody>
      </p:sp>
      <p:sp>
        <p:nvSpPr>
          <p:cNvPr id="3" name="عنصر نائب للتاريخ 2">
            <a:extLst>
              <a:ext uri="{FF2B5EF4-FFF2-40B4-BE49-F238E27FC236}">
                <a16:creationId xmlns:a16="http://schemas.microsoft.com/office/drawing/2014/main" id="{D07E5DE8-0DC6-4D75-AA24-1EC236C5ACDD}"/>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4" name="عنصر نائب للتذييل 3">
            <a:extLst>
              <a:ext uri="{FF2B5EF4-FFF2-40B4-BE49-F238E27FC236}">
                <a16:creationId xmlns:a16="http://schemas.microsoft.com/office/drawing/2014/main" id="{CAF2170D-5CAA-4E10-A7D1-315BAD47C241}"/>
              </a:ext>
            </a:extLst>
          </p:cNvPr>
          <p:cNvSpPr>
            <a:spLocks noGrp="1"/>
          </p:cNvSpPr>
          <p:nvPr>
            <p:ph type="ftr" sz="quarter" idx="11"/>
          </p:nvPr>
        </p:nvSpPr>
        <p:spPr/>
        <p:txBody>
          <a:bodyPr/>
          <a:lstStyle/>
          <a:p>
            <a:endParaRPr lang="ar-OM"/>
          </a:p>
        </p:txBody>
      </p:sp>
      <p:sp>
        <p:nvSpPr>
          <p:cNvPr id="5" name="عنصر نائب لرقم الشريحة 4">
            <a:extLst>
              <a:ext uri="{FF2B5EF4-FFF2-40B4-BE49-F238E27FC236}">
                <a16:creationId xmlns:a16="http://schemas.microsoft.com/office/drawing/2014/main" id="{2CC28F9F-A7D2-4DA6-B6FA-4CEFF656E3F2}"/>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2712443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id="{5E57AB29-2666-4C20-A7F6-779503B89C4F}"/>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3" name="عنصر نائب للتذييل 2">
            <a:extLst>
              <a:ext uri="{FF2B5EF4-FFF2-40B4-BE49-F238E27FC236}">
                <a16:creationId xmlns:a16="http://schemas.microsoft.com/office/drawing/2014/main" id="{081A9D0D-6252-4F58-9D4B-FCDC2779A7E2}"/>
              </a:ext>
            </a:extLst>
          </p:cNvPr>
          <p:cNvSpPr>
            <a:spLocks noGrp="1"/>
          </p:cNvSpPr>
          <p:nvPr>
            <p:ph type="ftr" sz="quarter" idx="11"/>
          </p:nvPr>
        </p:nvSpPr>
        <p:spPr/>
        <p:txBody>
          <a:bodyPr/>
          <a:lstStyle/>
          <a:p>
            <a:endParaRPr lang="ar-OM"/>
          </a:p>
        </p:txBody>
      </p:sp>
      <p:sp>
        <p:nvSpPr>
          <p:cNvPr id="4" name="عنصر نائب لرقم الشريحة 3">
            <a:extLst>
              <a:ext uri="{FF2B5EF4-FFF2-40B4-BE49-F238E27FC236}">
                <a16:creationId xmlns:a16="http://schemas.microsoft.com/office/drawing/2014/main" id="{8D7768AF-CCAC-4DEA-B409-DCE68343D1E9}"/>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353671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AB3D3A2-844E-4C0A-915E-D066D44D1B5D}"/>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OM"/>
          </a:p>
        </p:txBody>
      </p:sp>
      <p:sp>
        <p:nvSpPr>
          <p:cNvPr id="3" name="عنصر نائب للمحتوى 2">
            <a:extLst>
              <a:ext uri="{FF2B5EF4-FFF2-40B4-BE49-F238E27FC236}">
                <a16:creationId xmlns:a16="http://schemas.microsoft.com/office/drawing/2014/main" id="{634546C0-7A67-47BE-83EA-F7707D3BAD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نص 3">
            <a:extLst>
              <a:ext uri="{FF2B5EF4-FFF2-40B4-BE49-F238E27FC236}">
                <a16:creationId xmlns:a16="http://schemas.microsoft.com/office/drawing/2014/main" id="{8939F242-BD91-4B85-9A07-36C8416C11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425CE531-F6E8-45BB-8317-1D99051D417C}"/>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6" name="عنصر نائب للتذييل 5">
            <a:extLst>
              <a:ext uri="{FF2B5EF4-FFF2-40B4-BE49-F238E27FC236}">
                <a16:creationId xmlns:a16="http://schemas.microsoft.com/office/drawing/2014/main" id="{FAF17E3E-F911-43F5-A125-FADA962DC9AF}"/>
              </a:ext>
            </a:extLst>
          </p:cNvPr>
          <p:cNvSpPr>
            <a:spLocks noGrp="1"/>
          </p:cNvSpPr>
          <p:nvPr>
            <p:ph type="ftr" sz="quarter" idx="11"/>
          </p:nvPr>
        </p:nvSpPr>
        <p:spPr/>
        <p:txBody>
          <a:bodyPr/>
          <a:lstStyle/>
          <a:p>
            <a:endParaRPr lang="ar-OM"/>
          </a:p>
        </p:txBody>
      </p:sp>
      <p:sp>
        <p:nvSpPr>
          <p:cNvPr id="7" name="عنصر نائب لرقم الشريحة 6">
            <a:extLst>
              <a:ext uri="{FF2B5EF4-FFF2-40B4-BE49-F238E27FC236}">
                <a16:creationId xmlns:a16="http://schemas.microsoft.com/office/drawing/2014/main" id="{0943F045-A52E-47F2-846B-BFF60134117D}"/>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3519678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BE1E88A-A7A1-4261-97C9-94E7932CFA0B}"/>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OM"/>
          </a:p>
        </p:txBody>
      </p:sp>
      <p:sp>
        <p:nvSpPr>
          <p:cNvPr id="3" name="عنصر نائب للصورة 2">
            <a:extLst>
              <a:ext uri="{FF2B5EF4-FFF2-40B4-BE49-F238E27FC236}">
                <a16:creationId xmlns:a16="http://schemas.microsoft.com/office/drawing/2014/main" id="{61524592-B5EA-4198-9701-8EF425586B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OM"/>
          </a:p>
        </p:txBody>
      </p:sp>
      <p:sp>
        <p:nvSpPr>
          <p:cNvPr id="4" name="عنصر نائب للنص 3">
            <a:extLst>
              <a:ext uri="{FF2B5EF4-FFF2-40B4-BE49-F238E27FC236}">
                <a16:creationId xmlns:a16="http://schemas.microsoft.com/office/drawing/2014/main" id="{86621598-389C-4397-9F5F-2EB6900D96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3FC4268E-DF3D-4628-9E74-B5851AC56EA4}"/>
              </a:ext>
            </a:extLst>
          </p:cNvPr>
          <p:cNvSpPr>
            <a:spLocks noGrp="1"/>
          </p:cNvSpPr>
          <p:nvPr>
            <p:ph type="dt" sz="half" idx="10"/>
          </p:nvPr>
        </p:nvSpPr>
        <p:spPr/>
        <p:txBody>
          <a:bodyPr/>
          <a:lstStyle/>
          <a:p>
            <a:fld id="{B9941194-7E34-45C6-9611-DC0FF67D3CDE}" type="datetimeFigureOut">
              <a:rPr lang="ar-OM" smtClean="0"/>
              <a:t>14/08/1443</a:t>
            </a:fld>
            <a:endParaRPr lang="ar-OM"/>
          </a:p>
        </p:txBody>
      </p:sp>
      <p:sp>
        <p:nvSpPr>
          <p:cNvPr id="6" name="عنصر نائب للتذييل 5">
            <a:extLst>
              <a:ext uri="{FF2B5EF4-FFF2-40B4-BE49-F238E27FC236}">
                <a16:creationId xmlns:a16="http://schemas.microsoft.com/office/drawing/2014/main" id="{41DC9344-5FBF-4928-9FBF-278D86BD49A3}"/>
              </a:ext>
            </a:extLst>
          </p:cNvPr>
          <p:cNvSpPr>
            <a:spLocks noGrp="1"/>
          </p:cNvSpPr>
          <p:nvPr>
            <p:ph type="ftr" sz="quarter" idx="11"/>
          </p:nvPr>
        </p:nvSpPr>
        <p:spPr/>
        <p:txBody>
          <a:bodyPr/>
          <a:lstStyle/>
          <a:p>
            <a:endParaRPr lang="ar-OM"/>
          </a:p>
        </p:txBody>
      </p:sp>
      <p:sp>
        <p:nvSpPr>
          <p:cNvPr id="7" name="عنصر نائب لرقم الشريحة 6">
            <a:extLst>
              <a:ext uri="{FF2B5EF4-FFF2-40B4-BE49-F238E27FC236}">
                <a16:creationId xmlns:a16="http://schemas.microsoft.com/office/drawing/2014/main" id="{035C9B68-495C-4B18-839A-B4754374FD6E}"/>
              </a:ext>
            </a:extLst>
          </p:cNvPr>
          <p:cNvSpPr>
            <a:spLocks noGrp="1"/>
          </p:cNvSpPr>
          <p:nvPr>
            <p:ph type="sldNum" sz="quarter" idx="12"/>
          </p:nvPr>
        </p:nvSpPr>
        <p:spPr/>
        <p:txBody>
          <a:bodyPr/>
          <a:lstStyle/>
          <a:p>
            <a:fld id="{69FA2A04-119B-4270-B5C2-8EE485F50DC1}" type="slidenum">
              <a:rPr lang="ar-OM" smtClean="0"/>
              <a:t>‹#›</a:t>
            </a:fld>
            <a:endParaRPr lang="ar-OM"/>
          </a:p>
        </p:txBody>
      </p:sp>
    </p:spTree>
    <p:extLst>
      <p:ext uri="{BB962C8B-B14F-4D97-AF65-F5344CB8AC3E}">
        <p14:creationId xmlns:p14="http://schemas.microsoft.com/office/powerpoint/2010/main" val="4054528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000" b="-3000"/>
          </a:stretch>
        </a:blipFill>
        <a:effectLst/>
      </p:bgPr>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id="{28ACBE88-917D-4AD3-A078-34A32A9B4C12}"/>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endParaRPr lang="ar-OM"/>
          </a:p>
        </p:txBody>
      </p:sp>
      <p:sp>
        <p:nvSpPr>
          <p:cNvPr id="3" name="عنصر نائب للنص 2">
            <a:extLst>
              <a:ext uri="{FF2B5EF4-FFF2-40B4-BE49-F238E27FC236}">
                <a16:creationId xmlns:a16="http://schemas.microsoft.com/office/drawing/2014/main" id="{5FFDC3D1-6D88-4596-BE9C-E1F7B15F9B0C}"/>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تاريخ 3">
            <a:extLst>
              <a:ext uri="{FF2B5EF4-FFF2-40B4-BE49-F238E27FC236}">
                <a16:creationId xmlns:a16="http://schemas.microsoft.com/office/drawing/2014/main" id="{2CB4CEB9-D343-40F7-A810-7F3DD7233B62}"/>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9941194-7E34-45C6-9611-DC0FF67D3CDE}" type="datetimeFigureOut">
              <a:rPr lang="ar-OM" smtClean="0"/>
              <a:t>14/08/1443</a:t>
            </a:fld>
            <a:endParaRPr lang="ar-OM"/>
          </a:p>
        </p:txBody>
      </p:sp>
      <p:sp>
        <p:nvSpPr>
          <p:cNvPr id="5" name="عنصر نائب للتذييل 4">
            <a:extLst>
              <a:ext uri="{FF2B5EF4-FFF2-40B4-BE49-F238E27FC236}">
                <a16:creationId xmlns:a16="http://schemas.microsoft.com/office/drawing/2014/main" id="{D9DE5FF6-0C23-4BCE-BDAA-8B98F9384C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OM"/>
          </a:p>
        </p:txBody>
      </p:sp>
      <p:sp>
        <p:nvSpPr>
          <p:cNvPr id="6" name="عنصر نائب لرقم الشريحة 5">
            <a:extLst>
              <a:ext uri="{FF2B5EF4-FFF2-40B4-BE49-F238E27FC236}">
                <a16:creationId xmlns:a16="http://schemas.microsoft.com/office/drawing/2014/main" id="{B3E5CE8C-41FC-40E9-AF79-45CDAF5260A7}"/>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9FA2A04-119B-4270-B5C2-8EE485F50DC1}" type="slidenum">
              <a:rPr lang="ar-OM" smtClean="0"/>
              <a:t>‹#›</a:t>
            </a:fld>
            <a:endParaRPr lang="ar-OM"/>
          </a:p>
        </p:txBody>
      </p:sp>
    </p:spTree>
    <p:extLst>
      <p:ext uri="{BB962C8B-B14F-4D97-AF65-F5344CB8AC3E}">
        <p14:creationId xmlns:p14="http://schemas.microsoft.com/office/powerpoint/2010/main" val="1970544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886408" y="1061602"/>
            <a:ext cx="10175780" cy="837473"/>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ما أطول نهر في العالم ؟ </a:t>
            </a:r>
            <a:endParaRPr lang="ar-OM" sz="3600"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22956299-B2E3-4670-9E7A-F53229846034}"/>
              </a:ext>
            </a:extLst>
          </p:cNvPr>
          <p:cNvSpPr txBox="1"/>
          <p:nvPr/>
        </p:nvSpPr>
        <p:spPr>
          <a:xfrm>
            <a:off x="5434568" y="2208109"/>
            <a:ext cx="6102220" cy="3908762"/>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a:lnSpc>
                <a:spcPct val="100000"/>
              </a:lnSpc>
            </a:pPr>
            <a:r>
              <a:rPr lang="ar-SA" sz="3200" b="1" dirty="0">
                <a:latin typeface="Calibri" panose="020F0502020204030204" pitchFamily="34" charset="0"/>
                <a:cs typeface="Calibri" panose="020F0502020204030204" pitchFamily="34" charset="0"/>
              </a:rPr>
              <a:t>نهر النيل </a:t>
            </a:r>
            <a:r>
              <a:rPr lang="ar-OM" dirty="0"/>
              <a:t>حتل نهر النيل المرتبة الأولى من حيث أطول الأنهار على مستوى العالم، إذ يبلغ طوله حوالي 6,695 كم، ويقع في قارة إفريقيا، ويقطع أراضي 11 دولة إفريقية، ويتكون من رافدين أساسيين هما؛ النيل الأبيض في السودان، والنيل الأزرق الذي ينبع من بحيرة </a:t>
            </a:r>
            <a:r>
              <a:rPr lang="ar-OM" dirty="0" err="1"/>
              <a:t>تانا</a:t>
            </a:r>
            <a:r>
              <a:rPr lang="ar-OM" dirty="0"/>
              <a:t> شمال غرب إثيوبيا، ويصب في البحر الأبيض المتوسط، يليه في المرتبة الثانية من حيث الطول نهر الأمازون بطول 6,575 كم، والذي يقع في قارة أمريكا الجنوبية، ويقطع سبع دول لاتينية، ويصب في المحيط الأطلسي.</a:t>
            </a:r>
            <a:endParaRPr lang="ar-OM" sz="3200" b="1" dirty="0">
              <a:latin typeface="Calibri" panose="020F0502020204030204" pitchFamily="34" charset="0"/>
              <a:cs typeface="Calibri" panose="020F0502020204030204" pitchFamily="34" charset="0"/>
            </a:endParaRPr>
          </a:p>
        </p:txBody>
      </p:sp>
      <p:pic>
        <p:nvPicPr>
          <p:cNvPr id="11" name="صورة 10" descr="صورة تحتوي على الطبيعة, وادي, خارجي&#10;&#10;تم إنشاء الوصف تلقائياً">
            <a:extLst>
              <a:ext uri="{FF2B5EF4-FFF2-40B4-BE49-F238E27FC236}">
                <a16:creationId xmlns:a16="http://schemas.microsoft.com/office/drawing/2014/main" id="{D8EAD72C-ADC2-4F97-BFEE-07A97C5BBB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212" y="2208109"/>
            <a:ext cx="4336666" cy="3760235"/>
          </a:xfrm>
          <a:prstGeom prst="rect">
            <a:avLst/>
          </a:prstGeom>
        </p:spPr>
      </p:pic>
    </p:spTree>
    <p:extLst>
      <p:ext uri="{BB962C8B-B14F-4D97-AF65-F5344CB8AC3E}">
        <p14:creationId xmlns:p14="http://schemas.microsoft.com/office/powerpoint/2010/main" val="1828912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438541" y="69430"/>
            <a:ext cx="2771190"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التأملية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709220" y="1315300"/>
            <a:ext cx="6080806" cy="2232021"/>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استخرج الجمل الاستفهامية الواردة في الأبيات (1-4) موضحا الأبعاد التي تحيل إليها .   </a:t>
            </a: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670513" y="3889853"/>
            <a:ext cx="6354149" cy="255454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من أي عهد... ، بأي كف ...، من السماء ... ، أم فجرت ... ، بأي عين ...، أي مزنة ، أي طوفان ...، بأي نول ... </a:t>
            </a:r>
          </a:p>
          <a:p>
            <a:r>
              <a:rPr lang="ar-SA" sz="3200" b="1" dirty="0">
                <a:latin typeface="Calibri" panose="020F0502020204030204" pitchFamily="34" charset="0"/>
                <a:cs typeface="Calibri" panose="020F0502020204030204" pitchFamily="34" charset="0"/>
              </a:rPr>
              <a:t>تكرار أسلوب الاستفهام دلالته : التعجب و الدهشة </a:t>
            </a:r>
            <a:endParaRPr lang="ar-OM" sz="3200" b="1"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3F0FA592-15F8-4212-B27D-76F1CF7ADF4B}"/>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1-م</a:t>
            </a:r>
            <a:r>
              <a:rPr lang="ar-OM" sz="2800" b="0" i="0" dirty="0">
                <a:solidFill>
                  <a:srgbClr val="212529"/>
                </a:solidFill>
                <a:effectLst/>
                <a:latin typeface="Calibri" panose="020F0502020204030204" pitchFamily="34" charset="0"/>
                <a:cs typeface="Calibri" panose="020F0502020204030204" pitchFamily="34" charset="0"/>
              </a:rPr>
              <a:t>ن أَيِّ عَهدٍ في القُرى تَتَدَفَّقُ</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وَبِأَيِّ كَفٍّ في المَدائِنِ تُغدِقُ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2-وَمِنَ السَماءِ نَزَلتَ أَم فُجِّرتَ مِن</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عَليا الجِنانِ جَداوِلاً تَتَرَقرَقُ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3-وَبِأَيِّ عَينٍ أَم بِأَيَّةِ مُزنَةٍ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أَم أَيِّ طوفانٍ تَفيضُ </a:t>
            </a:r>
            <a:r>
              <a:rPr lang="ar-OM" sz="2800" b="0" i="0" dirty="0" err="1">
                <a:solidFill>
                  <a:srgbClr val="212529"/>
                </a:solidFill>
                <a:effectLst/>
                <a:latin typeface="Calibri" panose="020F0502020204030204" pitchFamily="34" charset="0"/>
                <a:cs typeface="Calibri" panose="020F0502020204030204" pitchFamily="34" charset="0"/>
              </a:rPr>
              <a:t>وَتَفهَقُ</a:t>
            </a:r>
            <a:endParaRPr lang="ar-OM" sz="2800" b="0" i="0" dirty="0">
              <a:solidFill>
                <a:srgbClr val="212529"/>
              </a:solidFill>
              <a:effectLst/>
              <a:latin typeface="Calibri" panose="020F0502020204030204" pitchFamily="34" charset="0"/>
              <a:cs typeface="Calibri" panose="020F0502020204030204" pitchFamily="34" charset="0"/>
            </a:endParaRP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4-وَبِأَيِّ نَولٍ أَنتَ ناسِجُ بُردَةٍ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لِلضِفَّتَينِ جَديدُها لا يُخلَقُ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5-تَسوَدُّ ديباجاً إِذا فارَقتَها</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فَإِذا حَضَرتَ اِخضَوضَرَ الإِستَبرَقُ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6-في كُلِّ آوِنَةٍ تُبَدِّلُ صِبغَةً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عَجَباً وَأَنتَ الصابِغُ المُتَأَنِّقُ</a:t>
            </a:r>
          </a:p>
        </p:txBody>
      </p:sp>
    </p:spTree>
    <p:extLst>
      <p:ext uri="{BB962C8B-B14F-4D97-AF65-F5344CB8AC3E}">
        <p14:creationId xmlns:p14="http://schemas.microsoft.com/office/powerpoint/2010/main" val="279585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438541" y="69430"/>
            <a:ext cx="2771190"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التأملية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486061" y="874545"/>
            <a:ext cx="6557822" cy="1493358"/>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اشرح الصورة الفنية التي رسمها الشاعر للنهر في البيت الرابع .   </a:t>
            </a: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689733" y="2457724"/>
            <a:ext cx="6354149" cy="1569660"/>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شبه نهر النيل بالناسج  الذي ينسج الثوب وشبه الغطاء النباتي الذي يكسو ضفتي النهر بالبردة . </a:t>
            </a:r>
            <a:endParaRPr lang="ar-OM" sz="3200" b="1"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3F0FA592-15F8-4212-B27D-76F1CF7ADF4B}"/>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1-م</a:t>
            </a:r>
            <a:r>
              <a:rPr lang="ar-OM" sz="2800" b="0" i="0" dirty="0">
                <a:solidFill>
                  <a:srgbClr val="212529"/>
                </a:solidFill>
                <a:effectLst/>
                <a:latin typeface="Calibri" panose="020F0502020204030204" pitchFamily="34" charset="0"/>
                <a:cs typeface="Calibri" panose="020F0502020204030204" pitchFamily="34" charset="0"/>
              </a:rPr>
              <a:t>ن أَيِّ عَهدٍ في القُرى تَتَدَفَّقُ</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وَبِأَيِّ كَفٍّ في المَدائِنِ تُغدِقُ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2-وَمِنَ السَماءِ نَزَلتَ أَم فُجِّرتَ مِن</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عَليا الجِنانِ جَداوِلاً تَتَرَقرَقُ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3-وَبِأَيِّ عَينٍ أَم بِأَيَّةِ مُزنَةٍ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أَم أَيِّ طوفانٍ تَفيضُ </a:t>
            </a:r>
            <a:r>
              <a:rPr lang="ar-OM" sz="2800" b="0" i="0" dirty="0" err="1">
                <a:solidFill>
                  <a:srgbClr val="212529"/>
                </a:solidFill>
                <a:effectLst/>
                <a:latin typeface="Calibri" panose="020F0502020204030204" pitchFamily="34" charset="0"/>
                <a:cs typeface="Calibri" panose="020F0502020204030204" pitchFamily="34" charset="0"/>
              </a:rPr>
              <a:t>وَتَفهَقُ</a:t>
            </a:r>
            <a:endParaRPr lang="ar-OM" sz="2800" b="0" i="0" dirty="0">
              <a:solidFill>
                <a:srgbClr val="212529"/>
              </a:solidFill>
              <a:effectLst/>
              <a:latin typeface="Calibri" panose="020F0502020204030204" pitchFamily="34" charset="0"/>
              <a:cs typeface="Calibri" panose="020F0502020204030204" pitchFamily="34" charset="0"/>
            </a:endParaRP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4-وَبِأَيِّ نَولٍ أَنتَ ناسِجُ بُردَةٍ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لِلضِفَّتَينِ جَديدُها لا يُخلَقُ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5-تَسوَدُّ ديباجاً إِذا فارَقتَها</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فَإِذا حَضَرتَ اِخضَوضَرَ الإِستَبرَقُ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6-في كُلِّ آوِنَةٍ تُبَدِّلُ صِبغَةً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عَجَباً وَأَنتَ الصابِغُ المُتَأَنِّقُ</a:t>
            </a:r>
          </a:p>
        </p:txBody>
      </p:sp>
      <p:sp>
        <p:nvSpPr>
          <p:cNvPr id="12" name="مربع نص 11">
            <a:extLst>
              <a:ext uri="{FF2B5EF4-FFF2-40B4-BE49-F238E27FC236}">
                <a16:creationId xmlns:a16="http://schemas.microsoft.com/office/drawing/2014/main" id="{94030AB5-15C4-4E6E-AAD5-C3CDD7723286}"/>
              </a:ext>
            </a:extLst>
          </p:cNvPr>
          <p:cNvSpPr txBox="1"/>
          <p:nvPr/>
        </p:nvSpPr>
        <p:spPr>
          <a:xfrm>
            <a:off x="486061" y="3957571"/>
            <a:ext cx="6671766" cy="1493358"/>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وضح الصورة التي رسمها الشاعر لبيان أثر النهر على ضفتيه في البيت الخامس </a:t>
            </a:r>
          </a:p>
        </p:txBody>
      </p:sp>
      <p:sp>
        <p:nvSpPr>
          <p:cNvPr id="13" name="مربع نص 12">
            <a:extLst>
              <a:ext uri="{FF2B5EF4-FFF2-40B4-BE49-F238E27FC236}">
                <a16:creationId xmlns:a16="http://schemas.microsoft.com/office/drawing/2014/main" id="{28774991-E99D-4DF2-B1BD-09B025F7D765}"/>
              </a:ext>
            </a:extLst>
          </p:cNvPr>
          <p:cNvSpPr txBox="1"/>
          <p:nvPr/>
        </p:nvSpPr>
        <p:spPr>
          <a:xfrm>
            <a:off x="479825" y="5579753"/>
            <a:ext cx="6671765" cy="1077218"/>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شبه ضفتي النهر في حالة انقطاعه بالديباج الحرير ) وفي حالة جريانه بالإستبرق الأخضر .   </a:t>
            </a:r>
            <a:endParaRPr lang="ar-OM"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6438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 calcmode="lin" valueType="num">
                                      <p:cBhvr>
                                        <p:cTn id="17" dur="1000" fill="hold"/>
                                        <p:tgtEl>
                                          <p:spTgt spid="13"/>
                                        </p:tgtEl>
                                        <p:attrNameLst>
                                          <p:attrName>style.rotation</p:attrName>
                                        </p:attrNameLst>
                                      </p:cBhvr>
                                      <p:tavLst>
                                        <p:tav tm="0">
                                          <p:val>
                                            <p:fltVal val="90"/>
                                          </p:val>
                                        </p:tav>
                                        <p:tav tm="100000">
                                          <p:val>
                                            <p:fltVal val="0"/>
                                          </p:val>
                                        </p:tav>
                                      </p:tavLst>
                                    </p:anim>
                                    <p:animEffect transition="in" filter="fade">
                                      <p:cBhvr>
                                        <p:cTn id="1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438541" y="69430"/>
            <a:ext cx="2771190"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التأملية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486061" y="874545"/>
            <a:ext cx="6557822" cy="1493358"/>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اشرح الصورة الفنية في قول الشاعر ( أنت الصابغ المتأنق ) .   </a:t>
            </a: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689733" y="2457724"/>
            <a:ext cx="6354149" cy="1077218"/>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شبه نهر النيل بالفنان المتقن المبدع في صنعته</a:t>
            </a:r>
            <a:endParaRPr lang="ar-OM" sz="3200" b="1"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3F0FA592-15F8-4212-B27D-76F1CF7ADF4B}"/>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1-م</a:t>
            </a:r>
            <a:r>
              <a:rPr lang="ar-OM" sz="2800" b="0" i="0" dirty="0">
                <a:solidFill>
                  <a:srgbClr val="212529"/>
                </a:solidFill>
                <a:effectLst/>
                <a:latin typeface="Calibri" panose="020F0502020204030204" pitchFamily="34" charset="0"/>
                <a:cs typeface="Calibri" panose="020F0502020204030204" pitchFamily="34" charset="0"/>
              </a:rPr>
              <a:t>ن أَيِّ عَهدٍ في القُرى تَتَدَفَّقُ</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وَبِأَيِّ كَفٍّ في المَدائِنِ تُغدِقُ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2-وَمِنَ السَماءِ نَزَلتَ أَم فُجِّرتَ مِن</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عَليا الجِنانِ جَداوِلاً تَتَرَقرَقُ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3-وَبِأَيِّ عَينٍ أَم بِأَيَّةِ مُزنَةٍ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أَم أَيِّ طوفانٍ تَفيضُ </a:t>
            </a:r>
            <a:r>
              <a:rPr lang="ar-OM" sz="2800" b="0" i="0" dirty="0" err="1">
                <a:solidFill>
                  <a:srgbClr val="212529"/>
                </a:solidFill>
                <a:effectLst/>
                <a:latin typeface="Calibri" panose="020F0502020204030204" pitchFamily="34" charset="0"/>
                <a:cs typeface="Calibri" panose="020F0502020204030204" pitchFamily="34" charset="0"/>
              </a:rPr>
              <a:t>وَتَفهَقُ</a:t>
            </a:r>
            <a:endParaRPr lang="ar-OM" sz="2800" b="0" i="0" dirty="0">
              <a:solidFill>
                <a:srgbClr val="212529"/>
              </a:solidFill>
              <a:effectLst/>
              <a:latin typeface="Calibri" panose="020F0502020204030204" pitchFamily="34" charset="0"/>
              <a:cs typeface="Calibri" panose="020F0502020204030204" pitchFamily="34" charset="0"/>
            </a:endParaRP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4-وَبِأَيِّ نَولٍ أَنتَ ناسِجُ بُردَةٍ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لِلضِفَّتَينِ جَديدُها لا يُخلَقُ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5-تَسوَدُّ ديباجاً إِذا فارَقتَها</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فَإِذا حَضَرتَ اِخضَوضَرَ الإِستَبرَقُ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6-في كُلِّ آوِنَةٍ تُبَدِّلُ صِبغَةً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عَجَباً وَأَنتَ الصابِغُ المُتَأَنِّقُ</a:t>
            </a:r>
          </a:p>
        </p:txBody>
      </p:sp>
      <p:sp>
        <p:nvSpPr>
          <p:cNvPr id="12" name="مربع نص 11">
            <a:extLst>
              <a:ext uri="{FF2B5EF4-FFF2-40B4-BE49-F238E27FC236}">
                <a16:creationId xmlns:a16="http://schemas.microsoft.com/office/drawing/2014/main" id="{94030AB5-15C4-4E6E-AAD5-C3CDD7723286}"/>
              </a:ext>
            </a:extLst>
          </p:cNvPr>
          <p:cNvSpPr txBox="1"/>
          <p:nvPr/>
        </p:nvSpPr>
        <p:spPr>
          <a:xfrm>
            <a:off x="486061" y="3957571"/>
            <a:ext cx="6671766" cy="754694"/>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a:t>
            </a:r>
          </a:p>
        </p:txBody>
      </p:sp>
      <p:sp>
        <p:nvSpPr>
          <p:cNvPr id="13" name="مربع نص 12">
            <a:extLst>
              <a:ext uri="{FF2B5EF4-FFF2-40B4-BE49-F238E27FC236}">
                <a16:creationId xmlns:a16="http://schemas.microsoft.com/office/drawing/2014/main" id="{28774991-E99D-4DF2-B1BD-09B025F7D765}"/>
              </a:ext>
            </a:extLst>
          </p:cNvPr>
          <p:cNvSpPr txBox="1"/>
          <p:nvPr/>
        </p:nvSpPr>
        <p:spPr>
          <a:xfrm>
            <a:off x="479825" y="5579753"/>
            <a:ext cx="6671765"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   </a:t>
            </a:r>
            <a:endParaRPr lang="ar-OM"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25706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 calcmode="lin" valueType="num">
                                      <p:cBhvr>
                                        <p:cTn id="17" dur="1000" fill="hold"/>
                                        <p:tgtEl>
                                          <p:spTgt spid="13"/>
                                        </p:tgtEl>
                                        <p:attrNameLst>
                                          <p:attrName>style.rotation</p:attrName>
                                        </p:attrNameLst>
                                      </p:cBhvr>
                                      <p:tavLst>
                                        <p:tav tm="0">
                                          <p:val>
                                            <p:fltVal val="90"/>
                                          </p:val>
                                        </p:tav>
                                        <p:tav tm="100000">
                                          <p:val>
                                            <p:fltVal val="0"/>
                                          </p:val>
                                        </p:tav>
                                      </p:tavLst>
                                    </p:anim>
                                    <p:animEffect transition="in" filter="fade">
                                      <p:cBhvr>
                                        <p:cTn id="1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1303446" y="797335"/>
            <a:ext cx="4969238" cy="837473"/>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المعجم : </a:t>
            </a:r>
            <a:endParaRPr lang="ar-OM" sz="3600"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22956299-B2E3-4670-9E7A-F53229846034}"/>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7-أَتَتِ الدُهورُ عَلَيكَ مَهدُكَ مُترَعٌ</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وَحِياضُكَ الشُرقُ الشَهِيَّةُ دُفَّقُ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8-تَسقي وَتُطعِمُ لا إِناؤُكَ ضائِقٌ</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بِالوارِدينَ وَلا خُوّانُكَ يَنفُقُ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9-وَالماءُ تَسكُبُهُ فَيُسبَكُ عَسجَداً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وَالأَرضُ تُغرِقُها فَيَحيا المُغرَقُ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10-تُعي مَنابِعُكَ العُقولَ وَيَستَوي</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مُتَخَبِّطٌ في عِلمِها وَمُحَقِّقُ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11-أَخلَقتَ </a:t>
            </a:r>
            <a:r>
              <a:rPr lang="ar-OM" sz="2800" dirty="0" err="1">
                <a:solidFill>
                  <a:srgbClr val="212529"/>
                </a:solidFill>
                <a:latin typeface="Calibri" panose="020F0502020204030204" pitchFamily="34" charset="0"/>
                <a:cs typeface="Calibri" panose="020F0502020204030204" pitchFamily="34" charset="0"/>
              </a:rPr>
              <a:t>راووقَ</a:t>
            </a:r>
            <a:r>
              <a:rPr lang="ar-OM" sz="2800" dirty="0">
                <a:solidFill>
                  <a:srgbClr val="212529"/>
                </a:solidFill>
                <a:latin typeface="Calibri" panose="020F0502020204030204" pitchFamily="34" charset="0"/>
                <a:cs typeface="Calibri" panose="020F0502020204030204" pitchFamily="34" charset="0"/>
              </a:rPr>
              <a:t> الدُهورِ وَلَم تَزَل</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بِكَ حَمأَةٌ كَالمِسكِ لا </a:t>
            </a:r>
            <a:r>
              <a:rPr lang="ar-OM" sz="2800" dirty="0" err="1">
                <a:solidFill>
                  <a:srgbClr val="212529"/>
                </a:solidFill>
                <a:latin typeface="Calibri" panose="020F0502020204030204" pitchFamily="34" charset="0"/>
                <a:cs typeface="Calibri" panose="020F0502020204030204" pitchFamily="34" charset="0"/>
              </a:rPr>
              <a:t>تَتَرَوَّقُ</a:t>
            </a:r>
            <a:endParaRPr lang="ar-OM" sz="2800" dirty="0">
              <a:solidFill>
                <a:srgbClr val="212529"/>
              </a:solidFill>
              <a:latin typeface="Calibri" panose="020F0502020204030204" pitchFamily="34" charset="0"/>
              <a:cs typeface="Calibri" panose="020F0502020204030204" pitchFamily="34" charset="0"/>
            </a:endParaRPr>
          </a:p>
          <a:p>
            <a:pPr rtl="1">
              <a:lnSpc>
                <a:spcPct val="100000"/>
              </a:lnSpc>
            </a:pPr>
            <a:r>
              <a:rPr lang="ar-OM" sz="2800" dirty="0">
                <a:solidFill>
                  <a:srgbClr val="212529"/>
                </a:solidFill>
                <a:latin typeface="Calibri" panose="020F0502020204030204" pitchFamily="34" charset="0"/>
                <a:cs typeface="Calibri" panose="020F0502020204030204" pitchFamily="34" charset="0"/>
              </a:rPr>
              <a:t>12-حَمراءُ في الأَحواضِ إِلّا أَنَّها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بَيضاءُ في عُنُقِ الثَرى تَتَأَلَّقُ</a:t>
            </a: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1526343" y="1696450"/>
            <a:ext cx="5626894" cy="4549835"/>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OM" sz="2800" b="1" dirty="0">
                <a:latin typeface="Calibri" panose="020F0502020204030204" pitchFamily="34" charset="0"/>
                <a:cs typeface="Calibri" panose="020F0502020204030204" pitchFamily="34" charset="0"/>
              </a:rPr>
              <a:t>الجذر المعجمي لكلمة ( </a:t>
            </a:r>
            <a:r>
              <a:rPr lang="ar-SA" sz="2800" b="1" dirty="0">
                <a:latin typeface="Calibri" panose="020F0502020204030204" pitchFamily="34" charset="0"/>
                <a:cs typeface="Calibri" panose="020F0502020204030204" pitchFamily="34" charset="0"/>
              </a:rPr>
              <a:t>مترع ) : ... </a:t>
            </a:r>
          </a:p>
          <a:p>
            <a:r>
              <a:rPr lang="ar-SA" sz="2800" b="1" dirty="0">
                <a:latin typeface="Calibri" panose="020F0502020204030204" pitchFamily="34" charset="0"/>
                <a:cs typeface="Calibri" panose="020F0502020204030204" pitchFamily="34" charset="0"/>
              </a:rPr>
              <a:t>مفرد كلمة (حياضك ) : ... </a:t>
            </a:r>
          </a:p>
          <a:p>
            <a:r>
              <a:rPr lang="ar-SA" sz="2800" b="1" dirty="0">
                <a:latin typeface="Calibri" panose="020F0502020204030204" pitchFamily="34" charset="0"/>
                <a:cs typeface="Calibri" panose="020F0502020204030204" pitchFamily="34" charset="0"/>
              </a:rPr>
              <a:t>معنى كلمة ( خوانك) : ...</a:t>
            </a:r>
          </a:p>
          <a:p>
            <a:r>
              <a:rPr lang="ar-SA" sz="2800" b="1" dirty="0">
                <a:latin typeface="Calibri" panose="020F0502020204030204" pitchFamily="34" charset="0"/>
                <a:cs typeface="Calibri" panose="020F0502020204030204" pitchFamily="34" charset="0"/>
              </a:rPr>
              <a:t>معنى كلمة ( عسجدا) : ...</a:t>
            </a:r>
          </a:p>
          <a:p>
            <a:r>
              <a:rPr lang="ar-SA" sz="2800" b="1" dirty="0">
                <a:latin typeface="Calibri" panose="020F0502020204030204" pitchFamily="34" charset="0"/>
                <a:cs typeface="Calibri" panose="020F0502020204030204" pitchFamily="34" charset="0"/>
              </a:rPr>
              <a:t>معنى كلمة ( تعي ): ...</a:t>
            </a:r>
          </a:p>
          <a:p>
            <a:r>
              <a:rPr lang="ar-SA" sz="2800" b="1" dirty="0">
                <a:latin typeface="Calibri" panose="020F0502020204030204" pitchFamily="34" charset="0"/>
                <a:cs typeface="Calibri" panose="020F0502020204030204" pitchFamily="34" charset="0"/>
              </a:rPr>
              <a:t> جمع كلمة ( </a:t>
            </a:r>
            <a:r>
              <a:rPr lang="ar-SA" sz="2800" b="1" dirty="0" err="1">
                <a:latin typeface="Calibri" panose="020F0502020204030204" pitchFamily="34" charset="0"/>
                <a:cs typeface="Calibri" panose="020F0502020204030204" pitchFamily="34" charset="0"/>
              </a:rPr>
              <a:t>راووق</a:t>
            </a:r>
            <a:r>
              <a:rPr lang="ar-SA" sz="2800" b="1" dirty="0">
                <a:latin typeface="Calibri" panose="020F0502020204030204" pitchFamily="34" charset="0"/>
                <a:cs typeface="Calibri" panose="020F0502020204030204" pitchFamily="34" charset="0"/>
              </a:rPr>
              <a:t> ) : ...</a:t>
            </a:r>
          </a:p>
          <a:p>
            <a:r>
              <a:rPr lang="ar-SA" sz="2800" b="1" dirty="0">
                <a:latin typeface="Calibri" panose="020F0502020204030204" pitchFamily="34" charset="0"/>
                <a:cs typeface="Calibri" panose="020F0502020204030204" pitchFamily="34" charset="0"/>
              </a:rPr>
              <a:t>كلمة بمعنى (الطين الأسود) : ...</a:t>
            </a:r>
          </a:p>
        </p:txBody>
      </p:sp>
      <p:sp>
        <p:nvSpPr>
          <p:cNvPr id="2" name="مربع نص 1">
            <a:extLst>
              <a:ext uri="{FF2B5EF4-FFF2-40B4-BE49-F238E27FC236}">
                <a16:creationId xmlns:a16="http://schemas.microsoft.com/office/drawing/2014/main" id="{ADDC264A-FC2C-448A-8742-DC6859EEADE8}"/>
              </a:ext>
            </a:extLst>
          </p:cNvPr>
          <p:cNvSpPr txBox="1"/>
          <p:nvPr/>
        </p:nvSpPr>
        <p:spPr>
          <a:xfrm>
            <a:off x="2122202" y="1665630"/>
            <a:ext cx="1156997"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ت ر ع</a:t>
            </a:r>
            <a:endParaRPr lang="ar-OM" sz="3200" b="1" dirty="0">
              <a:latin typeface="Calibri" panose="020F0502020204030204" pitchFamily="34" charset="0"/>
              <a:cs typeface="Calibri" panose="020F0502020204030204" pitchFamily="34" charset="0"/>
            </a:endParaRPr>
          </a:p>
        </p:txBody>
      </p:sp>
      <p:sp>
        <p:nvSpPr>
          <p:cNvPr id="12" name="مربع نص 11">
            <a:extLst>
              <a:ext uri="{FF2B5EF4-FFF2-40B4-BE49-F238E27FC236}">
                <a16:creationId xmlns:a16="http://schemas.microsoft.com/office/drawing/2014/main" id="{8636D4D6-F728-4627-A9CD-5769550A0EB1}"/>
              </a:ext>
            </a:extLst>
          </p:cNvPr>
          <p:cNvSpPr txBox="1"/>
          <p:nvPr/>
        </p:nvSpPr>
        <p:spPr>
          <a:xfrm>
            <a:off x="2883158" y="2348185"/>
            <a:ext cx="1380931"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حوض</a:t>
            </a:r>
            <a:endParaRPr lang="ar-OM" sz="3200" b="1" dirty="0">
              <a:latin typeface="Calibri" panose="020F0502020204030204" pitchFamily="34" charset="0"/>
              <a:cs typeface="Calibri" panose="020F0502020204030204" pitchFamily="34" charset="0"/>
            </a:endParaRPr>
          </a:p>
        </p:txBody>
      </p:sp>
      <p:sp>
        <p:nvSpPr>
          <p:cNvPr id="13" name="مربع نص 12">
            <a:extLst>
              <a:ext uri="{FF2B5EF4-FFF2-40B4-BE49-F238E27FC236}">
                <a16:creationId xmlns:a16="http://schemas.microsoft.com/office/drawing/2014/main" id="{09FBDDFB-4ADE-4278-97F5-4A890FF1F499}"/>
              </a:ext>
            </a:extLst>
          </p:cNvPr>
          <p:cNvSpPr txBox="1"/>
          <p:nvPr/>
        </p:nvSpPr>
        <p:spPr>
          <a:xfrm>
            <a:off x="3825386" y="4384242"/>
            <a:ext cx="1010968"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تتعب</a:t>
            </a:r>
            <a:endParaRPr lang="ar-OM" sz="3200" b="1" dirty="0">
              <a:latin typeface="Calibri" panose="020F0502020204030204" pitchFamily="34" charset="0"/>
              <a:cs typeface="Calibri" panose="020F0502020204030204" pitchFamily="34" charset="0"/>
            </a:endParaRPr>
          </a:p>
        </p:txBody>
      </p:sp>
      <p:sp>
        <p:nvSpPr>
          <p:cNvPr id="14" name="مربع نص 13">
            <a:extLst>
              <a:ext uri="{FF2B5EF4-FFF2-40B4-BE49-F238E27FC236}">
                <a16:creationId xmlns:a16="http://schemas.microsoft.com/office/drawing/2014/main" id="{03F65497-CC8F-4AA0-A8B3-FF9007C708A9}"/>
              </a:ext>
            </a:extLst>
          </p:cNvPr>
          <p:cNvSpPr txBox="1"/>
          <p:nvPr/>
        </p:nvSpPr>
        <p:spPr>
          <a:xfrm>
            <a:off x="3167121" y="5054304"/>
            <a:ext cx="1270019" cy="584775"/>
          </a:xfrm>
          <a:prstGeom prst="rect">
            <a:avLst/>
          </a:prstGeom>
          <a:solidFill>
            <a:schemeClr val="accent6">
              <a:lumMod val="60000"/>
              <a:lumOff val="40000"/>
            </a:schemeClr>
          </a:solidFill>
        </p:spPr>
        <p:txBody>
          <a:bodyPr wrap="square" rtlCol="1">
            <a:spAutoFit/>
          </a:bodyPr>
          <a:lstStyle/>
          <a:p>
            <a:r>
              <a:rPr lang="ar-SA" sz="3200" b="1" dirty="0" err="1">
                <a:latin typeface="Calibri" panose="020F0502020204030204" pitchFamily="34" charset="0"/>
                <a:cs typeface="Calibri" panose="020F0502020204030204" pitchFamily="34" charset="0"/>
              </a:rPr>
              <a:t>رواويق</a:t>
            </a:r>
            <a:endParaRPr lang="ar-OM" sz="3200" b="1" dirty="0">
              <a:latin typeface="Calibri" panose="020F0502020204030204" pitchFamily="34" charset="0"/>
              <a:cs typeface="Calibri" panose="020F0502020204030204" pitchFamily="34" charset="0"/>
            </a:endParaRPr>
          </a:p>
        </p:txBody>
      </p:sp>
      <p:sp>
        <p:nvSpPr>
          <p:cNvPr id="15" name="مربع نص 14">
            <a:extLst>
              <a:ext uri="{FF2B5EF4-FFF2-40B4-BE49-F238E27FC236}">
                <a16:creationId xmlns:a16="http://schemas.microsoft.com/office/drawing/2014/main" id="{FA19E407-9442-48E2-A407-0B3399DC4FB1}"/>
              </a:ext>
            </a:extLst>
          </p:cNvPr>
          <p:cNvSpPr txBox="1"/>
          <p:nvPr/>
        </p:nvSpPr>
        <p:spPr>
          <a:xfrm>
            <a:off x="1222310" y="3030740"/>
            <a:ext cx="3191070"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ما يوضع عليه الطعام </a:t>
            </a:r>
            <a:endParaRPr lang="ar-OM" sz="3200" b="1" dirty="0">
              <a:latin typeface="Calibri" panose="020F0502020204030204" pitchFamily="34" charset="0"/>
              <a:cs typeface="Calibri" panose="020F0502020204030204" pitchFamily="34" charset="0"/>
            </a:endParaRPr>
          </a:p>
        </p:txBody>
      </p:sp>
      <p:sp>
        <p:nvSpPr>
          <p:cNvPr id="16" name="مربع نص 15">
            <a:extLst>
              <a:ext uri="{FF2B5EF4-FFF2-40B4-BE49-F238E27FC236}">
                <a16:creationId xmlns:a16="http://schemas.microsoft.com/office/drawing/2014/main" id="{618E4850-254E-4B51-8DA7-EC686B3B1F41}"/>
              </a:ext>
            </a:extLst>
          </p:cNvPr>
          <p:cNvSpPr txBox="1"/>
          <p:nvPr/>
        </p:nvSpPr>
        <p:spPr>
          <a:xfrm>
            <a:off x="2505309" y="5753486"/>
            <a:ext cx="1128923"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حمأة</a:t>
            </a:r>
            <a:endParaRPr lang="ar-OM" sz="3200" b="1" dirty="0">
              <a:latin typeface="Calibri" panose="020F0502020204030204" pitchFamily="34" charset="0"/>
              <a:cs typeface="Calibri" panose="020F0502020204030204" pitchFamily="34" charset="0"/>
            </a:endParaRPr>
          </a:p>
        </p:txBody>
      </p:sp>
      <p:sp>
        <p:nvSpPr>
          <p:cNvPr id="17" name="مربع نص 16">
            <a:extLst>
              <a:ext uri="{FF2B5EF4-FFF2-40B4-BE49-F238E27FC236}">
                <a16:creationId xmlns:a16="http://schemas.microsoft.com/office/drawing/2014/main" id="{9E07EE26-39A1-45CA-A64A-4B9ADE6CE3A5}"/>
              </a:ext>
            </a:extLst>
          </p:cNvPr>
          <p:cNvSpPr txBox="1"/>
          <p:nvPr/>
        </p:nvSpPr>
        <p:spPr>
          <a:xfrm>
            <a:off x="3069771" y="3691750"/>
            <a:ext cx="1270019"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الذهب</a:t>
            </a:r>
            <a:endParaRPr lang="ar-OM" sz="3200" b="1" dirty="0">
              <a:latin typeface="Calibri" panose="020F0502020204030204" pitchFamily="34" charset="0"/>
              <a:cs typeface="Calibri" panose="020F0502020204030204" pitchFamily="34" charset="0"/>
            </a:endParaRPr>
          </a:p>
        </p:txBody>
      </p:sp>
      <p:sp>
        <p:nvSpPr>
          <p:cNvPr id="18" name="مربع نص 17">
            <a:extLst>
              <a:ext uri="{FF2B5EF4-FFF2-40B4-BE49-F238E27FC236}">
                <a16:creationId xmlns:a16="http://schemas.microsoft.com/office/drawing/2014/main" id="{280BC5D5-5E50-4BDE-984E-73CB458E379A}"/>
              </a:ext>
            </a:extLst>
          </p:cNvPr>
          <p:cNvSpPr txBox="1"/>
          <p:nvPr/>
        </p:nvSpPr>
        <p:spPr>
          <a:xfrm>
            <a:off x="358128" y="101636"/>
            <a:ext cx="2921071"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السياقية : </a:t>
            </a:r>
            <a:endParaRPr lang="ar-OM"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21877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style.rotation</p:attrName>
                                        </p:attrNameLst>
                                      </p:cBhvr>
                                      <p:tavLst>
                                        <p:tav tm="0">
                                          <p:val>
                                            <p:fltVal val="90"/>
                                          </p:val>
                                        </p:tav>
                                        <p:tav tm="100000">
                                          <p:val>
                                            <p:fltVal val="0"/>
                                          </p:val>
                                        </p:tav>
                                      </p:tavLst>
                                    </p:anim>
                                    <p:animEffect transition="in" filter="fade">
                                      <p:cBhvr>
                                        <p:cTn id="18" dur="1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fltVal val="0"/>
                                          </p:val>
                                        </p:tav>
                                        <p:tav tm="100000">
                                          <p:val>
                                            <p:strVal val="#ppt_w"/>
                                          </p:val>
                                        </p:tav>
                                      </p:tavLst>
                                    </p:anim>
                                    <p:anim calcmode="lin" valueType="num">
                                      <p:cBhvr>
                                        <p:cTn id="24" dur="1000" fill="hold"/>
                                        <p:tgtEl>
                                          <p:spTgt spid="15"/>
                                        </p:tgtEl>
                                        <p:attrNameLst>
                                          <p:attrName>ppt_h</p:attrName>
                                        </p:attrNameLst>
                                      </p:cBhvr>
                                      <p:tavLst>
                                        <p:tav tm="0">
                                          <p:val>
                                            <p:fltVal val="0"/>
                                          </p:val>
                                        </p:tav>
                                        <p:tav tm="100000">
                                          <p:val>
                                            <p:strVal val="#ppt_h"/>
                                          </p:val>
                                        </p:tav>
                                      </p:tavLst>
                                    </p:anim>
                                    <p:anim calcmode="lin" valueType="num">
                                      <p:cBhvr>
                                        <p:cTn id="25" dur="1000" fill="hold"/>
                                        <p:tgtEl>
                                          <p:spTgt spid="15"/>
                                        </p:tgtEl>
                                        <p:attrNameLst>
                                          <p:attrName>style.rotation</p:attrName>
                                        </p:attrNameLst>
                                      </p:cBhvr>
                                      <p:tavLst>
                                        <p:tav tm="0">
                                          <p:val>
                                            <p:fltVal val="90"/>
                                          </p:val>
                                        </p:tav>
                                        <p:tav tm="100000">
                                          <p:val>
                                            <p:fltVal val="0"/>
                                          </p:val>
                                        </p:tav>
                                      </p:tavLst>
                                    </p:anim>
                                    <p:animEffect transition="in" filter="fade">
                                      <p:cBhvr>
                                        <p:cTn id="26" dur="10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1000" fill="hold"/>
                                        <p:tgtEl>
                                          <p:spTgt spid="13"/>
                                        </p:tgtEl>
                                        <p:attrNameLst>
                                          <p:attrName>ppt_w</p:attrName>
                                        </p:attrNameLst>
                                      </p:cBhvr>
                                      <p:tavLst>
                                        <p:tav tm="0">
                                          <p:val>
                                            <p:fltVal val="0"/>
                                          </p:val>
                                        </p:tav>
                                        <p:tav tm="100000">
                                          <p:val>
                                            <p:strVal val="#ppt_w"/>
                                          </p:val>
                                        </p:tav>
                                      </p:tavLst>
                                    </p:anim>
                                    <p:anim calcmode="lin" valueType="num">
                                      <p:cBhvr>
                                        <p:cTn id="40" dur="1000" fill="hold"/>
                                        <p:tgtEl>
                                          <p:spTgt spid="13"/>
                                        </p:tgtEl>
                                        <p:attrNameLst>
                                          <p:attrName>ppt_h</p:attrName>
                                        </p:attrNameLst>
                                      </p:cBhvr>
                                      <p:tavLst>
                                        <p:tav tm="0">
                                          <p:val>
                                            <p:fltVal val="0"/>
                                          </p:val>
                                        </p:tav>
                                        <p:tav tm="100000">
                                          <p:val>
                                            <p:strVal val="#ppt_h"/>
                                          </p:val>
                                        </p:tav>
                                      </p:tavLst>
                                    </p:anim>
                                    <p:anim calcmode="lin" valueType="num">
                                      <p:cBhvr>
                                        <p:cTn id="41" dur="1000" fill="hold"/>
                                        <p:tgtEl>
                                          <p:spTgt spid="13"/>
                                        </p:tgtEl>
                                        <p:attrNameLst>
                                          <p:attrName>style.rotation</p:attrName>
                                        </p:attrNameLst>
                                      </p:cBhvr>
                                      <p:tavLst>
                                        <p:tav tm="0">
                                          <p:val>
                                            <p:fltVal val="90"/>
                                          </p:val>
                                        </p:tav>
                                        <p:tav tm="100000">
                                          <p:val>
                                            <p:fltVal val="0"/>
                                          </p:val>
                                        </p:tav>
                                      </p:tavLst>
                                    </p:anim>
                                    <p:animEffect transition="in" filter="fade">
                                      <p:cBhvr>
                                        <p:cTn id="42" dur="10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1000" fill="hold"/>
                                        <p:tgtEl>
                                          <p:spTgt spid="14"/>
                                        </p:tgtEl>
                                        <p:attrNameLst>
                                          <p:attrName>ppt_w</p:attrName>
                                        </p:attrNameLst>
                                      </p:cBhvr>
                                      <p:tavLst>
                                        <p:tav tm="0">
                                          <p:val>
                                            <p:fltVal val="0"/>
                                          </p:val>
                                        </p:tav>
                                        <p:tav tm="100000">
                                          <p:val>
                                            <p:strVal val="#ppt_w"/>
                                          </p:val>
                                        </p:tav>
                                      </p:tavLst>
                                    </p:anim>
                                    <p:anim calcmode="lin" valueType="num">
                                      <p:cBhvr>
                                        <p:cTn id="48" dur="1000" fill="hold"/>
                                        <p:tgtEl>
                                          <p:spTgt spid="14"/>
                                        </p:tgtEl>
                                        <p:attrNameLst>
                                          <p:attrName>ppt_h</p:attrName>
                                        </p:attrNameLst>
                                      </p:cBhvr>
                                      <p:tavLst>
                                        <p:tav tm="0">
                                          <p:val>
                                            <p:fltVal val="0"/>
                                          </p:val>
                                        </p:tav>
                                        <p:tav tm="100000">
                                          <p:val>
                                            <p:strVal val="#ppt_h"/>
                                          </p:val>
                                        </p:tav>
                                      </p:tavLst>
                                    </p:anim>
                                    <p:anim calcmode="lin" valueType="num">
                                      <p:cBhvr>
                                        <p:cTn id="49" dur="1000" fill="hold"/>
                                        <p:tgtEl>
                                          <p:spTgt spid="14"/>
                                        </p:tgtEl>
                                        <p:attrNameLst>
                                          <p:attrName>style.rotation</p:attrName>
                                        </p:attrNameLst>
                                      </p:cBhvr>
                                      <p:tavLst>
                                        <p:tav tm="0">
                                          <p:val>
                                            <p:fltVal val="90"/>
                                          </p:val>
                                        </p:tav>
                                        <p:tav tm="100000">
                                          <p:val>
                                            <p:fltVal val="0"/>
                                          </p:val>
                                        </p:tav>
                                      </p:tavLst>
                                    </p:anim>
                                    <p:animEffect transition="in" filter="fade">
                                      <p:cBhvr>
                                        <p:cTn id="50" dur="10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1000" fill="hold"/>
                                        <p:tgtEl>
                                          <p:spTgt spid="16"/>
                                        </p:tgtEl>
                                        <p:attrNameLst>
                                          <p:attrName>ppt_w</p:attrName>
                                        </p:attrNameLst>
                                      </p:cBhvr>
                                      <p:tavLst>
                                        <p:tav tm="0">
                                          <p:val>
                                            <p:fltVal val="0"/>
                                          </p:val>
                                        </p:tav>
                                        <p:tav tm="100000">
                                          <p:val>
                                            <p:strVal val="#ppt_w"/>
                                          </p:val>
                                        </p:tav>
                                      </p:tavLst>
                                    </p:anim>
                                    <p:anim calcmode="lin" valueType="num">
                                      <p:cBhvr>
                                        <p:cTn id="56" dur="1000" fill="hold"/>
                                        <p:tgtEl>
                                          <p:spTgt spid="16"/>
                                        </p:tgtEl>
                                        <p:attrNameLst>
                                          <p:attrName>ppt_h</p:attrName>
                                        </p:attrNameLst>
                                      </p:cBhvr>
                                      <p:tavLst>
                                        <p:tav tm="0">
                                          <p:val>
                                            <p:fltVal val="0"/>
                                          </p:val>
                                        </p:tav>
                                        <p:tav tm="100000">
                                          <p:val>
                                            <p:strVal val="#ppt_h"/>
                                          </p:val>
                                        </p:tav>
                                      </p:tavLst>
                                    </p:anim>
                                    <p:anim calcmode="lin" valueType="num">
                                      <p:cBhvr>
                                        <p:cTn id="57" dur="1000" fill="hold"/>
                                        <p:tgtEl>
                                          <p:spTgt spid="16"/>
                                        </p:tgtEl>
                                        <p:attrNameLst>
                                          <p:attrName>style.rotation</p:attrName>
                                        </p:attrNameLst>
                                      </p:cBhvr>
                                      <p:tavLst>
                                        <p:tav tm="0">
                                          <p:val>
                                            <p:fltVal val="90"/>
                                          </p:val>
                                        </p:tav>
                                        <p:tav tm="100000">
                                          <p:val>
                                            <p:fltVal val="0"/>
                                          </p:val>
                                        </p:tav>
                                      </p:tavLst>
                                    </p:anim>
                                    <p:animEffect transition="in" filter="fade">
                                      <p:cBhvr>
                                        <p:cTn id="5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P spid="13" grpId="0" animBg="1"/>
      <p:bldP spid="14" grpId="0" animBg="1"/>
      <p:bldP spid="15" grpId="0" animBg="1"/>
      <p:bldP spid="16"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262601" y="24836"/>
            <a:ext cx="3359019"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الاستنطاقية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559837" y="1011855"/>
            <a:ext cx="6427388" cy="2232021"/>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a:t>
            </a:r>
            <a:r>
              <a:rPr lang="ar-OM" sz="3200" b="1" dirty="0">
                <a:latin typeface="Calibri" panose="020F0502020204030204" pitchFamily="34" charset="0"/>
                <a:cs typeface="Calibri" panose="020F0502020204030204" pitchFamily="34" charset="0"/>
              </a:rPr>
              <a:t>على مر العصور منبع نهر النيل ممتلئ  وتتدفق مياهه إلى الأراضي الزراعية الشرقية . أين تجد المعنى السابق في الأبيات ؟ </a:t>
            </a:r>
            <a:endParaRPr lang="ar-SA" sz="3200" b="1" dirty="0">
              <a:latin typeface="Calibri" panose="020F0502020204030204" pitchFamily="34" charset="0"/>
              <a:cs typeface="Calibri" panose="020F0502020204030204" pitchFamily="34" charset="0"/>
            </a:endParaRP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1147663" y="3383079"/>
            <a:ext cx="5639621"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البيت السابع </a:t>
            </a:r>
            <a:endParaRPr lang="ar-OM" sz="3200" b="1"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6588A937-9443-4542-AEE4-1B5838FBB637}"/>
              </a:ext>
            </a:extLst>
          </p:cNvPr>
          <p:cNvSpPr txBox="1"/>
          <p:nvPr/>
        </p:nvSpPr>
        <p:spPr>
          <a:xfrm>
            <a:off x="7193902" y="1339879"/>
            <a:ext cx="4512037"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7-أَتَتِ الدُهورُ عَلَيكَ مَهدُكَ مُترَعٌ</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وَحِياضُكَ الشُرقُ الشَهِيَّةُ دُفَّقُ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8-تَسقي وَتُطعِمُ لا إِناؤُكَ ضائِقٌ</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بِالوارِدينَ وَلا خُوّانُكَ يَنفُقُ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9-وَالماءُ تَسكُبُهُ فَيُسبَكُ عَسجَداً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وَالأَرضُ تُغرِقُها فَيَحيا المُغرَقُ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10-تُعي مَنابِعُكَ العُقولَ وَيَستَوي</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مُتَخَبِّطٌ في عِلمِها وَمُحَقِّقُ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11-أَخلَقتَ </a:t>
            </a:r>
            <a:r>
              <a:rPr lang="ar-OM" sz="2800" dirty="0" err="1">
                <a:solidFill>
                  <a:srgbClr val="212529"/>
                </a:solidFill>
                <a:latin typeface="Calibri" panose="020F0502020204030204" pitchFamily="34" charset="0"/>
                <a:cs typeface="Calibri" panose="020F0502020204030204" pitchFamily="34" charset="0"/>
              </a:rPr>
              <a:t>راووقَ</a:t>
            </a:r>
            <a:r>
              <a:rPr lang="ar-OM" sz="2800" dirty="0">
                <a:solidFill>
                  <a:srgbClr val="212529"/>
                </a:solidFill>
                <a:latin typeface="Calibri" panose="020F0502020204030204" pitchFamily="34" charset="0"/>
                <a:cs typeface="Calibri" panose="020F0502020204030204" pitchFamily="34" charset="0"/>
              </a:rPr>
              <a:t> الدُهورِ وَلَم تَزَل</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بِكَ حَمأَةٌ كَالمِسكِ لا </a:t>
            </a:r>
            <a:r>
              <a:rPr lang="ar-OM" sz="2800" dirty="0" err="1">
                <a:solidFill>
                  <a:srgbClr val="212529"/>
                </a:solidFill>
                <a:latin typeface="Calibri" panose="020F0502020204030204" pitchFamily="34" charset="0"/>
                <a:cs typeface="Calibri" panose="020F0502020204030204" pitchFamily="34" charset="0"/>
              </a:rPr>
              <a:t>تَتَرَوَّقُ</a:t>
            </a:r>
            <a:endParaRPr lang="ar-OM" sz="2800" dirty="0">
              <a:solidFill>
                <a:srgbClr val="212529"/>
              </a:solidFill>
              <a:latin typeface="Calibri" panose="020F0502020204030204" pitchFamily="34" charset="0"/>
              <a:cs typeface="Calibri" panose="020F0502020204030204" pitchFamily="34" charset="0"/>
            </a:endParaRPr>
          </a:p>
          <a:p>
            <a:pPr rtl="1">
              <a:lnSpc>
                <a:spcPct val="100000"/>
              </a:lnSpc>
            </a:pPr>
            <a:r>
              <a:rPr lang="ar-OM" sz="2800" dirty="0">
                <a:solidFill>
                  <a:srgbClr val="212529"/>
                </a:solidFill>
                <a:latin typeface="Calibri" panose="020F0502020204030204" pitchFamily="34" charset="0"/>
                <a:cs typeface="Calibri" panose="020F0502020204030204" pitchFamily="34" charset="0"/>
              </a:rPr>
              <a:t>12-حَمراءُ في الأَحواضِ إِلّا أَنَّها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بَيضاءُ في عُنُقِ الثَرى تَتَأَلَّقُ</a:t>
            </a:r>
          </a:p>
        </p:txBody>
      </p:sp>
      <p:sp>
        <p:nvSpPr>
          <p:cNvPr id="12" name="مربع نص 11">
            <a:extLst>
              <a:ext uri="{FF2B5EF4-FFF2-40B4-BE49-F238E27FC236}">
                <a16:creationId xmlns:a16="http://schemas.microsoft.com/office/drawing/2014/main" id="{4BC41048-E41A-432E-B452-8F9DF55F6B4A}"/>
              </a:ext>
            </a:extLst>
          </p:cNvPr>
          <p:cNvSpPr txBox="1"/>
          <p:nvPr/>
        </p:nvSpPr>
        <p:spPr>
          <a:xfrm>
            <a:off x="486061" y="3964933"/>
            <a:ext cx="6605204" cy="1493358"/>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a:t>
            </a:r>
            <a:r>
              <a:rPr lang="ar-OM" sz="3200" b="1" dirty="0">
                <a:latin typeface="Calibri" panose="020F0502020204030204" pitchFamily="34" charset="0"/>
                <a:cs typeface="Calibri" panose="020F0502020204030204" pitchFamily="34" charset="0"/>
              </a:rPr>
              <a:t>ذكر الشاعر في البيت الثامن فائدتين اثنتين. اذكرهما .</a:t>
            </a:r>
            <a:endParaRPr lang="ar-SA" sz="3200" b="1" dirty="0">
              <a:latin typeface="Calibri" panose="020F0502020204030204" pitchFamily="34" charset="0"/>
              <a:cs typeface="Calibri" panose="020F0502020204030204" pitchFamily="34" charset="0"/>
            </a:endParaRPr>
          </a:p>
        </p:txBody>
      </p:sp>
      <p:sp>
        <p:nvSpPr>
          <p:cNvPr id="13" name="مربع نص 12">
            <a:extLst>
              <a:ext uri="{FF2B5EF4-FFF2-40B4-BE49-F238E27FC236}">
                <a16:creationId xmlns:a16="http://schemas.microsoft.com/office/drawing/2014/main" id="{1A9E2D2E-91A7-4F3A-8B5E-1A970A603AE3}"/>
              </a:ext>
            </a:extLst>
          </p:cNvPr>
          <p:cNvSpPr txBox="1"/>
          <p:nvPr/>
        </p:nvSpPr>
        <p:spPr>
          <a:xfrm>
            <a:off x="1147662" y="5594573"/>
            <a:ext cx="5639621"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الشرب و الطعام ( صيد السمك ) </a:t>
            </a:r>
            <a:endParaRPr lang="ar-OM"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6297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 calcmode="lin" valueType="num">
                                      <p:cBhvr>
                                        <p:cTn id="17" dur="1000" fill="hold"/>
                                        <p:tgtEl>
                                          <p:spTgt spid="13"/>
                                        </p:tgtEl>
                                        <p:attrNameLst>
                                          <p:attrName>style.rotation</p:attrName>
                                        </p:attrNameLst>
                                      </p:cBhvr>
                                      <p:tavLst>
                                        <p:tav tm="0">
                                          <p:val>
                                            <p:fltVal val="90"/>
                                          </p:val>
                                        </p:tav>
                                        <p:tav tm="100000">
                                          <p:val>
                                            <p:fltVal val="0"/>
                                          </p:val>
                                        </p:tav>
                                      </p:tavLst>
                                    </p:anim>
                                    <p:animEffect transition="in" filter="fade">
                                      <p:cBhvr>
                                        <p:cTn id="1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262601" y="24836"/>
            <a:ext cx="3359019"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الاستنطاقية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559837" y="1011855"/>
            <a:ext cx="6503436" cy="1493358"/>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a:t>
            </a:r>
            <a:r>
              <a:rPr lang="ar-OM" sz="3200" b="1" dirty="0">
                <a:latin typeface="Calibri" panose="020F0502020204030204" pitchFamily="34" charset="0"/>
                <a:cs typeface="Calibri" panose="020F0502020204030204" pitchFamily="34" charset="0"/>
              </a:rPr>
              <a:t>إلام يتحول ماء النهر الذي يسقى به الأرض كما تفهمين من البيت التاسع ؟</a:t>
            </a:r>
            <a:r>
              <a:rPr lang="ar-SA" sz="3200" b="1" dirty="0">
                <a:latin typeface="Calibri" panose="020F0502020204030204" pitchFamily="34" charset="0"/>
                <a:cs typeface="Calibri" panose="020F0502020204030204" pitchFamily="34" charset="0"/>
              </a:rPr>
              <a:t> </a:t>
            </a: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3967472" y="2600679"/>
            <a:ext cx="2326716"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يتحول ذهبا </a:t>
            </a:r>
            <a:endParaRPr lang="ar-OM" sz="3200" b="1"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6588A937-9443-4542-AEE4-1B5838FBB637}"/>
              </a:ext>
            </a:extLst>
          </p:cNvPr>
          <p:cNvSpPr txBox="1"/>
          <p:nvPr/>
        </p:nvSpPr>
        <p:spPr>
          <a:xfrm>
            <a:off x="7193902" y="1339879"/>
            <a:ext cx="4512037"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7-أَتَتِ الدُهورُ عَلَيكَ مَهدُكَ مُترَعٌ</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وَحِياضُكَ الشُرقُ الشَهِيَّةُ دُفَّقُ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8-تَسقي وَتُطعِمُ لا إِناؤُكَ ضائِقٌ</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بِالوارِدينَ وَلا خُوّانُكَ يَنفُقُ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9-وَالماءُ تَسكُبُهُ فَيُسبَكُ عَسجَداً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وَالأَرضُ تُغرِقُها فَيَحيا المُغرَقُ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10-تُعي مَنابِعُكَ العُقولَ وَيَستَوي</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مُتَخَبِّطٌ في عِلمِها وَمُحَقِّقُ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11-أَخلَقتَ </a:t>
            </a:r>
            <a:r>
              <a:rPr lang="ar-OM" sz="2800" dirty="0" err="1">
                <a:solidFill>
                  <a:srgbClr val="212529"/>
                </a:solidFill>
                <a:latin typeface="Calibri" panose="020F0502020204030204" pitchFamily="34" charset="0"/>
                <a:cs typeface="Calibri" panose="020F0502020204030204" pitchFamily="34" charset="0"/>
              </a:rPr>
              <a:t>راووقَ</a:t>
            </a:r>
            <a:r>
              <a:rPr lang="ar-OM" sz="2800" dirty="0">
                <a:solidFill>
                  <a:srgbClr val="212529"/>
                </a:solidFill>
                <a:latin typeface="Calibri" panose="020F0502020204030204" pitchFamily="34" charset="0"/>
                <a:cs typeface="Calibri" panose="020F0502020204030204" pitchFamily="34" charset="0"/>
              </a:rPr>
              <a:t> الدُهورِ وَلَم تَزَل</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بِكَ حَمأَةٌ كَالمِسكِ لا </a:t>
            </a:r>
            <a:r>
              <a:rPr lang="ar-OM" sz="2800" dirty="0" err="1">
                <a:solidFill>
                  <a:srgbClr val="212529"/>
                </a:solidFill>
                <a:latin typeface="Calibri" panose="020F0502020204030204" pitchFamily="34" charset="0"/>
                <a:cs typeface="Calibri" panose="020F0502020204030204" pitchFamily="34" charset="0"/>
              </a:rPr>
              <a:t>تَتَرَوَّقُ</a:t>
            </a:r>
            <a:endParaRPr lang="ar-OM" sz="2800" dirty="0">
              <a:solidFill>
                <a:srgbClr val="212529"/>
              </a:solidFill>
              <a:latin typeface="Calibri" panose="020F0502020204030204" pitchFamily="34" charset="0"/>
              <a:cs typeface="Calibri" panose="020F0502020204030204" pitchFamily="34" charset="0"/>
            </a:endParaRPr>
          </a:p>
          <a:p>
            <a:pPr rtl="1">
              <a:lnSpc>
                <a:spcPct val="100000"/>
              </a:lnSpc>
            </a:pPr>
            <a:r>
              <a:rPr lang="ar-OM" sz="2800" dirty="0">
                <a:solidFill>
                  <a:srgbClr val="212529"/>
                </a:solidFill>
                <a:latin typeface="Calibri" panose="020F0502020204030204" pitchFamily="34" charset="0"/>
                <a:cs typeface="Calibri" panose="020F0502020204030204" pitchFamily="34" charset="0"/>
              </a:rPr>
              <a:t>12-حَمراءُ في الأَحواضِ إِلّا أَنَّها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بَيضاءُ في عُنُقِ الثَرى تَتَأَلَّقُ</a:t>
            </a:r>
          </a:p>
        </p:txBody>
      </p:sp>
      <p:sp>
        <p:nvSpPr>
          <p:cNvPr id="12" name="مربع نص 11">
            <a:extLst>
              <a:ext uri="{FF2B5EF4-FFF2-40B4-BE49-F238E27FC236}">
                <a16:creationId xmlns:a16="http://schemas.microsoft.com/office/drawing/2014/main" id="{4BC41048-E41A-432E-B452-8F9DF55F6B4A}"/>
              </a:ext>
            </a:extLst>
          </p:cNvPr>
          <p:cNvSpPr txBox="1"/>
          <p:nvPr/>
        </p:nvSpPr>
        <p:spPr>
          <a:xfrm>
            <a:off x="597861" y="3257972"/>
            <a:ext cx="6427388" cy="2232021"/>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a:t>
            </a:r>
            <a:r>
              <a:rPr lang="ar-OM" sz="1800" dirty="0">
                <a:effectLst/>
                <a:ea typeface="Calibri" panose="020F0502020204030204" pitchFamily="34" charset="0"/>
                <a:cs typeface="Calibri" panose="020F0502020204030204" pitchFamily="34" charset="0"/>
              </a:rPr>
              <a:t> </a:t>
            </a:r>
            <a:r>
              <a:rPr lang="ar-OM" sz="3200" b="1" dirty="0">
                <a:latin typeface="Calibri" panose="020F0502020204030204" pitchFamily="34" charset="0"/>
                <a:cs typeface="Calibri" panose="020F0502020204030204" pitchFamily="34" charset="0"/>
              </a:rPr>
              <a:t>يقول الشاعر ( و الماء تسكبه فيسبك عسجدا و الأرض تغرقها فيحيا المغرق ) وضح كيف يتحول الماء ذهبا و كيف يحيا المغرق ؟ </a:t>
            </a:r>
            <a:endParaRPr lang="ar-SA" sz="3200" b="1" dirty="0">
              <a:latin typeface="Calibri" panose="020F0502020204030204" pitchFamily="34" charset="0"/>
              <a:cs typeface="Calibri" panose="020F0502020204030204" pitchFamily="34" charset="0"/>
            </a:endParaRPr>
          </a:p>
        </p:txBody>
      </p:sp>
      <p:sp>
        <p:nvSpPr>
          <p:cNvPr id="13" name="مربع نص 12">
            <a:extLst>
              <a:ext uri="{FF2B5EF4-FFF2-40B4-BE49-F238E27FC236}">
                <a16:creationId xmlns:a16="http://schemas.microsoft.com/office/drawing/2014/main" id="{1A9E2D2E-91A7-4F3A-8B5E-1A970A603AE3}"/>
              </a:ext>
            </a:extLst>
          </p:cNvPr>
          <p:cNvSpPr txBox="1"/>
          <p:nvPr/>
        </p:nvSpPr>
        <p:spPr>
          <a:xfrm>
            <a:off x="1385628" y="5553757"/>
            <a:ext cx="5639621"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الشرب و الطعام ( صيد السمك ) </a:t>
            </a:r>
            <a:endParaRPr lang="ar-OM"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85092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 calcmode="lin" valueType="num">
                                      <p:cBhvr>
                                        <p:cTn id="17" dur="1000" fill="hold"/>
                                        <p:tgtEl>
                                          <p:spTgt spid="13"/>
                                        </p:tgtEl>
                                        <p:attrNameLst>
                                          <p:attrName>style.rotation</p:attrName>
                                        </p:attrNameLst>
                                      </p:cBhvr>
                                      <p:tavLst>
                                        <p:tav tm="0">
                                          <p:val>
                                            <p:fltVal val="90"/>
                                          </p:val>
                                        </p:tav>
                                        <p:tav tm="100000">
                                          <p:val>
                                            <p:fltVal val="0"/>
                                          </p:val>
                                        </p:tav>
                                      </p:tavLst>
                                    </p:anim>
                                    <p:animEffect transition="in" filter="fade">
                                      <p:cBhvr>
                                        <p:cTn id="1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262601" y="24836"/>
            <a:ext cx="3359019"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الاستنطاقية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559837" y="1011855"/>
            <a:ext cx="6503436" cy="2232021"/>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س/حير منبع النيل العلماء فاستوى فيه الحائر المتردد و المتيقن في علمه . أين تجد هذا المعنى ؟ </a:t>
            </a: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2648197" y="2722865"/>
            <a:ext cx="2326716"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البيت العاشر </a:t>
            </a:r>
            <a:endParaRPr lang="ar-OM" sz="3200" b="1"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6588A937-9443-4542-AEE4-1B5838FBB637}"/>
              </a:ext>
            </a:extLst>
          </p:cNvPr>
          <p:cNvSpPr txBox="1"/>
          <p:nvPr/>
        </p:nvSpPr>
        <p:spPr>
          <a:xfrm>
            <a:off x="7193902" y="1339879"/>
            <a:ext cx="4512037"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7-أَتَتِ الدُهورُ عَلَيكَ مَهدُكَ مُترَعٌ</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وَحِياضُكَ الشُرقُ الشَهِيَّةُ دُفَّقُ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8-تَسقي وَتُطعِمُ لا إِناؤُكَ ضائِقٌ</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بِالوارِدينَ وَلا خُوّانُكَ يَنفُقُ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9-وَالماءُ تَسكُبُهُ فَيُسبَكُ عَسجَداً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وَالأَرضُ تُغرِقُها فَيَحيا المُغرَقُ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10-تُعي مَنابِعُكَ العُقولَ وَيَستَوي</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مُتَخَبِّطٌ في عِلمِها وَمُحَقِّقُ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11-أَخلَقتَ </a:t>
            </a:r>
            <a:r>
              <a:rPr lang="ar-OM" sz="2800" dirty="0" err="1">
                <a:solidFill>
                  <a:srgbClr val="212529"/>
                </a:solidFill>
                <a:latin typeface="Calibri" panose="020F0502020204030204" pitchFamily="34" charset="0"/>
                <a:cs typeface="Calibri" panose="020F0502020204030204" pitchFamily="34" charset="0"/>
              </a:rPr>
              <a:t>راووقَ</a:t>
            </a:r>
            <a:r>
              <a:rPr lang="ar-OM" sz="2800" dirty="0">
                <a:solidFill>
                  <a:srgbClr val="212529"/>
                </a:solidFill>
                <a:latin typeface="Calibri" panose="020F0502020204030204" pitchFamily="34" charset="0"/>
                <a:cs typeface="Calibri" panose="020F0502020204030204" pitchFamily="34" charset="0"/>
              </a:rPr>
              <a:t> الدُهورِ وَلَم تَزَل</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بِكَ حَمأَةٌ كَالمِسكِ لا </a:t>
            </a:r>
            <a:r>
              <a:rPr lang="ar-OM" sz="2800" dirty="0" err="1">
                <a:solidFill>
                  <a:srgbClr val="212529"/>
                </a:solidFill>
                <a:latin typeface="Calibri" panose="020F0502020204030204" pitchFamily="34" charset="0"/>
                <a:cs typeface="Calibri" panose="020F0502020204030204" pitchFamily="34" charset="0"/>
              </a:rPr>
              <a:t>تَتَرَوَّقُ</a:t>
            </a:r>
            <a:endParaRPr lang="ar-OM" sz="2800" dirty="0">
              <a:solidFill>
                <a:srgbClr val="212529"/>
              </a:solidFill>
              <a:latin typeface="Calibri" panose="020F0502020204030204" pitchFamily="34" charset="0"/>
              <a:cs typeface="Calibri" panose="020F0502020204030204" pitchFamily="34" charset="0"/>
            </a:endParaRPr>
          </a:p>
          <a:p>
            <a:pPr rtl="1">
              <a:lnSpc>
                <a:spcPct val="100000"/>
              </a:lnSpc>
            </a:pPr>
            <a:r>
              <a:rPr lang="ar-OM" sz="2800" dirty="0">
                <a:solidFill>
                  <a:srgbClr val="212529"/>
                </a:solidFill>
                <a:latin typeface="Calibri" panose="020F0502020204030204" pitchFamily="34" charset="0"/>
                <a:cs typeface="Calibri" panose="020F0502020204030204" pitchFamily="34" charset="0"/>
              </a:rPr>
              <a:t>12-حَمراءُ في الأَحواضِ إِلّا أَنَّها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بَيضاءُ في عُنُقِ الثَرى تَتَأَلَّقُ</a:t>
            </a:r>
          </a:p>
        </p:txBody>
      </p:sp>
      <p:sp>
        <p:nvSpPr>
          <p:cNvPr id="12" name="مربع نص 11">
            <a:extLst>
              <a:ext uri="{FF2B5EF4-FFF2-40B4-BE49-F238E27FC236}">
                <a16:creationId xmlns:a16="http://schemas.microsoft.com/office/drawing/2014/main" id="{4BC41048-E41A-432E-B452-8F9DF55F6B4A}"/>
              </a:ext>
            </a:extLst>
          </p:cNvPr>
          <p:cNvSpPr txBox="1"/>
          <p:nvPr/>
        </p:nvSpPr>
        <p:spPr>
          <a:xfrm>
            <a:off x="597861" y="3257972"/>
            <a:ext cx="6427388" cy="1493358"/>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a:t>
            </a:r>
            <a:r>
              <a:rPr lang="ar-OM" sz="1800" dirty="0">
                <a:effectLst/>
                <a:ea typeface="Calibri" panose="020F0502020204030204" pitchFamily="34" charset="0"/>
                <a:cs typeface="Calibri" panose="020F0502020204030204" pitchFamily="34" charset="0"/>
              </a:rPr>
              <a:t> </a:t>
            </a:r>
            <a:r>
              <a:rPr lang="ar-OM" sz="3200" b="1" dirty="0">
                <a:effectLst/>
                <a:latin typeface="Calibri" panose="020F0502020204030204" pitchFamily="34" charset="0"/>
                <a:ea typeface="Calibri" panose="020F0502020204030204" pitchFamily="34" charset="0"/>
                <a:cs typeface="Calibri" panose="020F0502020204030204" pitchFamily="34" charset="0"/>
              </a:rPr>
              <a:t>ما المادة التي </a:t>
            </a:r>
            <a:r>
              <a:rPr lang="ar-OM" sz="3200" b="1" dirty="0">
                <a:latin typeface="Calibri" panose="020F0502020204030204" pitchFamily="34" charset="0"/>
                <a:ea typeface="Calibri" panose="020F0502020204030204" pitchFamily="34" charset="0"/>
                <a:cs typeface="Calibri" panose="020F0502020204030204" pitchFamily="34" charset="0"/>
              </a:rPr>
              <a:t>توجد في مياه نهر النيل كما يتضح من البيت  في البيت الحادي عشر ؟</a:t>
            </a:r>
            <a:endParaRPr lang="ar-SA" sz="3200" b="1" dirty="0">
              <a:latin typeface="Calibri" panose="020F0502020204030204" pitchFamily="34" charset="0"/>
              <a:cs typeface="Calibri" panose="020F0502020204030204" pitchFamily="34" charset="0"/>
            </a:endParaRPr>
          </a:p>
        </p:txBody>
      </p:sp>
      <p:sp>
        <p:nvSpPr>
          <p:cNvPr id="13" name="مربع نص 12">
            <a:extLst>
              <a:ext uri="{FF2B5EF4-FFF2-40B4-BE49-F238E27FC236}">
                <a16:creationId xmlns:a16="http://schemas.microsoft.com/office/drawing/2014/main" id="{1A9E2D2E-91A7-4F3A-8B5E-1A970A603AE3}"/>
              </a:ext>
            </a:extLst>
          </p:cNvPr>
          <p:cNvSpPr txBox="1"/>
          <p:nvPr/>
        </p:nvSpPr>
        <p:spPr>
          <a:xfrm>
            <a:off x="694999" y="4740989"/>
            <a:ext cx="3093066"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حمأة (طين أسود ) </a:t>
            </a:r>
            <a:endParaRPr lang="ar-OM" sz="3200" b="1" dirty="0">
              <a:latin typeface="Calibri" panose="020F0502020204030204" pitchFamily="34" charset="0"/>
              <a:cs typeface="Calibri" panose="020F0502020204030204" pitchFamily="34" charset="0"/>
            </a:endParaRPr>
          </a:p>
        </p:txBody>
      </p:sp>
      <p:sp>
        <p:nvSpPr>
          <p:cNvPr id="14" name="مربع نص 13">
            <a:extLst>
              <a:ext uri="{FF2B5EF4-FFF2-40B4-BE49-F238E27FC236}">
                <a16:creationId xmlns:a16="http://schemas.microsoft.com/office/drawing/2014/main" id="{18420810-5AB1-48B1-A796-35BA2F82B1E8}"/>
              </a:ext>
            </a:extLst>
          </p:cNvPr>
          <p:cNvSpPr txBox="1"/>
          <p:nvPr/>
        </p:nvSpPr>
        <p:spPr>
          <a:xfrm>
            <a:off x="486061" y="5180575"/>
            <a:ext cx="6427388" cy="754694"/>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a:t>
            </a:r>
            <a:r>
              <a:rPr lang="ar-OM" sz="1800" dirty="0">
                <a:effectLst/>
                <a:ea typeface="Calibri" panose="020F0502020204030204" pitchFamily="34" charset="0"/>
                <a:cs typeface="Calibri" panose="020F0502020204030204" pitchFamily="34" charset="0"/>
              </a:rPr>
              <a:t> </a:t>
            </a:r>
            <a:r>
              <a:rPr lang="ar-OM" sz="3200" b="1" dirty="0">
                <a:effectLst/>
                <a:latin typeface="Calibri" panose="020F0502020204030204" pitchFamily="34" charset="0"/>
                <a:ea typeface="Calibri" panose="020F0502020204030204" pitchFamily="34" charset="0"/>
                <a:cs typeface="Calibri" panose="020F0502020204030204" pitchFamily="34" charset="0"/>
              </a:rPr>
              <a:t>ما صفة الحمأة كما تفهمين من البيت 12؟ </a:t>
            </a:r>
            <a:endParaRPr lang="ar-SA" sz="3200" b="1" dirty="0">
              <a:latin typeface="Calibri" panose="020F0502020204030204" pitchFamily="34" charset="0"/>
              <a:cs typeface="Calibri" panose="020F0502020204030204" pitchFamily="34" charset="0"/>
            </a:endParaRPr>
          </a:p>
        </p:txBody>
      </p:sp>
      <p:sp>
        <p:nvSpPr>
          <p:cNvPr id="15" name="مربع نص 14">
            <a:extLst>
              <a:ext uri="{FF2B5EF4-FFF2-40B4-BE49-F238E27FC236}">
                <a16:creationId xmlns:a16="http://schemas.microsoft.com/office/drawing/2014/main" id="{CDB46668-B015-4D35-8F50-2B784639492C}"/>
              </a:ext>
            </a:extLst>
          </p:cNvPr>
          <p:cNvSpPr txBox="1"/>
          <p:nvPr/>
        </p:nvSpPr>
        <p:spPr>
          <a:xfrm>
            <a:off x="879944" y="6072126"/>
            <a:ext cx="5639621"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حمراء في النهر  و بيضاء في </a:t>
            </a:r>
            <a:r>
              <a:rPr lang="ar-SA" sz="3200" b="1" dirty="0" err="1">
                <a:latin typeface="Calibri" panose="020F0502020204030204" pitchFamily="34" charset="0"/>
                <a:cs typeface="Calibri" panose="020F0502020204030204" pitchFamily="34" charset="0"/>
              </a:rPr>
              <a:t>االتراب</a:t>
            </a:r>
            <a:r>
              <a:rPr lang="ar-SA" sz="3200" b="1" dirty="0">
                <a:latin typeface="Calibri" panose="020F0502020204030204" pitchFamily="34" charset="0"/>
                <a:cs typeface="Calibri" panose="020F0502020204030204" pitchFamily="34" charset="0"/>
              </a:rPr>
              <a:t> </a:t>
            </a:r>
            <a:endParaRPr lang="ar-OM"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7548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 calcmode="lin" valueType="num">
                                      <p:cBhvr>
                                        <p:cTn id="17" dur="1000" fill="hold"/>
                                        <p:tgtEl>
                                          <p:spTgt spid="13"/>
                                        </p:tgtEl>
                                        <p:attrNameLst>
                                          <p:attrName>style.rotation</p:attrName>
                                        </p:attrNameLst>
                                      </p:cBhvr>
                                      <p:tavLst>
                                        <p:tav tm="0">
                                          <p:val>
                                            <p:fltVal val="90"/>
                                          </p:val>
                                        </p:tav>
                                        <p:tav tm="100000">
                                          <p:val>
                                            <p:fltVal val="0"/>
                                          </p:val>
                                        </p:tav>
                                      </p:tavLst>
                                    </p:anim>
                                    <p:animEffect transition="in" filter="fade">
                                      <p:cBhvr>
                                        <p:cTn id="18" dur="10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fltVal val="0"/>
                                          </p:val>
                                        </p:tav>
                                        <p:tav tm="100000">
                                          <p:val>
                                            <p:strVal val="#ppt_w"/>
                                          </p:val>
                                        </p:tav>
                                      </p:tavLst>
                                    </p:anim>
                                    <p:anim calcmode="lin" valueType="num">
                                      <p:cBhvr>
                                        <p:cTn id="24" dur="1000" fill="hold"/>
                                        <p:tgtEl>
                                          <p:spTgt spid="15"/>
                                        </p:tgtEl>
                                        <p:attrNameLst>
                                          <p:attrName>ppt_h</p:attrName>
                                        </p:attrNameLst>
                                      </p:cBhvr>
                                      <p:tavLst>
                                        <p:tav tm="0">
                                          <p:val>
                                            <p:fltVal val="0"/>
                                          </p:val>
                                        </p:tav>
                                        <p:tav tm="100000">
                                          <p:val>
                                            <p:strVal val="#ppt_h"/>
                                          </p:val>
                                        </p:tav>
                                      </p:tavLst>
                                    </p:anim>
                                    <p:anim calcmode="lin" valueType="num">
                                      <p:cBhvr>
                                        <p:cTn id="25" dur="1000" fill="hold"/>
                                        <p:tgtEl>
                                          <p:spTgt spid="15"/>
                                        </p:tgtEl>
                                        <p:attrNameLst>
                                          <p:attrName>style.rotation</p:attrName>
                                        </p:attrNameLst>
                                      </p:cBhvr>
                                      <p:tavLst>
                                        <p:tav tm="0">
                                          <p:val>
                                            <p:fltVal val="90"/>
                                          </p:val>
                                        </p:tav>
                                        <p:tav tm="100000">
                                          <p:val>
                                            <p:fltVal val="0"/>
                                          </p:val>
                                        </p:tav>
                                      </p:tavLst>
                                    </p:anim>
                                    <p:animEffect transition="in" filter="fade">
                                      <p:cBhvr>
                                        <p:cTn id="2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354561" y="69430"/>
            <a:ext cx="3489647"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الاستنطاقية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709220" y="1315300"/>
            <a:ext cx="6080806" cy="1493358"/>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صور الشاعر في بداية القصيدة صورة انتشار الليل في بلاده فإلام يرمز الليل ؟ .   </a:t>
            </a: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681133" y="3815208"/>
            <a:ext cx="5639621" cy="1569660"/>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الخوف و الفزع و الفقر و الجهل و المرض و الموت و الحزن و التعاسة و الشقاء و البؤس </a:t>
            </a:r>
            <a:endParaRPr lang="ar-OM" sz="3200" b="1"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3F0FA592-15F8-4212-B27D-76F1CF7ADF4B}"/>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7-أَتَتِ الدُهورُ عَلَيكَ مَهدُكَ مُترَعٌ</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وَحِياضُكَ الشُرقُ الشَهِيَّةُ دُفَّقُ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8-تَسقي وَتُطعِمُ لا إِناؤُكَ ضائِقٌ</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بِالوارِدينَ وَلا خُوّانُكَ يَنفُقُ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9-وَالماءُ تَسكُبُهُ فَيُسبَكُ عَسجَداً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وَالأَرضُ تُغرِقُها فَيَحيا المُغرَقُ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10-تُعي مَنابِعُكَ العُقولَ وَيَستَوي</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مُتَخَبِّطٌ في عِلمِها وَمُحَقِّقُ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11-أَخلَقتَ </a:t>
            </a:r>
            <a:r>
              <a:rPr lang="ar-OM" sz="2800" dirty="0" err="1">
                <a:solidFill>
                  <a:srgbClr val="212529"/>
                </a:solidFill>
                <a:latin typeface="Calibri" panose="020F0502020204030204" pitchFamily="34" charset="0"/>
                <a:cs typeface="Calibri" panose="020F0502020204030204" pitchFamily="34" charset="0"/>
              </a:rPr>
              <a:t>راووقَ</a:t>
            </a:r>
            <a:r>
              <a:rPr lang="ar-OM" sz="2800" dirty="0">
                <a:solidFill>
                  <a:srgbClr val="212529"/>
                </a:solidFill>
                <a:latin typeface="Calibri" panose="020F0502020204030204" pitchFamily="34" charset="0"/>
                <a:cs typeface="Calibri" panose="020F0502020204030204" pitchFamily="34" charset="0"/>
              </a:rPr>
              <a:t> الدُهورِ وَلَم تَزَل</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بِكَ حَمأَةٌ كَالمِسكِ لا </a:t>
            </a:r>
            <a:r>
              <a:rPr lang="ar-OM" sz="2800" dirty="0" err="1">
                <a:solidFill>
                  <a:srgbClr val="212529"/>
                </a:solidFill>
                <a:latin typeface="Calibri" panose="020F0502020204030204" pitchFamily="34" charset="0"/>
                <a:cs typeface="Calibri" panose="020F0502020204030204" pitchFamily="34" charset="0"/>
              </a:rPr>
              <a:t>تَتَرَوَّقُ</a:t>
            </a:r>
            <a:endParaRPr lang="ar-OM" sz="2800" dirty="0">
              <a:solidFill>
                <a:srgbClr val="212529"/>
              </a:solidFill>
              <a:latin typeface="Calibri" panose="020F0502020204030204" pitchFamily="34" charset="0"/>
              <a:cs typeface="Calibri" panose="020F0502020204030204" pitchFamily="34" charset="0"/>
            </a:endParaRPr>
          </a:p>
          <a:p>
            <a:pPr rtl="1">
              <a:lnSpc>
                <a:spcPct val="100000"/>
              </a:lnSpc>
            </a:pPr>
            <a:r>
              <a:rPr lang="ar-OM" sz="2800" dirty="0">
                <a:solidFill>
                  <a:srgbClr val="212529"/>
                </a:solidFill>
                <a:latin typeface="Calibri" panose="020F0502020204030204" pitchFamily="34" charset="0"/>
                <a:cs typeface="Calibri" panose="020F0502020204030204" pitchFamily="34" charset="0"/>
              </a:rPr>
              <a:t>12-حَمراءُ في الأَحواضِ إِلّا أَنَّها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بَيضاءُ في عُنُقِ الثَرى تَتَأَلَّقُ</a:t>
            </a:r>
          </a:p>
        </p:txBody>
      </p:sp>
    </p:spTree>
    <p:extLst>
      <p:ext uri="{BB962C8B-B14F-4D97-AF65-F5344CB8AC3E}">
        <p14:creationId xmlns:p14="http://schemas.microsoft.com/office/powerpoint/2010/main" val="2201185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438541" y="69430"/>
            <a:ext cx="2771190"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التأملية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709220" y="1315300"/>
            <a:ext cx="6080806" cy="1493358"/>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صور الشاعر في بداية القصيدة صورة انتشار الليل في بلاده فإلام يرمز الليل ؟ .   </a:t>
            </a: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681133" y="3815208"/>
            <a:ext cx="5639621" cy="1569660"/>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الخوف و الفزع و الفقر و الجهل و المرض و الموت و الحزن و التعاسة و الشقاء و البؤس </a:t>
            </a:r>
            <a:endParaRPr lang="ar-OM" sz="3200" b="1"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3F0FA592-15F8-4212-B27D-76F1CF7ADF4B}"/>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7-أَتَتِ الدُهورُ عَلَيكَ مَهدُكَ مُترَعٌ</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وَحِياضُكَ الشُرقُ الشَهِيَّةُ دُفَّقُ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8-تَسقي وَتُطعِمُ لا إِناؤُكَ ضائِقٌ</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بِالوارِدينَ وَلا خُوّانُكَ يَنفُقُ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9-وَالماءُ تَسكُبُهُ فَيُسبَكُ عَسجَداً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وَالأَرضُ تُغرِقُها فَيَحيا المُغرَقُ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10-تُعي مَنابِعُكَ العُقولَ وَيَستَوي</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مُتَخَبِّطٌ في عِلمِها وَمُحَقِّقُ</a:t>
            </a:r>
          </a:p>
          <a:p>
            <a:pPr rtl="1">
              <a:lnSpc>
                <a:spcPct val="100000"/>
              </a:lnSpc>
            </a:pPr>
            <a:r>
              <a:rPr lang="ar-OM" sz="2800" dirty="0">
                <a:solidFill>
                  <a:srgbClr val="212529"/>
                </a:solidFill>
                <a:latin typeface="Calibri" panose="020F0502020204030204" pitchFamily="34" charset="0"/>
                <a:cs typeface="Calibri" panose="020F0502020204030204" pitchFamily="34" charset="0"/>
              </a:rPr>
              <a:t>11-أَخلَقتَ </a:t>
            </a:r>
            <a:r>
              <a:rPr lang="ar-OM" sz="2800" dirty="0" err="1">
                <a:solidFill>
                  <a:srgbClr val="212529"/>
                </a:solidFill>
                <a:latin typeface="Calibri" panose="020F0502020204030204" pitchFamily="34" charset="0"/>
                <a:cs typeface="Calibri" panose="020F0502020204030204" pitchFamily="34" charset="0"/>
              </a:rPr>
              <a:t>راووقَ</a:t>
            </a:r>
            <a:r>
              <a:rPr lang="ar-OM" sz="2800" dirty="0">
                <a:solidFill>
                  <a:srgbClr val="212529"/>
                </a:solidFill>
                <a:latin typeface="Calibri" panose="020F0502020204030204" pitchFamily="34" charset="0"/>
                <a:cs typeface="Calibri" panose="020F0502020204030204" pitchFamily="34" charset="0"/>
              </a:rPr>
              <a:t> الدُهورِ وَلَم تَزَل</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بِكَ حَمأَةٌ كَالمِسكِ لا </a:t>
            </a:r>
            <a:r>
              <a:rPr lang="ar-OM" sz="2800" dirty="0" err="1">
                <a:solidFill>
                  <a:srgbClr val="212529"/>
                </a:solidFill>
                <a:latin typeface="Calibri" panose="020F0502020204030204" pitchFamily="34" charset="0"/>
                <a:cs typeface="Calibri" panose="020F0502020204030204" pitchFamily="34" charset="0"/>
              </a:rPr>
              <a:t>تَتَرَوَّقُ</a:t>
            </a:r>
            <a:endParaRPr lang="ar-OM" sz="2800" dirty="0">
              <a:solidFill>
                <a:srgbClr val="212529"/>
              </a:solidFill>
              <a:latin typeface="Calibri" panose="020F0502020204030204" pitchFamily="34" charset="0"/>
              <a:cs typeface="Calibri" panose="020F0502020204030204" pitchFamily="34" charset="0"/>
            </a:endParaRPr>
          </a:p>
          <a:p>
            <a:pPr rtl="1">
              <a:lnSpc>
                <a:spcPct val="100000"/>
              </a:lnSpc>
            </a:pPr>
            <a:r>
              <a:rPr lang="ar-OM" sz="2800" dirty="0">
                <a:solidFill>
                  <a:srgbClr val="212529"/>
                </a:solidFill>
                <a:latin typeface="Calibri" panose="020F0502020204030204" pitchFamily="34" charset="0"/>
                <a:cs typeface="Calibri" panose="020F0502020204030204" pitchFamily="34" charset="0"/>
              </a:rPr>
              <a:t>12-حَمراءُ في الأَحواضِ إِلّا أَنَّها</a:t>
            </a:r>
          </a:p>
          <a:p>
            <a:pPr algn="l" rtl="1">
              <a:lnSpc>
                <a:spcPct val="100000"/>
              </a:lnSpc>
            </a:pPr>
            <a:r>
              <a:rPr lang="ar-OM" sz="2800" dirty="0">
                <a:solidFill>
                  <a:srgbClr val="212529"/>
                </a:solidFill>
                <a:latin typeface="Calibri" panose="020F0502020204030204" pitchFamily="34" charset="0"/>
                <a:cs typeface="Calibri" panose="020F0502020204030204" pitchFamily="34" charset="0"/>
              </a:rPr>
              <a:t>بَيضاءُ في عُنُقِ الثَرى تَتَأَلَّقُ</a:t>
            </a:r>
          </a:p>
        </p:txBody>
      </p:sp>
    </p:spTree>
    <p:extLst>
      <p:ext uri="{BB962C8B-B14F-4D97-AF65-F5344CB8AC3E}">
        <p14:creationId xmlns:p14="http://schemas.microsoft.com/office/powerpoint/2010/main" val="192994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2137062" y="781363"/>
            <a:ext cx="4969238" cy="837473"/>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المعجم : </a:t>
            </a:r>
            <a:endParaRPr lang="ar-OM" sz="3600"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22956299-B2E3-4670-9E7A-F53229846034}"/>
              </a:ext>
            </a:extLst>
          </p:cNvPr>
          <p:cNvSpPr txBox="1"/>
          <p:nvPr/>
        </p:nvSpPr>
        <p:spPr>
          <a:xfrm>
            <a:off x="7259298" y="1339879"/>
            <a:ext cx="4446641" cy="4401205"/>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a:lnSpc>
                <a:spcPct val="100000"/>
              </a:lnSpc>
            </a:pPr>
            <a:r>
              <a:rPr lang="ar-OM" sz="2800" dirty="0">
                <a:solidFill>
                  <a:srgbClr val="212529"/>
                </a:solidFill>
                <a:latin typeface="Calibri" panose="020F0502020204030204" pitchFamily="34" charset="0"/>
                <a:cs typeface="Calibri" panose="020F0502020204030204" pitchFamily="34" charset="0"/>
              </a:rPr>
              <a:t>13-دينُ الأَوائِلِ فيكَ دينُ مُروءَةٍ</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لِمَ لا يُؤَلَّهُ مَن يَقوتُ وَيَرزُقُ</a:t>
            </a:r>
          </a:p>
          <a:p>
            <a:pPr>
              <a:lnSpc>
                <a:spcPct val="100000"/>
              </a:lnSpc>
            </a:pPr>
            <a:r>
              <a:rPr lang="ar-OM" sz="2800" dirty="0">
                <a:solidFill>
                  <a:srgbClr val="212529"/>
                </a:solidFill>
                <a:latin typeface="Calibri" panose="020F0502020204030204" pitchFamily="34" charset="0"/>
                <a:cs typeface="Calibri" panose="020F0502020204030204" pitchFamily="34" charset="0"/>
              </a:rPr>
              <a:t>14-لَو أَنَّ مَخلوقاً يُؤَلَّهُ لَم تَكُن</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لِسِواكَ مَرتَبَةُ الأُلوهَةِ تَخلُقُ</a:t>
            </a:r>
          </a:p>
          <a:p>
            <a:pPr>
              <a:lnSpc>
                <a:spcPct val="100000"/>
              </a:lnSpc>
            </a:pPr>
            <a:r>
              <a:rPr lang="ar-OM" sz="2800" dirty="0">
                <a:solidFill>
                  <a:srgbClr val="212529"/>
                </a:solidFill>
                <a:latin typeface="Calibri" panose="020F0502020204030204" pitchFamily="34" charset="0"/>
                <a:cs typeface="Calibri" panose="020F0502020204030204" pitchFamily="34" charset="0"/>
              </a:rPr>
              <a:t>15-جَعَلوا الهَوى لَكَ وَالوَقارَ عِبادَةً</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إِنَّ العِبادَةَ حَشيَةٌ وَتَعَلُّقُ</a:t>
            </a:r>
          </a:p>
          <a:p>
            <a:pPr>
              <a:lnSpc>
                <a:spcPct val="100000"/>
              </a:lnSpc>
            </a:pPr>
            <a:r>
              <a:rPr lang="ar-OM" sz="2800" dirty="0">
                <a:solidFill>
                  <a:srgbClr val="212529"/>
                </a:solidFill>
                <a:latin typeface="Calibri" panose="020F0502020204030204" pitchFamily="34" charset="0"/>
                <a:cs typeface="Calibri" panose="020F0502020204030204" pitchFamily="34" charset="0"/>
              </a:rPr>
              <a:t>16-دانوا بِبَحرٍ بِالمَكارِمِ زاخِرٍ</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عَذبِ المَشارِعِ مَدُّهُ لا يُلحَقُ</a:t>
            </a:r>
          </a:p>
          <a:p>
            <a:pPr>
              <a:lnSpc>
                <a:spcPct val="100000"/>
              </a:lnSpc>
            </a:pPr>
            <a:r>
              <a:rPr lang="ar-OM" sz="2800" dirty="0">
                <a:solidFill>
                  <a:srgbClr val="212529"/>
                </a:solidFill>
                <a:latin typeface="Calibri" panose="020F0502020204030204" pitchFamily="34" charset="0"/>
                <a:cs typeface="Calibri" panose="020F0502020204030204" pitchFamily="34" charset="0"/>
              </a:rPr>
              <a:t>17-مُتَقَيِّدٌ بِعُهودِهِ وَوُعودِهِ</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يَجري عَلى سَنَنِ الوَفاءِ وَيَصدُقُ</a:t>
            </a: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1526343" y="1696450"/>
            <a:ext cx="5626894" cy="4549835"/>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OM" sz="2800" b="1" dirty="0">
                <a:latin typeface="Calibri" panose="020F0502020204030204" pitchFamily="34" charset="0"/>
                <a:cs typeface="Calibri" panose="020F0502020204030204" pitchFamily="34" charset="0"/>
              </a:rPr>
              <a:t>الجذر المعجمي لكلمة ( </a:t>
            </a:r>
            <a:r>
              <a:rPr lang="ar-SA" sz="2800" b="1" dirty="0">
                <a:latin typeface="Calibri" panose="020F0502020204030204" pitchFamily="34" charset="0"/>
                <a:cs typeface="Calibri" panose="020F0502020204030204" pitchFamily="34" charset="0"/>
              </a:rPr>
              <a:t>ستارة ) : ... </a:t>
            </a:r>
          </a:p>
          <a:p>
            <a:r>
              <a:rPr lang="ar-SA" sz="2800" b="1" dirty="0">
                <a:latin typeface="Calibri" panose="020F0502020204030204" pitchFamily="34" charset="0"/>
                <a:cs typeface="Calibri" panose="020F0502020204030204" pitchFamily="34" charset="0"/>
              </a:rPr>
              <a:t>معنى كلمة (الدجى ) : ... </a:t>
            </a:r>
          </a:p>
          <a:p>
            <a:r>
              <a:rPr lang="ar-SA" sz="2800" b="1" dirty="0">
                <a:latin typeface="Calibri" panose="020F0502020204030204" pitchFamily="34" charset="0"/>
                <a:cs typeface="Calibri" panose="020F0502020204030204" pitchFamily="34" charset="0"/>
              </a:rPr>
              <a:t>معنى كلمة ( ومضا) : ...</a:t>
            </a:r>
          </a:p>
          <a:p>
            <a:r>
              <a:rPr lang="ar-SA" sz="2800" b="1" dirty="0">
                <a:latin typeface="Calibri" panose="020F0502020204030204" pitchFamily="34" charset="0"/>
                <a:cs typeface="Calibri" panose="020F0502020204030204" pitchFamily="34" charset="0"/>
              </a:rPr>
              <a:t>مفرد كلمة ( القفار) : ...</a:t>
            </a:r>
          </a:p>
          <a:p>
            <a:r>
              <a:rPr lang="ar-SA" sz="2800" b="1" dirty="0">
                <a:latin typeface="Calibri" panose="020F0502020204030204" pitchFamily="34" charset="0"/>
                <a:cs typeface="Calibri" panose="020F0502020204030204" pitchFamily="34" charset="0"/>
              </a:rPr>
              <a:t>مضاد كلمة ( لبت ): ...</a:t>
            </a:r>
          </a:p>
          <a:p>
            <a:r>
              <a:rPr lang="ar-SA" sz="2800" b="1" dirty="0">
                <a:latin typeface="Calibri" panose="020F0502020204030204" pitchFamily="34" charset="0"/>
                <a:cs typeface="Calibri" panose="020F0502020204030204" pitchFamily="34" charset="0"/>
              </a:rPr>
              <a:t> جمع كلمة ( بعل ) : ...</a:t>
            </a:r>
          </a:p>
          <a:p>
            <a:r>
              <a:rPr lang="ar-SA" sz="2800" b="1" dirty="0">
                <a:latin typeface="Calibri" panose="020F0502020204030204" pitchFamily="34" charset="0"/>
                <a:cs typeface="Calibri" panose="020F0502020204030204" pitchFamily="34" charset="0"/>
              </a:rPr>
              <a:t>كلمة بمعنى (تكابد و تعاني شدة الألم  ) : ...</a:t>
            </a:r>
          </a:p>
        </p:txBody>
      </p:sp>
      <p:sp>
        <p:nvSpPr>
          <p:cNvPr id="2" name="مربع نص 1">
            <a:extLst>
              <a:ext uri="{FF2B5EF4-FFF2-40B4-BE49-F238E27FC236}">
                <a16:creationId xmlns:a16="http://schemas.microsoft.com/office/drawing/2014/main" id="{ADDC264A-FC2C-448A-8742-DC6859EEADE8}"/>
              </a:ext>
            </a:extLst>
          </p:cNvPr>
          <p:cNvSpPr txBox="1"/>
          <p:nvPr/>
        </p:nvSpPr>
        <p:spPr>
          <a:xfrm>
            <a:off x="1175657" y="1737850"/>
            <a:ext cx="1156997"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ستر</a:t>
            </a:r>
            <a:endParaRPr lang="ar-OM" sz="3200" b="1" dirty="0">
              <a:latin typeface="Calibri" panose="020F0502020204030204" pitchFamily="34" charset="0"/>
              <a:cs typeface="Calibri" panose="020F0502020204030204" pitchFamily="34" charset="0"/>
            </a:endParaRPr>
          </a:p>
        </p:txBody>
      </p:sp>
      <p:sp>
        <p:nvSpPr>
          <p:cNvPr id="12" name="مربع نص 11">
            <a:extLst>
              <a:ext uri="{FF2B5EF4-FFF2-40B4-BE49-F238E27FC236}">
                <a16:creationId xmlns:a16="http://schemas.microsoft.com/office/drawing/2014/main" id="{8636D4D6-F728-4627-A9CD-5769550A0EB1}"/>
              </a:ext>
            </a:extLst>
          </p:cNvPr>
          <p:cNvSpPr txBox="1"/>
          <p:nvPr/>
        </p:nvSpPr>
        <p:spPr>
          <a:xfrm>
            <a:off x="954791" y="2383366"/>
            <a:ext cx="2833274"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سواد الليل و ظلمته</a:t>
            </a:r>
            <a:endParaRPr lang="ar-OM" sz="3200" b="1" dirty="0">
              <a:latin typeface="Calibri" panose="020F0502020204030204" pitchFamily="34" charset="0"/>
              <a:cs typeface="Calibri" panose="020F0502020204030204" pitchFamily="34" charset="0"/>
            </a:endParaRPr>
          </a:p>
        </p:txBody>
      </p:sp>
      <p:sp>
        <p:nvSpPr>
          <p:cNvPr id="13" name="مربع نص 12">
            <a:extLst>
              <a:ext uri="{FF2B5EF4-FFF2-40B4-BE49-F238E27FC236}">
                <a16:creationId xmlns:a16="http://schemas.microsoft.com/office/drawing/2014/main" id="{09FBDDFB-4ADE-4278-97F5-4A890FF1F499}"/>
              </a:ext>
            </a:extLst>
          </p:cNvPr>
          <p:cNvSpPr txBox="1"/>
          <p:nvPr/>
        </p:nvSpPr>
        <p:spPr>
          <a:xfrm>
            <a:off x="1303446" y="4319852"/>
            <a:ext cx="2590680"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رفضت / أبت</a:t>
            </a:r>
            <a:endParaRPr lang="ar-OM" sz="3200" b="1" dirty="0">
              <a:latin typeface="Calibri" panose="020F0502020204030204" pitchFamily="34" charset="0"/>
              <a:cs typeface="Calibri" panose="020F0502020204030204" pitchFamily="34" charset="0"/>
            </a:endParaRPr>
          </a:p>
        </p:txBody>
      </p:sp>
      <p:sp>
        <p:nvSpPr>
          <p:cNvPr id="14" name="مربع نص 13">
            <a:extLst>
              <a:ext uri="{FF2B5EF4-FFF2-40B4-BE49-F238E27FC236}">
                <a16:creationId xmlns:a16="http://schemas.microsoft.com/office/drawing/2014/main" id="{03F65497-CC8F-4AA0-A8B3-FF9007C708A9}"/>
              </a:ext>
            </a:extLst>
          </p:cNvPr>
          <p:cNvSpPr txBox="1"/>
          <p:nvPr/>
        </p:nvSpPr>
        <p:spPr>
          <a:xfrm>
            <a:off x="1818664" y="5006766"/>
            <a:ext cx="2075462"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زوج / بعول</a:t>
            </a:r>
            <a:endParaRPr lang="ar-OM" sz="3200" b="1" dirty="0">
              <a:latin typeface="Calibri" panose="020F0502020204030204" pitchFamily="34" charset="0"/>
              <a:cs typeface="Calibri" panose="020F0502020204030204" pitchFamily="34" charset="0"/>
            </a:endParaRPr>
          </a:p>
        </p:txBody>
      </p:sp>
      <p:sp>
        <p:nvSpPr>
          <p:cNvPr id="15" name="مربع نص 14">
            <a:extLst>
              <a:ext uri="{FF2B5EF4-FFF2-40B4-BE49-F238E27FC236}">
                <a16:creationId xmlns:a16="http://schemas.microsoft.com/office/drawing/2014/main" id="{FA19E407-9442-48E2-A407-0B3399DC4FB1}"/>
              </a:ext>
            </a:extLst>
          </p:cNvPr>
          <p:cNvSpPr txBox="1"/>
          <p:nvPr/>
        </p:nvSpPr>
        <p:spPr>
          <a:xfrm>
            <a:off x="1754156" y="3030740"/>
            <a:ext cx="2033910"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لمعانا خفيفا </a:t>
            </a:r>
            <a:endParaRPr lang="ar-OM" sz="3200" b="1" dirty="0">
              <a:latin typeface="Calibri" panose="020F0502020204030204" pitchFamily="34" charset="0"/>
              <a:cs typeface="Calibri" panose="020F0502020204030204" pitchFamily="34" charset="0"/>
            </a:endParaRPr>
          </a:p>
        </p:txBody>
      </p:sp>
      <p:sp>
        <p:nvSpPr>
          <p:cNvPr id="16" name="مربع نص 15">
            <a:extLst>
              <a:ext uri="{FF2B5EF4-FFF2-40B4-BE49-F238E27FC236}">
                <a16:creationId xmlns:a16="http://schemas.microsoft.com/office/drawing/2014/main" id="{618E4850-254E-4B51-8DA7-EC686B3B1F41}"/>
              </a:ext>
            </a:extLst>
          </p:cNvPr>
          <p:cNvSpPr txBox="1"/>
          <p:nvPr/>
        </p:nvSpPr>
        <p:spPr>
          <a:xfrm>
            <a:off x="486060" y="5690906"/>
            <a:ext cx="1128923"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تقاسي</a:t>
            </a:r>
            <a:endParaRPr lang="ar-OM" sz="3200" b="1" dirty="0">
              <a:latin typeface="Calibri" panose="020F0502020204030204" pitchFamily="34" charset="0"/>
              <a:cs typeface="Calibri" panose="020F0502020204030204" pitchFamily="34" charset="0"/>
            </a:endParaRPr>
          </a:p>
        </p:txBody>
      </p:sp>
      <p:sp>
        <p:nvSpPr>
          <p:cNvPr id="17" name="مربع نص 16">
            <a:extLst>
              <a:ext uri="{FF2B5EF4-FFF2-40B4-BE49-F238E27FC236}">
                <a16:creationId xmlns:a16="http://schemas.microsoft.com/office/drawing/2014/main" id="{9E07EE26-39A1-45CA-A64A-4B9ADE6CE3A5}"/>
              </a:ext>
            </a:extLst>
          </p:cNvPr>
          <p:cNvSpPr txBox="1"/>
          <p:nvPr/>
        </p:nvSpPr>
        <p:spPr>
          <a:xfrm>
            <a:off x="486060" y="3704255"/>
            <a:ext cx="3302005"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قَفْر /خلاء  </a:t>
            </a:r>
            <a:endParaRPr lang="ar-OM" sz="3200" b="1" dirty="0">
              <a:latin typeface="Calibri" panose="020F0502020204030204" pitchFamily="34" charset="0"/>
              <a:cs typeface="Calibri" panose="020F0502020204030204" pitchFamily="34" charset="0"/>
            </a:endParaRPr>
          </a:p>
        </p:txBody>
      </p:sp>
      <p:sp>
        <p:nvSpPr>
          <p:cNvPr id="18" name="مربع نص 17">
            <a:extLst>
              <a:ext uri="{FF2B5EF4-FFF2-40B4-BE49-F238E27FC236}">
                <a16:creationId xmlns:a16="http://schemas.microsoft.com/office/drawing/2014/main" id="{280BC5D5-5E50-4BDE-984E-73CB458E379A}"/>
              </a:ext>
            </a:extLst>
          </p:cNvPr>
          <p:cNvSpPr txBox="1"/>
          <p:nvPr/>
        </p:nvSpPr>
        <p:spPr>
          <a:xfrm>
            <a:off x="293619" y="56123"/>
            <a:ext cx="2921071"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السياقية : </a:t>
            </a:r>
            <a:endParaRPr lang="ar-OM"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169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style.rotation</p:attrName>
                                        </p:attrNameLst>
                                      </p:cBhvr>
                                      <p:tavLst>
                                        <p:tav tm="0">
                                          <p:val>
                                            <p:fltVal val="90"/>
                                          </p:val>
                                        </p:tav>
                                        <p:tav tm="100000">
                                          <p:val>
                                            <p:fltVal val="0"/>
                                          </p:val>
                                        </p:tav>
                                      </p:tavLst>
                                    </p:anim>
                                    <p:animEffect transition="in" filter="fade">
                                      <p:cBhvr>
                                        <p:cTn id="18" dur="1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fltVal val="0"/>
                                          </p:val>
                                        </p:tav>
                                        <p:tav tm="100000">
                                          <p:val>
                                            <p:strVal val="#ppt_w"/>
                                          </p:val>
                                        </p:tav>
                                      </p:tavLst>
                                    </p:anim>
                                    <p:anim calcmode="lin" valueType="num">
                                      <p:cBhvr>
                                        <p:cTn id="24" dur="1000" fill="hold"/>
                                        <p:tgtEl>
                                          <p:spTgt spid="15"/>
                                        </p:tgtEl>
                                        <p:attrNameLst>
                                          <p:attrName>ppt_h</p:attrName>
                                        </p:attrNameLst>
                                      </p:cBhvr>
                                      <p:tavLst>
                                        <p:tav tm="0">
                                          <p:val>
                                            <p:fltVal val="0"/>
                                          </p:val>
                                        </p:tav>
                                        <p:tav tm="100000">
                                          <p:val>
                                            <p:strVal val="#ppt_h"/>
                                          </p:val>
                                        </p:tav>
                                      </p:tavLst>
                                    </p:anim>
                                    <p:anim calcmode="lin" valueType="num">
                                      <p:cBhvr>
                                        <p:cTn id="25" dur="1000" fill="hold"/>
                                        <p:tgtEl>
                                          <p:spTgt spid="15"/>
                                        </p:tgtEl>
                                        <p:attrNameLst>
                                          <p:attrName>style.rotation</p:attrName>
                                        </p:attrNameLst>
                                      </p:cBhvr>
                                      <p:tavLst>
                                        <p:tav tm="0">
                                          <p:val>
                                            <p:fltVal val="90"/>
                                          </p:val>
                                        </p:tav>
                                        <p:tav tm="100000">
                                          <p:val>
                                            <p:fltVal val="0"/>
                                          </p:val>
                                        </p:tav>
                                      </p:tavLst>
                                    </p:anim>
                                    <p:animEffect transition="in" filter="fade">
                                      <p:cBhvr>
                                        <p:cTn id="26" dur="10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1000" fill="hold"/>
                                        <p:tgtEl>
                                          <p:spTgt spid="13"/>
                                        </p:tgtEl>
                                        <p:attrNameLst>
                                          <p:attrName>ppt_w</p:attrName>
                                        </p:attrNameLst>
                                      </p:cBhvr>
                                      <p:tavLst>
                                        <p:tav tm="0">
                                          <p:val>
                                            <p:fltVal val="0"/>
                                          </p:val>
                                        </p:tav>
                                        <p:tav tm="100000">
                                          <p:val>
                                            <p:strVal val="#ppt_w"/>
                                          </p:val>
                                        </p:tav>
                                      </p:tavLst>
                                    </p:anim>
                                    <p:anim calcmode="lin" valueType="num">
                                      <p:cBhvr>
                                        <p:cTn id="40" dur="1000" fill="hold"/>
                                        <p:tgtEl>
                                          <p:spTgt spid="13"/>
                                        </p:tgtEl>
                                        <p:attrNameLst>
                                          <p:attrName>ppt_h</p:attrName>
                                        </p:attrNameLst>
                                      </p:cBhvr>
                                      <p:tavLst>
                                        <p:tav tm="0">
                                          <p:val>
                                            <p:fltVal val="0"/>
                                          </p:val>
                                        </p:tav>
                                        <p:tav tm="100000">
                                          <p:val>
                                            <p:strVal val="#ppt_h"/>
                                          </p:val>
                                        </p:tav>
                                      </p:tavLst>
                                    </p:anim>
                                    <p:anim calcmode="lin" valueType="num">
                                      <p:cBhvr>
                                        <p:cTn id="41" dur="1000" fill="hold"/>
                                        <p:tgtEl>
                                          <p:spTgt spid="13"/>
                                        </p:tgtEl>
                                        <p:attrNameLst>
                                          <p:attrName>style.rotation</p:attrName>
                                        </p:attrNameLst>
                                      </p:cBhvr>
                                      <p:tavLst>
                                        <p:tav tm="0">
                                          <p:val>
                                            <p:fltVal val="90"/>
                                          </p:val>
                                        </p:tav>
                                        <p:tav tm="100000">
                                          <p:val>
                                            <p:fltVal val="0"/>
                                          </p:val>
                                        </p:tav>
                                      </p:tavLst>
                                    </p:anim>
                                    <p:animEffect transition="in" filter="fade">
                                      <p:cBhvr>
                                        <p:cTn id="42" dur="10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1000" fill="hold"/>
                                        <p:tgtEl>
                                          <p:spTgt spid="14"/>
                                        </p:tgtEl>
                                        <p:attrNameLst>
                                          <p:attrName>ppt_w</p:attrName>
                                        </p:attrNameLst>
                                      </p:cBhvr>
                                      <p:tavLst>
                                        <p:tav tm="0">
                                          <p:val>
                                            <p:fltVal val="0"/>
                                          </p:val>
                                        </p:tav>
                                        <p:tav tm="100000">
                                          <p:val>
                                            <p:strVal val="#ppt_w"/>
                                          </p:val>
                                        </p:tav>
                                      </p:tavLst>
                                    </p:anim>
                                    <p:anim calcmode="lin" valueType="num">
                                      <p:cBhvr>
                                        <p:cTn id="48" dur="1000" fill="hold"/>
                                        <p:tgtEl>
                                          <p:spTgt spid="14"/>
                                        </p:tgtEl>
                                        <p:attrNameLst>
                                          <p:attrName>ppt_h</p:attrName>
                                        </p:attrNameLst>
                                      </p:cBhvr>
                                      <p:tavLst>
                                        <p:tav tm="0">
                                          <p:val>
                                            <p:fltVal val="0"/>
                                          </p:val>
                                        </p:tav>
                                        <p:tav tm="100000">
                                          <p:val>
                                            <p:strVal val="#ppt_h"/>
                                          </p:val>
                                        </p:tav>
                                      </p:tavLst>
                                    </p:anim>
                                    <p:anim calcmode="lin" valueType="num">
                                      <p:cBhvr>
                                        <p:cTn id="49" dur="1000" fill="hold"/>
                                        <p:tgtEl>
                                          <p:spTgt spid="14"/>
                                        </p:tgtEl>
                                        <p:attrNameLst>
                                          <p:attrName>style.rotation</p:attrName>
                                        </p:attrNameLst>
                                      </p:cBhvr>
                                      <p:tavLst>
                                        <p:tav tm="0">
                                          <p:val>
                                            <p:fltVal val="90"/>
                                          </p:val>
                                        </p:tav>
                                        <p:tav tm="100000">
                                          <p:val>
                                            <p:fltVal val="0"/>
                                          </p:val>
                                        </p:tav>
                                      </p:tavLst>
                                    </p:anim>
                                    <p:animEffect transition="in" filter="fade">
                                      <p:cBhvr>
                                        <p:cTn id="50" dur="10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1000" fill="hold"/>
                                        <p:tgtEl>
                                          <p:spTgt spid="16"/>
                                        </p:tgtEl>
                                        <p:attrNameLst>
                                          <p:attrName>ppt_w</p:attrName>
                                        </p:attrNameLst>
                                      </p:cBhvr>
                                      <p:tavLst>
                                        <p:tav tm="0">
                                          <p:val>
                                            <p:fltVal val="0"/>
                                          </p:val>
                                        </p:tav>
                                        <p:tav tm="100000">
                                          <p:val>
                                            <p:strVal val="#ppt_w"/>
                                          </p:val>
                                        </p:tav>
                                      </p:tavLst>
                                    </p:anim>
                                    <p:anim calcmode="lin" valueType="num">
                                      <p:cBhvr>
                                        <p:cTn id="56" dur="1000" fill="hold"/>
                                        <p:tgtEl>
                                          <p:spTgt spid="16"/>
                                        </p:tgtEl>
                                        <p:attrNameLst>
                                          <p:attrName>ppt_h</p:attrName>
                                        </p:attrNameLst>
                                      </p:cBhvr>
                                      <p:tavLst>
                                        <p:tav tm="0">
                                          <p:val>
                                            <p:fltVal val="0"/>
                                          </p:val>
                                        </p:tav>
                                        <p:tav tm="100000">
                                          <p:val>
                                            <p:strVal val="#ppt_h"/>
                                          </p:val>
                                        </p:tav>
                                      </p:tavLst>
                                    </p:anim>
                                    <p:anim calcmode="lin" valueType="num">
                                      <p:cBhvr>
                                        <p:cTn id="57" dur="1000" fill="hold"/>
                                        <p:tgtEl>
                                          <p:spTgt spid="16"/>
                                        </p:tgtEl>
                                        <p:attrNameLst>
                                          <p:attrName>style.rotation</p:attrName>
                                        </p:attrNameLst>
                                      </p:cBhvr>
                                      <p:tavLst>
                                        <p:tav tm="0">
                                          <p:val>
                                            <p:fltVal val="90"/>
                                          </p:val>
                                        </p:tav>
                                        <p:tav tm="100000">
                                          <p:val>
                                            <p:fltVal val="0"/>
                                          </p:val>
                                        </p:tav>
                                      </p:tavLst>
                                    </p:anim>
                                    <p:animEffect transition="in" filter="fade">
                                      <p:cBhvr>
                                        <p:cTn id="5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P spid="13" grpId="0" animBg="1"/>
      <p:bldP spid="14" grpId="0" animBg="1"/>
      <p:bldP spid="15"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a:extLst>
              <a:ext uri="{FF2B5EF4-FFF2-40B4-BE49-F238E27FC236}">
                <a16:creationId xmlns:a16="http://schemas.microsoft.com/office/drawing/2014/main" id="{F6DBF137-8F6C-45F1-B18A-DE533AF90419}"/>
              </a:ext>
            </a:extLst>
          </p:cNvPr>
          <p:cNvSpPr>
            <a:spLocks noGrp="1"/>
          </p:cNvSpPr>
          <p:nvPr>
            <p:ph type="subTitle" idx="1"/>
          </p:nvPr>
        </p:nvSpPr>
        <p:spPr>
          <a:xfrm>
            <a:off x="1439579" y="4655976"/>
            <a:ext cx="9144000" cy="1142999"/>
          </a:xfrm>
        </p:spPr>
        <p:txBody>
          <a:bodyPr/>
          <a:lstStyle/>
          <a:p>
            <a:r>
              <a:rPr lang="ar-SA" sz="4400" b="1" dirty="0">
                <a:latin typeface="Aref Ruqaa" panose="02000503000000000000" pitchFamily="2" charset="-78"/>
                <a:ea typeface="+mj-ea"/>
                <a:cs typeface="Aref Ruqaa" panose="02000503000000000000" pitchFamily="2" charset="-78"/>
              </a:rPr>
              <a:t>إعداد معلمة المادة : أسماء القاسمي</a:t>
            </a:r>
            <a:endParaRPr lang="ar-OM" sz="4400" b="1" dirty="0">
              <a:latin typeface="Aref Ruqaa" panose="02000503000000000000" pitchFamily="2" charset="-78"/>
              <a:ea typeface="+mj-ea"/>
              <a:cs typeface="Aref Ruqaa" panose="02000503000000000000" pitchFamily="2" charset="-78"/>
            </a:endParaRPr>
          </a:p>
        </p:txBody>
      </p:sp>
      <p:grpSp>
        <p:nvGrpSpPr>
          <p:cNvPr id="4" name="مجموعة 3">
            <a:extLst>
              <a:ext uri="{FF2B5EF4-FFF2-40B4-BE49-F238E27FC236}">
                <a16:creationId xmlns:a16="http://schemas.microsoft.com/office/drawing/2014/main" id="{AD232759-24AF-4C2C-980A-D408038B3862}"/>
              </a:ext>
            </a:extLst>
          </p:cNvPr>
          <p:cNvGrpSpPr/>
          <p:nvPr/>
        </p:nvGrpSpPr>
        <p:grpSpPr>
          <a:xfrm>
            <a:off x="1439579" y="2682625"/>
            <a:ext cx="8615775" cy="1142998"/>
            <a:chOff x="5107619" y="228849"/>
            <a:chExt cx="7084381" cy="658457"/>
          </a:xfrm>
        </p:grpSpPr>
        <p:sp>
          <p:nvSpPr>
            <p:cNvPr id="5" name="عنوان 1">
              <a:extLst>
                <a:ext uri="{FF2B5EF4-FFF2-40B4-BE49-F238E27FC236}">
                  <a16:creationId xmlns:a16="http://schemas.microsoft.com/office/drawing/2014/main" id="{851EE758-FAFE-4709-B73F-4CFE042E476B}"/>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في وصف النيل</a:t>
              </a:r>
            </a:p>
          </p:txBody>
        </p:sp>
        <p:cxnSp>
          <p:nvCxnSpPr>
            <p:cNvPr id="6" name="رابط مستقيم 5">
              <a:extLst>
                <a:ext uri="{FF2B5EF4-FFF2-40B4-BE49-F238E27FC236}">
                  <a16:creationId xmlns:a16="http://schemas.microsoft.com/office/drawing/2014/main" id="{8188ED1D-2FCA-43E7-A394-9226E100063B}"/>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7" name="عنوان فرعي 2">
            <a:extLst>
              <a:ext uri="{FF2B5EF4-FFF2-40B4-BE49-F238E27FC236}">
                <a16:creationId xmlns:a16="http://schemas.microsoft.com/office/drawing/2014/main" id="{EB0BD778-D42D-400F-94CB-238458CA567B}"/>
              </a:ext>
            </a:extLst>
          </p:cNvPr>
          <p:cNvSpPr txBox="1">
            <a:spLocks/>
          </p:cNvSpPr>
          <p:nvPr/>
        </p:nvSpPr>
        <p:spPr>
          <a:xfrm>
            <a:off x="2049624" y="751388"/>
            <a:ext cx="9144000" cy="1142999"/>
          </a:xfrm>
          <a:prstGeom prst="rect">
            <a:avLst/>
          </a:prstGeom>
        </p:spPr>
        <p:txBody>
          <a:bodyPr vert="horz" lIns="91440" tIns="45720" rIns="91440" bIns="45720" rtlCol="1">
            <a:normAutofit/>
          </a:bodyPr>
          <a:lstStyle>
            <a:lvl1pPr marL="0" indent="0" algn="ctr" defTabSz="914400" rtl="1"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1"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ar-SA" sz="4800" b="1" dirty="0">
                <a:latin typeface="Aref_Menna" panose="02000000000000000000" pitchFamily="2" charset="-78"/>
                <a:ea typeface="+mj-ea"/>
                <a:cs typeface="Aref_Menna" panose="02000000000000000000" pitchFamily="2" charset="-78"/>
              </a:rPr>
              <a:t>دروس الصف العاشر الأساسي الفصل الدراسي الثاني </a:t>
            </a:r>
            <a:endParaRPr lang="ar-OM" sz="4800" b="1" dirty="0">
              <a:latin typeface="Aref_Menna" panose="02000000000000000000" pitchFamily="2" charset="-78"/>
              <a:ea typeface="+mj-ea"/>
              <a:cs typeface="Aref_Menna" panose="02000000000000000000" pitchFamily="2" charset="-78"/>
            </a:endParaRPr>
          </a:p>
        </p:txBody>
      </p:sp>
    </p:spTree>
    <p:extLst>
      <p:ext uri="{BB962C8B-B14F-4D97-AF65-F5344CB8AC3E}">
        <p14:creationId xmlns:p14="http://schemas.microsoft.com/office/powerpoint/2010/main" val="394413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262601" y="47392"/>
            <a:ext cx="3359019"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الاستنطاقية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981064" y="1101151"/>
            <a:ext cx="6080806" cy="2232021"/>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في نهاية المحور يرسم الشاعر صورة من صور المعاناة التي يعيشها أهل داره . وضحها .   </a:t>
            </a: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1343606" y="3694746"/>
            <a:ext cx="5639621" cy="2062103"/>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امرأة تعاني من المرض الشديد و الآلام و حولها زوجها جالس لا يستطيع أن يقدم لها شيئا لخلو البلاد من المستشفيات و الدواء  </a:t>
            </a:r>
            <a:endParaRPr lang="ar-OM" sz="3200" b="1" dirty="0">
              <a:latin typeface="Calibri" panose="020F0502020204030204" pitchFamily="34" charset="0"/>
              <a:cs typeface="Calibri" panose="020F0502020204030204" pitchFamily="34" charset="0"/>
            </a:endParaRPr>
          </a:p>
        </p:txBody>
      </p:sp>
      <p:sp>
        <p:nvSpPr>
          <p:cNvPr id="12" name="مربع نص 11">
            <a:extLst>
              <a:ext uri="{FF2B5EF4-FFF2-40B4-BE49-F238E27FC236}">
                <a16:creationId xmlns:a16="http://schemas.microsoft.com/office/drawing/2014/main" id="{01D13C2C-8DAB-4062-B0CB-6C23A760B108}"/>
              </a:ext>
            </a:extLst>
          </p:cNvPr>
          <p:cNvSpPr txBox="1"/>
          <p:nvPr/>
        </p:nvSpPr>
        <p:spPr>
          <a:xfrm>
            <a:off x="7259298" y="1339879"/>
            <a:ext cx="4446641" cy="4401205"/>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a:lnSpc>
                <a:spcPct val="100000"/>
              </a:lnSpc>
            </a:pPr>
            <a:r>
              <a:rPr lang="ar-OM" sz="2800" dirty="0">
                <a:solidFill>
                  <a:srgbClr val="212529"/>
                </a:solidFill>
                <a:latin typeface="Calibri" panose="020F0502020204030204" pitchFamily="34" charset="0"/>
                <a:cs typeface="Calibri" panose="020F0502020204030204" pitchFamily="34" charset="0"/>
              </a:rPr>
              <a:t>13-دينُ الأَوائِلِ فيكَ دينُ مُروءَةٍ</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لِمَ لا يُؤَلَّهُ مَن يَقوتُ وَيَرزُقُ</a:t>
            </a:r>
          </a:p>
          <a:p>
            <a:pPr>
              <a:lnSpc>
                <a:spcPct val="100000"/>
              </a:lnSpc>
            </a:pPr>
            <a:r>
              <a:rPr lang="ar-OM" sz="2800" dirty="0">
                <a:solidFill>
                  <a:srgbClr val="212529"/>
                </a:solidFill>
                <a:latin typeface="Calibri" panose="020F0502020204030204" pitchFamily="34" charset="0"/>
                <a:cs typeface="Calibri" panose="020F0502020204030204" pitchFamily="34" charset="0"/>
              </a:rPr>
              <a:t>14-لَو أَنَّ مَخلوقاً يُؤَلَّهُ لَم تَكُن</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لِسِواكَ مَرتَبَةُ الأُلوهَةِ تَخلُقُ</a:t>
            </a:r>
          </a:p>
          <a:p>
            <a:pPr>
              <a:lnSpc>
                <a:spcPct val="100000"/>
              </a:lnSpc>
            </a:pPr>
            <a:r>
              <a:rPr lang="ar-OM" sz="2800" dirty="0">
                <a:solidFill>
                  <a:srgbClr val="212529"/>
                </a:solidFill>
                <a:latin typeface="Calibri" panose="020F0502020204030204" pitchFamily="34" charset="0"/>
                <a:cs typeface="Calibri" panose="020F0502020204030204" pitchFamily="34" charset="0"/>
              </a:rPr>
              <a:t>15-جَعَلوا الهَوى لَكَ وَالوَقارَ عِبادَةً</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إِنَّ العِبادَةَ حَشيَةٌ وَتَعَلُّقُ</a:t>
            </a:r>
          </a:p>
          <a:p>
            <a:pPr>
              <a:lnSpc>
                <a:spcPct val="100000"/>
              </a:lnSpc>
            </a:pPr>
            <a:r>
              <a:rPr lang="ar-OM" sz="2800" dirty="0">
                <a:solidFill>
                  <a:srgbClr val="212529"/>
                </a:solidFill>
                <a:latin typeface="Calibri" panose="020F0502020204030204" pitchFamily="34" charset="0"/>
                <a:cs typeface="Calibri" panose="020F0502020204030204" pitchFamily="34" charset="0"/>
              </a:rPr>
              <a:t>16-دانوا بِبَحرٍ بِالمَكارِمِ زاخِرٍ</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عَذبِ المَشارِعِ مَدُّهُ لا يُلحَقُ</a:t>
            </a:r>
          </a:p>
          <a:p>
            <a:pPr>
              <a:lnSpc>
                <a:spcPct val="100000"/>
              </a:lnSpc>
            </a:pPr>
            <a:r>
              <a:rPr lang="ar-OM" sz="2800" dirty="0">
                <a:solidFill>
                  <a:srgbClr val="212529"/>
                </a:solidFill>
                <a:latin typeface="Calibri" panose="020F0502020204030204" pitchFamily="34" charset="0"/>
                <a:cs typeface="Calibri" panose="020F0502020204030204" pitchFamily="34" charset="0"/>
              </a:rPr>
              <a:t>17-مُتَقَيِّدٌ بِعُهودِهِ وَوُعودِهِ</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يَجري عَلى سَنَنِ الوَفاءِ وَيَصدُقُ</a:t>
            </a:r>
          </a:p>
        </p:txBody>
      </p:sp>
    </p:spTree>
    <p:extLst>
      <p:ext uri="{BB962C8B-B14F-4D97-AF65-F5344CB8AC3E}">
        <p14:creationId xmlns:p14="http://schemas.microsoft.com/office/powerpoint/2010/main" val="1207641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438541" y="69430"/>
            <a:ext cx="2771190"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التأملية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709220" y="1315300"/>
            <a:ext cx="6080806" cy="1493358"/>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س/ صور الشاعر في بداية القصيدة صورة انتشار الليل في بلاده فإلام يرمز الليل ؟ .   </a:t>
            </a:r>
          </a:p>
        </p:txBody>
      </p:sp>
      <p:sp>
        <p:nvSpPr>
          <p:cNvPr id="11" name="مربع نص 10">
            <a:extLst>
              <a:ext uri="{FF2B5EF4-FFF2-40B4-BE49-F238E27FC236}">
                <a16:creationId xmlns:a16="http://schemas.microsoft.com/office/drawing/2014/main" id="{C55A00AB-FB4C-479E-8F89-7219C9AFB4D1}"/>
              </a:ext>
            </a:extLst>
          </p:cNvPr>
          <p:cNvSpPr txBox="1"/>
          <p:nvPr/>
        </p:nvSpPr>
        <p:spPr>
          <a:xfrm>
            <a:off x="681133" y="3815208"/>
            <a:ext cx="5639621" cy="1569660"/>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الخوف و الفزع و الفقر و الجهل و المرض و الموت و الحزن و التعاسة و الشقاء و البؤس </a:t>
            </a:r>
            <a:endParaRPr lang="ar-OM" sz="3200" b="1" dirty="0">
              <a:latin typeface="Calibri" panose="020F0502020204030204" pitchFamily="34" charset="0"/>
              <a:cs typeface="Calibri" panose="020F0502020204030204" pitchFamily="34" charset="0"/>
            </a:endParaRPr>
          </a:p>
        </p:txBody>
      </p:sp>
      <p:sp>
        <p:nvSpPr>
          <p:cNvPr id="12" name="مربع نص 11">
            <a:extLst>
              <a:ext uri="{FF2B5EF4-FFF2-40B4-BE49-F238E27FC236}">
                <a16:creationId xmlns:a16="http://schemas.microsoft.com/office/drawing/2014/main" id="{0490A257-7D81-4E70-8ED8-FD2D5EAE110A}"/>
              </a:ext>
            </a:extLst>
          </p:cNvPr>
          <p:cNvSpPr txBox="1"/>
          <p:nvPr/>
        </p:nvSpPr>
        <p:spPr>
          <a:xfrm>
            <a:off x="7259298" y="1339879"/>
            <a:ext cx="4446641" cy="4401205"/>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a:lnSpc>
                <a:spcPct val="100000"/>
              </a:lnSpc>
            </a:pPr>
            <a:r>
              <a:rPr lang="ar-OM" sz="2800" dirty="0">
                <a:solidFill>
                  <a:srgbClr val="212529"/>
                </a:solidFill>
                <a:latin typeface="Calibri" panose="020F0502020204030204" pitchFamily="34" charset="0"/>
                <a:cs typeface="Calibri" panose="020F0502020204030204" pitchFamily="34" charset="0"/>
              </a:rPr>
              <a:t>13-دينُ الأَوائِلِ فيكَ دينُ مُروءَةٍ</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لِمَ لا يُؤَلَّهُ مَن يَقوتُ وَيَرزُقُ</a:t>
            </a:r>
          </a:p>
          <a:p>
            <a:pPr>
              <a:lnSpc>
                <a:spcPct val="100000"/>
              </a:lnSpc>
            </a:pPr>
            <a:r>
              <a:rPr lang="ar-OM" sz="2800" dirty="0">
                <a:solidFill>
                  <a:srgbClr val="212529"/>
                </a:solidFill>
                <a:latin typeface="Calibri" panose="020F0502020204030204" pitchFamily="34" charset="0"/>
                <a:cs typeface="Calibri" panose="020F0502020204030204" pitchFamily="34" charset="0"/>
              </a:rPr>
              <a:t>14-لَو أَنَّ مَخلوقاً يُؤَلَّهُ لَم تَكُن</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لِسِواكَ مَرتَبَةُ الأُلوهَةِ تَخلُقُ</a:t>
            </a:r>
          </a:p>
          <a:p>
            <a:pPr>
              <a:lnSpc>
                <a:spcPct val="100000"/>
              </a:lnSpc>
            </a:pPr>
            <a:r>
              <a:rPr lang="ar-OM" sz="2800" dirty="0">
                <a:solidFill>
                  <a:srgbClr val="212529"/>
                </a:solidFill>
                <a:latin typeface="Calibri" panose="020F0502020204030204" pitchFamily="34" charset="0"/>
                <a:cs typeface="Calibri" panose="020F0502020204030204" pitchFamily="34" charset="0"/>
              </a:rPr>
              <a:t>15-جَعَلوا الهَوى لَكَ وَالوَقارَ عِبادَةً</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إِنَّ العِبادَةَ حَشيَةٌ وَتَعَلُّقُ</a:t>
            </a:r>
          </a:p>
          <a:p>
            <a:pPr>
              <a:lnSpc>
                <a:spcPct val="100000"/>
              </a:lnSpc>
            </a:pPr>
            <a:r>
              <a:rPr lang="ar-OM" sz="2800" dirty="0">
                <a:solidFill>
                  <a:srgbClr val="212529"/>
                </a:solidFill>
                <a:latin typeface="Calibri" panose="020F0502020204030204" pitchFamily="34" charset="0"/>
                <a:cs typeface="Calibri" panose="020F0502020204030204" pitchFamily="34" charset="0"/>
              </a:rPr>
              <a:t>16-دانوا بِبَحرٍ بِالمَكارِمِ زاخِرٍ</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عَذبِ المَشارِعِ مَدُّهُ لا يُلحَقُ</a:t>
            </a:r>
          </a:p>
          <a:p>
            <a:pPr>
              <a:lnSpc>
                <a:spcPct val="100000"/>
              </a:lnSpc>
            </a:pPr>
            <a:r>
              <a:rPr lang="ar-OM" sz="2800" dirty="0">
                <a:solidFill>
                  <a:srgbClr val="212529"/>
                </a:solidFill>
                <a:latin typeface="Calibri" panose="020F0502020204030204" pitchFamily="34" charset="0"/>
                <a:cs typeface="Calibri" panose="020F0502020204030204" pitchFamily="34" charset="0"/>
              </a:rPr>
              <a:t>17-مُتَقَيِّدٌ بِعُهودِهِ وَوُعودِهِ</a:t>
            </a:r>
          </a:p>
          <a:p>
            <a:pPr algn="l">
              <a:lnSpc>
                <a:spcPct val="100000"/>
              </a:lnSpc>
            </a:pPr>
            <a:r>
              <a:rPr lang="ar-OM" sz="2800" dirty="0">
                <a:solidFill>
                  <a:srgbClr val="212529"/>
                </a:solidFill>
                <a:latin typeface="Calibri" panose="020F0502020204030204" pitchFamily="34" charset="0"/>
                <a:cs typeface="Calibri" panose="020F0502020204030204" pitchFamily="34" charset="0"/>
              </a:rPr>
              <a:t>يَجري عَلى سَنَنِ الوَفاءِ وَيَصدُقُ</a:t>
            </a:r>
          </a:p>
        </p:txBody>
      </p:sp>
    </p:spTree>
    <p:extLst>
      <p:ext uri="{BB962C8B-B14F-4D97-AF65-F5344CB8AC3E}">
        <p14:creationId xmlns:p14="http://schemas.microsoft.com/office/powerpoint/2010/main" val="194367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6774025" y="953823"/>
            <a:ext cx="4064228" cy="1361911"/>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6000" b="1" dirty="0">
                <a:latin typeface="Aref_Menna" panose="02000000000000000000" pitchFamily="2" charset="-78"/>
                <a:cs typeface="Aref_Menna" panose="02000000000000000000" pitchFamily="2" charset="-78"/>
              </a:rPr>
              <a:t>أهداف الدرس: </a:t>
            </a:r>
            <a:endParaRPr lang="ar-OM" sz="6000" dirty="0">
              <a:latin typeface="Aref_Menna" panose="02000000000000000000" pitchFamily="2" charset="-78"/>
              <a:cs typeface="Aref_Menna" panose="02000000000000000000" pitchFamily="2" charset="-78"/>
            </a:endParaRPr>
          </a:p>
        </p:txBody>
      </p:sp>
      <p:sp>
        <p:nvSpPr>
          <p:cNvPr id="9" name="مربع نص 8">
            <a:extLst>
              <a:ext uri="{FF2B5EF4-FFF2-40B4-BE49-F238E27FC236}">
                <a16:creationId xmlns:a16="http://schemas.microsoft.com/office/drawing/2014/main" id="{22956299-B2E3-4670-9E7A-F53229846034}"/>
              </a:ext>
            </a:extLst>
          </p:cNvPr>
          <p:cNvSpPr txBox="1"/>
          <p:nvPr/>
        </p:nvSpPr>
        <p:spPr>
          <a:xfrm>
            <a:off x="1418252" y="2327909"/>
            <a:ext cx="9882141" cy="370934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أن تقرأ الطالبة النص قراءة جهرية صحيحة .</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أن تتعرف الطالبة نبذة مختصرة عن قائل النص .</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أن تتعرف الطالبة المفردات الصعبة الواردة في النص .  </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أن تحلل الطالبة النص تحليلا أدبيا . </a:t>
            </a:r>
          </a:p>
          <a:p>
            <a:pPr marL="457200" indent="-457200">
              <a:buFont typeface="Wingdings" panose="05000000000000000000" pitchFamily="2" charset="2"/>
              <a:buChar char="ü"/>
            </a:pPr>
            <a:endParaRPr lang="ar-SA"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87585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7606648" y="481665"/>
            <a:ext cx="4064228" cy="1361911"/>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6000" b="1" dirty="0">
                <a:latin typeface="Aref_Menna" panose="02000000000000000000" pitchFamily="2" charset="-78"/>
                <a:cs typeface="Aref_Menna" panose="02000000000000000000" pitchFamily="2" charset="-78"/>
              </a:rPr>
              <a:t>التقديم المادي : </a:t>
            </a:r>
            <a:endParaRPr lang="ar-OM" sz="6000" dirty="0">
              <a:latin typeface="Aref_Menna" panose="02000000000000000000" pitchFamily="2" charset="-78"/>
              <a:cs typeface="Aref_Menna" panose="02000000000000000000" pitchFamily="2" charset="-78"/>
            </a:endParaRPr>
          </a:p>
        </p:txBody>
      </p:sp>
      <p:sp>
        <p:nvSpPr>
          <p:cNvPr id="9" name="مربع نص 8">
            <a:extLst>
              <a:ext uri="{FF2B5EF4-FFF2-40B4-BE49-F238E27FC236}">
                <a16:creationId xmlns:a16="http://schemas.microsoft.com/office/drawing/2014/main" id="{22956299-B2E3-4670-9E7A-F53229846034}"/>
              </a:ext>
            </a:extLst>
          </p:cNvPr>
          <p:cNvSpPr txBox="1"/>
          <p:nvPr/>
        </p:nvSpPr>
        <p:spPr>
          <a:xfrm>
            <a:off x="521471" y="852076"/>
            <a:ext cx="7541560" cy="2232021"/>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نوع النص :                              الغرض : </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قائل النص:                      </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مصدر النص :</a:t>
            </a:r>
          </a:p>
        </p:txBody>
      </p:sp>
      <p:sp>
        <p:nvSpPr>
          <p:cNvPr id="10" name="مربع نص 9">
            <a:extLst>
              <a:ext uri="{FF2B5EF4-FFF2-40B4-BE49-F238E27FC236}">
                <a16:creationId xmlns:a16="http://schemas.microsoft.com/office/drawing/2014/main" id="{53EF8E14-2A7A-4024-AE1C-56C858F7B216}"/>
              </a:ext>
            </a:extLst>
          </p:cNvPr>
          <p:cNvSpPr txBox="1"/>
          <p:nvPr/>
        </p:nvSpPr>
        <p:spPr>
          <a:xfrm>
            <a:off x="3520355" y="1088565"/>
            <a:ext cx="2408951"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الشعر العمودي</a:t>
            </a:r>
            <a:endParaRPr lang="ar-OM" sz="3200" b="1" dirty="0">
              <a:latin typeface="Calibri" panose="020F0502020204030204" pitchFamily="34" charset="0"/>
              <a:cs typeface="Calibri" panose="020F0502020204030204" pitchFamily="34" charset="0"/>
            </a:endParaRPr>
          </a:p>
        </p:txBody>
      </p:sp>
      <p:sp>
        <p:nvSpPr>
          <p:cNvPr id="11" name="مربع نص 10">
            <a:extLst>
              <a:ext uri="{FF2B5EF4-FFF2-40B4-BE49-F238E27FC236}">
                <a16:creationId xmlns:a16="http://schemas.microsoft.com/office/drawing/2014/main" id="{749ACD4C-4BDD-45F4-BD5E-45BF12297102}"/>
              </a:ext>
            </a:extLst>
          </p:cNvPr>
          <p:cNvSpPr txBox="1"/>
          <p:nvPr/>
        </p:nvSpPr>
        <p:spPr>
          <a:xfrm>
            <a:off x="4020187" y="1774806"/>
            <a:ext cx="1909119"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أحمد شوقي </a:t>
            </a:r>
            <a:endParaRPr lang="ar-OM" sz="3200" b="1" dirty="0">
              <a:latin typeface="Calibri" panose="020F0502020204030204" pitchFamily="34" charset="0"/>
              <a:cs typeface="Calibri" panose="020F0502020204030204" pitchFamily="34" charset="0"/>
            </a:endParaRPr>
          </a:p>
        </p:txBody>
      </p:sp>
      <p:sp>
        <p:nvSpPr>
          <p:cNvPr id="12" name="مربع نص 11">
            <a:extLst>
              <a:ext uri="{FF2B5EF4-FFF2-40B4-BE49-F238E27FC236}">
                <a16:creationId xmlns:a16="http://schemas.microsoft.com/office/drawing/2014/main" id="{7B7AF7D0-4A22-4CB0-AB84-6C31CC6DF773}"/>
              </a:ext>
            </a:extLst>
          </p:cNvPr>
          <p:cNvSpPr txBox="1"/>
          <p:nvPr/>
        </p:nvSpPr>
        <p:spPr>
          <a:xfrm>
            <a:off x="2622718" y="2499322"/>
            <a:ext cx="2965175"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الموسوعة الشوقية </a:t>
            </a:r>
            <a:endParaRPr lang="ar-OM" sz="3200" b="1" dirty="0">
              <a:latin typeface="Calibri" panose="020F0502020204030204" pitchFamily="34" charset="0"/>
              <a:cs typeface="Calibri" panose="020F0502020204030204" pitchFamily="34" charset="0"/>
            </a:endParaRPr>
          </a:p>
        </p:txBody>
      </p:sp>
      <p:sp>
        <p:nvSpPr>
          <p:cNvPr id="13" name="مربع نص 12">
            <a:extLst>
              <a:ext uri="{FF2B5EF4-FFF2-40B4-BE49-F238E27FC236}">
                <a16:creationId xmlns:a16="http://schemas.microsoft.com/office/drawing/2014/main" id="{7575142D-47F8-4FCE-A7C9-38974DA3EB72}"/>
              </a:ext>
            </a:extLst>
          </p:cNvPr>
          <p:cNvSpPr txBox="1"/>
          <p:nvPr/>
        </p:nvSpPr>
        <p:spPr>
          <a:xfrm>
            <a:off x="7537168" y="2596588"/>
            <a:ext cx="4064228" cy="1361911"/>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6000" b="1" dirty="0">
                <a:latin typeface="Aref_Menna" panose="02000000000000000000" pitchFamily="2" charset="-78"/>
                <a:cs typeface="Aref_Menna" panose="02000000000000000000" pitchFamily="2" charset="-78"/>
              </a:rPr>
              <a:t>التقديم المعنوي : </a:t>
            </a:r>
            <a:endParaRPr lang="ar-OM" sz="6000" dirty="0">
              <a:latin typeface="Aref_Menna" panose="02000000000000000000" pitchFamily="2" charset="-78"/>
              <a:cs typeface="Aref_Menna" panose="02000000000000000000" pitchFamily="2" charset="-78"/>
            </a:endParaRPr>
          </a:p>
        </p:txBody>
      </p:sp>
      <p:sp>
        <p:nvSpPr>
          <p:cNvPr id="14" name="مربع نص 13">
            <a:extLst>
              <a:ext uri="{FF2B5EF4-FFF2-40B4-BE49-F238E27FC236}">
                <a16:creationId xmlns:a16="http://schemas.microsoft.com/office/drawing/2014/main" id="{35C8B869-2574-4058-A6EF-FDA3614AD574}"/>
              </a:ext>
            </a:extLst>
          </p:cNvPr>
          <p:cNvSpPr txBox="1"/>
          <p:nvPr/>
        </p:nvSpPr>
        <p:spPr>
          <a:xfrm>
            <a:off x="9629192" y="3722257"/>
            <a:ext cx="2041338" cy="2970685"/>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العامة :</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(1- 6)</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(7-12)</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(13-17)   </a:t>
            </a:r>
          </a:p>
        </p:txBody>
      </p:sp>
      <p:sp>
        <p:nvSpPr>
          <p:cNvPr id="2" name="مستطيل: زوايا مستديرة 1">
            <a:hlinkClick r:id="" action="ppaction://noaction"/>
            <a:extLst>
              <a:ext uri="{FF2B5EF4-FFF2-40B4-BE49-F238E27FC236}">
                <a16:creationId xmlns:a16="http://schemas.microsoft.com/office/drawing/2014/main" id="{B97B518B-A262-4F25-BE12-2454EF863CAE}"/>
              </a:ext>
            </a:extLst>
          </p:cNvPr>
          <p:cNvSpPr/>
          <p:nvPr/>
        </p:nvSpPr>
        <p:spPr>
          <a:xfrm>
            <a:off x="601016" y="3137482"/>
            <a:ext cx="2687217" cy="584775"/>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dirty="0">
                <a:solidFill>
                  <a:schemeClr val="tx1"/>
                </a:solidFill>
              </a:rPr>
              <a:t>الاستماع للنص </a:t>
            </a:r>
            <a:endParaRPr lang="ar-OM" sz="4000" dirty="0">
              <a:solidFill>
                <a:schemeClr val="tx1"/>
              </a:solidFill>
            </a:endParaRPr>
          </a:p>
        </p:txBody>
      </p:sp>
      <p:sp>
        <p:nvSpPr>
          <p:cNvPr id="15" name="مربع نص 14">
            <a:extLst>
              <a:ext uri="{FF2B5EF4-FFF2-40B4-BE49-F238E27FC236}">
                <a16:creationId xmlns:a16="http://schemas.microsoft.com/office/drawing/2014/main" id="{DF0ADC6C-489D-452E-A023-907DA4529630}"/>
              </a:ext>
            </a:extLst>
          </p:cNvPr>
          <p:cNvSpPr txBox="1"/>
          <p:nvPr/>
        </p:nvSpPr>
        <p:spPr>
          <a:xfrm>
            <a:off x="601016" y="1046193"/>
            <a:ext cx="1343608"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الوصف </a:t>
            </a:r>
            <a:endParaRPr lang="ar-OM" sz="3200" b="1" dirty="0">
              <a:latin typeface="Calibri" panose="020F0502020204030204" pitchFamily="34" charset="0"/>
              <a:cs typeface="Calibri" panose="020F0502020204030204" pitchFamily="34" charset="0"/>
            </a:endParaRPr>
          </a:p>
        </p:txBody>
      </p:sp>
      <p:sp>
        <p:nvSpPr>
          <p:cNvPr id="16" name="مربع نص 15">
            <a:extLst>
              <a:ext uri="{FF2B5EF4-FFF2-40B4-BE49-F238E27FC236}">
                <a16:creationId xmlns:a16="http://schemas.microsoft.com/office/drawing/2014/main" id="{12299DD7-DAA6-47C5-BD4E-65E5E4E1A7C2}"/>
              </a:ext>
            </a:extLst>
          </p:cNvPr>
          <p:cNvSpPr txBox="1"/>
          <p:nvPr/>
        </p:nvSpPr>
        <p:spPr>
          <a:xfrm>
            <a:off x="2109091" y="3810211"/>
            <a:ext cx="7787205" cy="2970685"/>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200" b="1" dirty="0">
                <a:latin typeface="Calibri" panose="020F0502020204030204" pitchFamily="34" charset="0"/>
                <a:cs typeface="Calibri" panose="020F0502020204030204" pitchFamily="34" charset="0"/>
              </a:rPr>
              <a:t>* وصف نهر النيل وبيان مكانته عند المصريين . </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تعجب الشاعر و دهشته من نهر النيل . </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فائدة و أهمية نهر النيل . </a:t>
            </a:r>
          </a:p>
          <a:p>
            <a:pPr marL="457200" indent="-457200">
              <a:buFont typeface="Wingdings" panose="05000000000000000000" pitchFamily="2" charset="2"/>
              <a:buChar char="ü"/>
            </a:pPr>
            <a:r>
              <a:rPr lang="ar-SA" sz="3200" b="1" dirty="0">
                <a:latin typeface="Calibri" panose="020F0502020204030204" pitchFamily="34" charset="0"/>
                <a:cs typeface="Calibri" panose="020F0502020204030204" pitchFamily="34" charset="0"/>
              </a:rPr>
              <a:t>تقديس المصرين الأوائل لنهر النيل </a:t>
            </a:r>
          </a:p>
        </p:txBody>
      </p:sp>
    </p:spTree>
    <p:extLst>
      <p:ext uri="{BB962C8B-B14F-4D97-AF65-F5344CB8AC3E}">
        <p14:creationId xmlns:p14="http://schemas.microsoft.com/office/powerpoint/2010/main" val="2029814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fltVal val="0"/>
                                          </p:val>
                                        </p:tav>
                                        <p:tav tm="100000">
                                          <p:val>
                                            <p:strVal val="#ppt_w"/>
                                          </p:val>
                                        </p:tav>
                                      </p:tavLst>
                                    </p:anim>
                                    <p:anim calcmode="lin" valueType="num">
                                      <p:cBhvr>
                                        <p:cTn id="16" dur="1000" fill="hold"/>
                                        <p:tgtEl>
                                          <p:spTgt spid="10"/>
                                        </p:tgtEl>
                                        <p:attrNameLst>
                                          <p:attrName>ppt_h</p:attrName>
                                        </p:attrNameLst>
                                      </p:cBhvr>
                                      <p:tavLst>
                                        <p:tav tm="0">
                                          <p:val>
                                            <p:fltVal val="0"/>
                                          </p:val>
                                        </p:tav>
                                        <p:tav tm="100000">
                                          <p:val>
                                            <p:strVal val="#ppt_h"/>
                                          </p:val>
                                        </p:tav>
                                      </p:tavLst>
                                    </p:anim>
                                    <p:anim calcmode="lin" valueType="num">
                                      <p:cBhvr>
                                        <p:cTn id="17" dur="1000" fill="hold"/>
                                        <p:tgtEl>
                                          <p:spTgt spid="10"/>
                                        </p:tgtEl>
                                        <p:attrNameLst>
                                          <p:attrName>style.rotation</p:attrName>
                                        </p:attrNameLst>
                                      </p:cBhvr>
                                      <p:tavLst>
                                        <p:tav tm="0">
                                          <p:val>
                                            <p:fltVal val="90"/>
                                          </p:val>
                                        </p:tav>
                                        <p:tav tm="100000">
                                          <p:val>
                                            <p:fltVal val="0"/>
                                          </p:val>
                                        </p:tav>
                                      </p:tavLst>
                                    </p:anim>
                                    <p:animEffect transition="in" filter="fade">
                                      <p:cBhvr>
                                        <p:cTn id="18" dur="10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style.rotation</p:attrName>
                                        </p:attrNameLst>
                                      </p:cBhvr>
                                      <p:tavLst>
                                        <p:tav tm="0">
                                          <p:val>
                                            <p:fltVal val="90"/>
                                          </p:val>
                                        </p:tav>
                                        <p:tav tm="100000">
                                          <p:val>
                                            <p:fltVal val="0"/>
                                          </p:val>
                                        </p:tav>
                                      </p:tavLst>
                                    </p:anim>
                                    <p:animEffect transition="in" filter="fade">
                                      <p:cBhvr>
                                        <p:cTn id="26" dur="10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ppt_w</p:attrName>
                                        </p:attrNameLst>
                                      </p:cBhvr>
                                      <p:tavLst>
                                        <p:tav tm="0">
                                          <p:val>
                                            <p:fltVal val="0"/>
                                          </p:val>
                                        </p:tav>
                                        <p:tav tm="100000">
                                          <p:val>
                                            <p:strVal val="#ppt_w"/>
                                          </p:val>
                                        </p:tav>
                                      </p:tavLst>
                                    </p:anim>
                                    <p:anim calcmode="lin" valueType="num">
                                      <p:cBhvr>
                                        <p:cTn id="32" dur="1000" fill="hold"/>
                                        <p:tgtEl>
                                          <p:spTgt spid="12"/>
                                        </p:tgtEl>
                                        <p:attrNameLst>
                                          <p:attrName>ppt_h</p:attrName>
                                        </p:attrNameLst>
                                      </p:cBhvr>
                                      <p:tavLst>
                                        <p:tav tm="0">
                                          <p:val>
                                            <p:fltVal val="0"/>
                                          </p:val>
                                        </p:tav>
                                        <p:tav tm="100000">
                                          <p:val>
                                            <p:strVal val="#ppt_h"/>
                                          </p:val>
                                        </p:tav>
                                      </p:tavLst>
                                    </p:anim>
                                    <p:anim calcmode="lin" valueType="num">
                                      <p:cBhvr>
                                        <p:cTn id="33" dur="1000" fill="hold"/>
                                        <p:tgtEl>
                                          <p:spTgt spid="12"/>
                                        </p:tgtEl>
                                        <p:attrNameLst>
                                          <p:attrName>style.rotation</p:attrName>
                                        </p:attrNameLst>
                                      </p:cBhvr>
                                      <p:tavLst>
                                        <p:tav tm="0">
                                          <p:val>
                                            <p:fltVal val="90"/>
                                          </p:val>
                                        </p:tav>
                                        <p:tav tm="100000">
                                          <p:val>
                                            <p:fltVal val="0"/>
                                          </p:val>
                                        </p:tav>
                                      </p:tavLst>
                                    </p:anim>
                                    <p:animEffect transition="in" filter="fade">
                                      <p:cBhvr>
                                        <p:cTn id="34" dur="10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1000" fill="hold"/>
                                        <p:tgtEl>
                                          <p:spTgt spid="15"/>
                                        </p:tgtEl>
                                        <p:attrNameLst>
                                          <p:attrName>ppt_w</p:attrName>
                                        </p:attrNameLst>
                                      </p:cBhvr>
                                      <p:tavLst>
                                        <p:tav tm="0">
                                          <p:val>
                                            <p:fltVal val="0"/>
                                          </p:val>
                                        </p:tav>
                                        <p:tav tm="100000">
                                          <p:val>
                                            <p:strVal val="#ppt_w"/>
                                          </p:val>
                                        </p:tav>
                                      </p:tavLst>
                                    </p:anim>
                                    <p:anim calcmode="lin" valueType="num">
                                      <p:cBhvr>
                                        <p:cTn id="40" dur="1000" fill="hold"/>
                                        <p:tgtEl>
                                          <p:spTgt spid="15"/>
                                        </p:tgtEl>
                                        <p:attrNameLst>
                                          <p:attrName>ppt_h</p:attrName>
                                        </p:attrNameLst>
                                      </p:cBhvr>
                                      <p:tavLst>
                                        <p:tav tm="0">
                                          <p:val>
                                            <p:fltVal val="0"/>
                                          </p:val>
                                        </p:tav>
                                        <p:tav tm="100000">
                                          <p:val>
                                            <p:strVal val="#ppt_h"/>
                                          </p:val>
                                        </p:tav>
                                      </p:tavLst>
                                    </p:anim>
                                    <p:anim calcmode="lin" valueType="num">
                                      <p:cBhvr>
                                        <p:cTn id="41" dur="1000" fill="hold"/>
                                        <p:tgtEl>
                                          <p:spTgt spid="15"/>
                                        </p:tgtEl>
                                        <p:attrNameLst>
                                          <p:attrName>style.rotation</p:attrName>
                                        </p:attrNameLst>
                                      </p:cBhvr>
                                      <p:tavLst>
                                        <p:tav tm="0">
                                          <p:val>
                                            <p:fltVal val="90"/>
                                          </p:val>
                                        </p:tav>
                                        <p:tav tm="100000">
                                          <p:val>
                                            <p:fltVal val="0"/>
                                          </p:val>
                                        </p:tav>
                                      </p:tavLst>
                                    </p:anim>
                                    <p:animEffect transition="in" filter="fade">
                                      <p:cBhvr>
                                        <p:cTn id="42" dur="10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6">
                                            <p:bg/>
                                          </p:spTgt>
                                        </p:tgtEl>
                                        <p:attrNameLst>
                                          <p:attrName>style.visibility</p:attrName>
                                        </p:attrNameLst>
                                      </p:cBhvr>
                                      <p:to>
                                        <p:strVal val="visible"/>
                                      </p:to>
                                    </p:set>
                                    <p:anim calcmode="lin" valueType="num">
                                      <p:cBhvr>
                                        <p:cTn id="47" dur="1000" fill="hold"/>
                                        <p:tgtEl>
                                          <p:spTgt spid="16">
                                            <p:bg/>
                                          </p:spTgt>
                                        </p:tgtEl>
                                        <p:attrNameLst>
                                          <p:attrName>ppt_w</p:attrName>
                                        </p:attrNameLst>
                                      </p:cBhvr>
                                      <p:tavLst>
                                        <p:tav tm="0">
                                          <p:val>
                                            <p:fltVal val="0"/>
                                          </p:val>
                                        </p:tav>
                                        <p:tav tm="100000">
                                          <p:val>
                                            <p:strVal val="#ppt_w"/>
                                          </p:val>
                                        </p:tav>
                                      </p:tavLst>
                                    </p:anim>
                                    <p:anim calcmode="lin" valueType="num">
                                      <p:cBhvr>
                                        <p:cTn id="48" dur="1000" fill="hold"/>
                                        <p:tgtEl>
                                          <p:spTgt spid="16">
                                            <p:bg/>
                                          </p:spTgt>
                                        </p:tgtEl>
                                        <p:attrNameLst>
                                          <p:attrName>ppt_h</p:attrName>
                                        </p:attrNameLst>
                                      </p:cBhvr>
                                      <p:tavLst>
                                        <p:tav tm="0">
                                          <p:val>
                                            <p:fltVal val="0"/>
                                          </p:val>
                                        </p:tav>
                                        <p:tav tm="100000">
                                          <p:val>
                                            <p:strVal val="#ppt_h"/>
                                          </p:val>
                                        </p:tav>
                                      </p:tavLst>
                                    </p:anim>
                                    <p:anim calcmode="lin" valueType="num">
                                      <p:cBhvr>
                                        <p:cTn id="49" dur="1000" fill="hold"/>
                                        <p:tgtEl>
                                          <p:spTgt spid="16">
                                            <p:bg/>
                                          </p:spTgt>
                                        </p:tgtEl>
                                        <p:attrNameLst>
                                          <p:attrName>style.rotation</p:attrName>
                                        </p:attrNameLst>
                                      </p:cBhvr>
                                      <p:tavLst>
                                        <p:tav tm="0">
                                          <p:val>
                                            <p:fltVal val="90"/>
                                          </p:val>
                                        </p:tav>
                                        <p:tav tm="100000">
                                          <p:val>
                                            <p:fltVal val="0"/>
                                          </p:val>
                                        </p:tav>
                                      </p:tavLst>
                                    </p:anim>
                                    <p:animEffect transition="in" filter="fade">
                                      <p:cBhvr>
                                        <p:cTn id="50" dur="1000"/>
                                        <p:tgtEl>
                                          <p:spTgt spid="16">
                                            <p:bg/>
                                          </p:spTgt>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16">
                                            <p:txEl>
                                              <p:pRg st="0" end="0"/>
                                            </p:txEl>
                                          </p:spTgt>
                                        </p:tgtEl>
                                        <p:attrNameLst>
                                          <p:attrName>style.visibility</p:attrName>
                                        </p:attrNameLst>
                                      </p:cBhvr>
                                      <p:to>
                                        <p:strVal val="visible"/>
                                      </p:to>
                                    </p:set>
                                    <p:anim calcmode="lin" valueType="num">
                                      <p:cBhvr>
                                        <p:cTn id="53"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54"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55" dur="1000" fill="hold"/>
                                        <p:tgtEl>
                                          <p:spTgt spid="16">
                                            <p:txEl>
                                              <p:pRg st="0" end="0"/>
                                            </p:txEl>
                                          </p:spTgt>
                                        </p:tgtEl>
                                        <p:attrNameLst>
                                          <p:attrName>style.rotation</p:attrName>
                                        </p:attrNameLst>
                                      </p:cBhvr>
                                      <p:tavLst>
                                        <p:tav tm="0">
                                          <p:val>
                                            <p:fltVal val="90"/>
                                          </p:val>
                                        </p:tav>
                                        <p:tav tm="100000">
                                          <p:val>
                                            <p:fltVal val="0"/>
                                          </p:val>
                                        </p:tav>
                                      </p:tavLst>
                                    </p:anim>
                                    <p:animEffect transition="in" filter="fade">
                                      <p:cBhvr>
                                        <p:cTn id="56" dur="1000"/>
                                        <p:tgtEl>
                                          <p:spTgt spid="16">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31" presetClass="entr" presetSubtype="0" fill="hold" grpId="0" nodeType="clickEffect">
                                  <p:stCondLst>
                                    <p:cond delay="0"/>
                                  </p:stCondLst>
                                  <p:childTnLst>
                                    <p:set>
                                      <p:cBhvr>
                                        <p:cTn id="60" dur="1" fill="hold">
                                          <p:stCondLst>
                                            <p:cond delay="0"/>
                                          </p:stCondLst>
                                        </p:cTn>
                                        <p:tgtEl>
                                          <p:spTgt spid="14">
                                            <p:bg/>
                                          </p:spTgt>
                                        </p:tgtEl>
                                        <p:attrNameLst>
                                          <p:attrName>style.visibility</p:attrName>
                                        </p:attrNameLst>
                                      </p:cBhvr>
                                      <p:to>
                                        <p:strVal val="visible"/>
                                      </p:to>
                                    </p:set>
                                    <p:anim calcmode="lin" valueType="num">
                                      <p:cBhvr>
                                        <p:cTn id="61" dur="1000" fill="hold"/>
                                        <p:tgtEl>
                                          <p:spTgt spid="14">
                                            <p:bg/>
                                          </p:spTgt>
                                        </p:tgtEl>
                                        <p:attrNameLst>
                                          <p:attrName>ppt_w</p:attrName>
                                        </p:attrNameLst>
                                      </p:cBhvr>
                                      <p:tavLst>
                                        <p:tav tm="0">
                                          <p:val>
                                            <p:fltVal val="0"/>
                                          </p:val>
                                        </p:tav>
                                        <p:tav tm="100000">
                                          <p:val>
                                            <p:strVal val="#ppt_w"/>
                                          </p:val>
                                        </p:tav>
                                      </p:tavLst>
                                    </p:anim>
                                    <p:anim calcmode="lin" valueType="num">
                                      <p:cBhvr>
                                        <p:cTn id="62" dur="1000" fill="hold"/>
                                        <p:tgtEl>
                                          <p:spTgt spid="14">
                                            <p:bg/>
                                          </p:spTgt>
                                        </p:tgtEl>
                                        <p:attrNameLst>
                                          <p:attrName>ppt_h</p:attrName>
                                        </p:attrNameLst>
                                      </p:cBhvr>
                                      <p:tavLst>
                                        <p:tav tm="0">
                                          <p:val>
                                            <p:fltVal val="0"/>
                                          </p:val>
                                        </p:tav>
                                        <p:tav tm="100000">
                                          <p:val>
                                            <p:strVal val="#ppt_h"/>
                                          </p:val>
                                        </p:tav>
                                      </p:tavLst>
                                    </p:anim>
                                    <p:anim calcmode="lin" valueType="num">
                                      <p:cBhvr>
                                        <p:cTn id="63" dur="1000" fill="hold"/>
                                        <p:tgtEl>
                                          <p:spTgt spid="14">
                                            <p:bg/>
                                          </p:spTgt>
                                        </p:tgtEl>
                                        <p:attrNameLst>
                                          <p:attrName>style.rotation</p:attrName>
                                        </p:attrNameLst>
                                      </p:cBhvr>
                                      <p:tavLst>
                                        <p:tav tm="0">
                                          <p:val>
                                            <p:fltVal val="90"/>
                                          </p:val>
                                        </p:tav>
                                        <p:tav tm="100000">
                                          <p:val>
                                            <p:fltVal val="0"/>
                                          </p:val>
                                        </p:tav>
                                      </p:tavLst>
                                    </p:anim>
                                    <p:animEffect transition="in" filter="fade">
                                      <p:cBhvr>
                                        <p:cTn id="64" dur="1000"/>
                                        <p:tgtEl>
                                          <p:spTgt spid="14">
                                            <p:bg/>
                                          </p:spTgt>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4">
                                            <p:txEl>
                                              <p:pRg st="0" end="0"/>
                                            </p:txEl>
                                          </p:spTgt>
                                        </p:tgtEl>
                                        <p:attrNameLst>
                                          <p:attrName>style.visibility</p:attrName>
                                        </p:attrNameLst>
                                      </p:cBhvr>
                                      <p:to>
                                        <p:strVal val="visible"/>
                                      </p:to>
                                    </p:set>
                                    <p:anim calcmode="lin" valueType="num">
                                      <p:cBhvr>
                                        <p:cTn id="67"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68" dur="10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69" dur="1000" fill="hold"/>
                                        <p:tgtEl>
                                          <p:spTgt spid="14">
                                            <p:txEl>
                                              <p:pRg st="0" end="0"/>
                                            </p:txEl>
                                          </p:spTgt>
                                        </p:tgtEl>
                                        <p:attrNameLst>
                                          <p:attrName>style.rotation</p:attrName>
                                        </p:attrNameLst>
                                      </p:cBhvr>
                                      <p:tavLst>
                                        <p:tav tm="0">
                                          <p:val>
                                            <p:fltVal val="90"/>
                                          </p:val>
                                        </p:tav>
                                        <p:tav tm="100000">
                                          <p:val>
                                            <p:fltVal val="0"/>
                                          </p:val>
                                        </p:tav>
                                      </p:tavLst>
                                    </p:anim>
                                    <p:animEffect transition="in" filter="fade">
                                      <p:cBhvr>
                                        <p:cTn id="70" dur="1000"/>
                                        <p:tgtEl>
                                          <p:spTgt spid="14">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31" presetClass="entr" presetSubtype="0" fill="hold" grpId="0" nodeType="clickEffect">
                                  <p:stCondLst>
                                    <p:cond delay="0"/>
                                  </p:stCondLst>
                                  <p:childTnLst>
                                    <p:set>
                                      <p:cBhvr>
                                        <p:cTn id="74" dur="1" fill="hold">
                                          <p:stCondLst>
                                            <p:cond delay="0"/>
                                          </p:stCondLst>
                                        </p:cTn>
                                        <p:tgtEl>
                                          <p:spTgt spid="14">
                                            <p:txEl>
                                              <p:pRg st="1" end="1"/>
                                            </p:txEl>
                                          </p:spTgt>
                                        </p:tgtEl>
                                        <p:attrNameLst>
                                          <p:attrName>style.visibility</p:attrName>
                                        </p:attrNameLst>
                                      </p:cBhvr>
                                      <p:to>
                                        <p:strVal val="visible"/>
                                      </p:to>
                                    </p:set>
                                    <p:anim calcmode="lin" valueType="num">
                                      <p:cBhvr>
                                        <p:cTn id="75" dur="1000" fill="hold"/>
                                        <p:tgtEl>
                                          <p:spTgt spid="14">
                                            <p:txEl>
                                              <p:pRg st="1" end="1"/>
                                            </p:txEl>
                                          </p:spTgt>
                                        </p:tgtEl>
                                        <p:attrNameLst>
                                          <p:attrName>ppt_w</p:attrName>
                                        </p:attrNameLst>
                                      </p:cBhvr>
                                      <p:tavLst>
                                        <p:tav tm="0">
                                          <p:val>
                                            <p:fltVal val="0"/>
                                          </p:val>
                                        </p:tav>
                                        <p:tav tm="100000">
                                          <p:val>
                                            <p:strVal val="#ppt_w"/>
                                          </p:val>
                                        </p:tav>
                                      </p:tavLst>
                                    </p:anim>
                                    <p:anim calcmode="lin" valueType="num">
                                      <p:cBhvr>
                                        <p:cTn id="76" dur="1000" fill="hold"/>
                                        <p:tgtEl>
                                          <p:spTgt spid="14">
                                            <p:txEl>
                                              <p:pRg st="1" end="1"/>
                                            </p:txEl>
                                          </p:spTgt>
                                        </p:tgtEl>
                                        <p:attrNameLst>
                                          <p:attrName>ppt_h</p:attrName>
                                        </p:attrNameLst>
                                      </p:cBhvr>
                                      <p:tavLst>
                                        <p:tav tm="0">
                                          <p:val>
                                            <p:fltVal val="0"/>
                                          </p:val>
                                        </p:tav>
                                        <p:tav tm="100000">
                                          <p:val>
                                            <p:strVal val="#ppt_h"/>
                                          </p:val>
                                        </p:tav>
                                      </p:tavLst>
                                    </p:anim>
                                    <p:anim calcmode="lin" valueType="num">
                                      <p:cBhvr>
                                        <p:cTn id="77" dur="1000" fill="hold"/>
                                        <p:tgtEl>
                                          <p:spTgt spid="14">
                                            <p:txEl>
                                              <p:pRg st="1" end="1"/>
                                            </p:txEl>
                                          </p:spTgt>
                                        </p:tgtEl>
                                        <p:attrNameLst>
                                          <p:attrName>style.rotation</p:attrName>
                                        </p:attrNameLst>
                                      </p:cBhvr>
                                      <p:tavLst>
                                        <p:tav tm="0">
                                          <p:val>
                                            <p:fltVal val="90"/>
                                          </p:val>
                                        </p:tav>
                                        <p:tav tm="100000">
                                          <p:val>
                                            <p:fltVal val="0"/>
                                          </p:val>
                                        </p:tav>
                                      </p:tavLst>
                                    </p:anim>
                                    <p:animEffect transition="in" filter="fade">
                                      <p:cBhvr>
                                        <p:cTn id="78" dur="1000"/>
                                        <p:tgtEl>
                                          <p:spTgt spid="14">
                                            <p:txEl>
                                              <p:pRg st="1" end="1"/>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31" presetClass="entr" presetSubtype="0" fill="hold" grpId="0" nodeType="clickEffect">
                                  <p:stCondLst>
                                    <p:cond delay="0"/>
                                  </p:stCondLst>
                                  <p:childTnLst>
                                    <p:set>
                                      <p:cBhvr>
                                        <p:cTn id="82" dur="1" fill="hold">
                                          <p:stCondLst>
                                            <p:cond delay="0"/>
                                          </p:stCondLst>
                                        </p:cTn>
                                        <p:tgtEl>
                                          <p:spTgt spid="14">
                                            <p:txEl>
                                              <p:pRg st="2" end="2"/>
                                            </p:txEl>
                                          </p:spTgt>
                                        </p:tgtEl>
                                        <p:attrNameLst>
                                          <p:attrName>style.visibility</p:attrName>
                                        </p:attrNameLst>
                                      </p:cBhvr>
                                      <p:to>
                                        <p:strVal val="visible"/>
                                      </p:to>
                                    </p:set>
                                    <p:anim calcmode="lin" valueType="num">
                                      <p:cBhvr>
                                        <p:cTn id="83" dur="1000" fill="hold"/>
                                        <p:tgtEl>
                                          <p:spTgt spid="14">
                                            <p:txEl>
                                              <p:pRg st="2" end="2"/>
                                            </p:txEl>
                                          </p:spTgt>
                                        </p:tgtEl>
                                        <p:attrNameLst>
                                          <p:attrName>ppt_w</p:attrName>
                                        </p:attrNameLst>
                                      </p:cBhvr>
                                      <p:tavLst>
                                        <p:tav tm="0">
                                          <p:val>
                                            <p:fltVal val="0"/>
                                          </p:val>
                                        </p:tav>
                                        <p:tav tm="100000">
                                          <p:val>
                                            <p:strVal val="#ppt_w"/>
                                          </p:val>
                                        </p:tav>
                                      </p:tavLst>
                                    </p:anim>
                                    <p:anim calcmode="lin" valueType="num">
                                      <p:cBhvr>
                                        <p:cTn id="84" dur="1000" fill="hold"/>
                                        <p:tgtEl>
                                          <p:spTgt spid="14">
                                            <p:txEl>
                                              <p:pRg st="2" end="2"/>
                                            </p:txEl>
                                          </p:spTgt>
                                        </p:tgtEl>
                                        <p:attrNameLst>
                                          <p:attrName>ppt_h</p:attrName>
                                        </p:attrNameLst>
                                      </p:cBhvr>
                                      <p:tavLst>
                                        <p:tav tm="0">
                                          <p:val>
                                            <p:fltVal val="0"/>
                                          </p:val>
                                        </p:tav>
                                        <p:tav tm="100000">
                                          <p:val>
                                            <p:strVal val="#ppt_h"/>
                                          </p:val>
                                        </p:tav>
                                      </p:tavLst>
                                    </p:anim>
                                    <p:anim calcmode="lin" valueType="num">
                                      <p:cBhvr>
                                        <p:cTn id="85" dur="1000" fill="hold"/>
                                        <p:tgtEl>
                                          <p:spTgt spid="14">
                                            <p:txEl>
                                              <p:pRg st="2" end="2"/>
                                            </p:txEl>
                                          </p:spTgt>
                                        </p:tgtEl>
                                        <p:attrNameLst>
                                          <p:attrName>style.rotation</p:attrName>
                                        </p:attrNameLst>
                                      </p:cBhvr>
                                      <p:tavLst>
                                        <p:tav tm="0">
                                          <p:val>
                                            <p:fltVal val="90"/>
                                          </p:val>
                                        </p:tav>
                                        <p:tav tm="100000">
                                          <p:val>
                                            <p:fltVal val="0"/>
                                          </p:val>
                                        </p:tav>
                                      </p:tavLst>
                                    </p:anim>
                                    <p:animEffect transition="in" filter="fade">
                                      <p:cBhvr>
                                        <p:cTn id="86" dur="1000"/>
                                        <p:tgtEl>
                                          <p:spTgt spid="14">
                                            <p:txEl>
                                              <p:pRg st="2" end="2"/>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31" presetClass="entr" presetSubtype="0" fill="hold" grpId="0" nodeType="clickEffect">
                                  <p:stCondLst>
                                    <p:cond delay="0"/>
                                  </p:stCondLst>
                                  <p:childTnLst>
                                    <p:set>
                                      <p:cBhvr>
                                        <p:cTn id="90" dur="1" fill="hold">
                                          <p:stCondLst>
                                            <p:cond delay="0"/>
                                          </p:stCondLst>
                                        </p:cTn>
                                        <p:tgtEl>
                                          <p:spTgt spid="14">
                                            <p:txEl>
                                              <p:pRg st="3" end="3"/>
                                            </p:txEl>
                                          </p:spTgt>
                                        </p:tgtEl>
                                        <p:attrNameLst>
                                          <p:attrName>style.visibility</p:attrName>
                                        </p:attrNameLst>
                                      </p:cBhvr>
                                      <p:to>
                                        <p:strVal val="visible"/>
                                      </p:to>
                                    </p:set>
                                    <p:anim calcmode="lin" valueType="num">
                                      <p:cBhvr>
                                        <p:cTn id="91" dur="1000" fill="hold"/>
                                        <p:tgtEl>
                                          <p:spTgt spid="14">
                                            <p:txEl>
                                              <p:pRg st="3" end="3"/>
                                            </p:txEl>
                                          </p:spTgt>
                                        </p:tgtEl>
                                        <p:attrNameLst>
                                          <p:attrName>ppt_w</p:attrName>
                                        </p:attrNameLst>
                                      </p:cBhvr>
                                      <p:tavLst>
                                        <p:tav tm="0">
                                          <p:val>
                                            <p:fltVal val="0"/>
                                          </p:val>
                                        </p:tav>
                                        <p:tav tm="100000">
                                          <p:val>
                                            <p:strVal val="#ppt_w"/>
                                          </p:val>
                                        </p:tav>
                                      </p:tavLst>
                                    </p:anim>
                                    <p:anim calcmode="lin" valueType="num">
                                      <p:cBhvr>
                                        <p:cTn id="92" dur="1000" fill="hold"/>
                                        <p:tgtEl>
                                          <p:spTgt spid="14">
                                            <p:txEl>
                                              <p:pRg st="3" end="3"/>
                                            </p:txEl>
                                          </p:spTgt>
                                        </p:tgtEl>
                                        <p:attrNameLst>
                                          <p:attrName>ppt_h</p:attrName>
                                        </p:attrNameLst>
                                      </p:cBhvr>
                                      <p:tavLst>
                                        <p:tav tm="0">
                                          <p:val>
                                            <p:fltVal val="0"/>
                                          </p:val>
                                        </p:tav>
                                        <p:tav tm="100000">
                                          <p:val>
                                            <p:strVal val="#ppt_h"/>
                                          </p:val>
                                        </p:tav>
                                      </p:tavLst>
                                    </p:anim>
                                    <p:anim calcmode="lin" valueType="num">
                                      <p:cBhvr>
                                        <p:cTn id="93" dur="1000" fill="hold"/>
                                        <p:tgtEl>
                                          <p:spTgt spid="14">
                                            <p:txEl>
                                              <p:pRg st="3" end="3"/>
                                            </p:txEl>
                                          </p:spTgt>
                                        </p:tgtEl>
                                        <p:attrNameLst>
                                          <p:attrName>style.rotation</p:attrName>
                                        </p:attrNameLst>
                                      </p:cBhvr>
                                      <p:tavLst>
                                        <p:tav tm="0">
                                          <p:val>
                                            <p:fltVal val="90"/>
                                          </p:val>
                                        </p:tav>
                                        <p:tav tm="100000">
                                          <p:val>
                                            <p:fltVal val="0"/>
                                          </p:val>
                                        </p:tav>
                                      </p:tavLst>
                                    </p:anim>
                                    <p:animEffect transition="in" filter="fade">
                                      <p:cBhvr>
                                        <p:cTn id="94" dur="1000"/>
                                        <p:tgtEl>
                                          <p:spTgt spid="14">
                                            <p:txEl>
                                              <p:pRg st="3" end="3"/>
                                            </p:txEl>
                                          </p:spTgt>
                                        </p:tgtEl>
                                      </p:cBhvr>
                                    </p:animEffect>
                                  </p:childTnLst>
                                </p:cTn>
                              </p:par>
                            </p:childTnLst>
                          </p:cTn>
                        </p:par>
                      </p:childTnLst>
                    </p:cTn>
                  </p:par>
                  <p:par>
                    <p:cTn id="95" fill="hold">
                      <p:stCondLst>
                        <p:cond delay="indefinite"/>
                      </p:stCondLst>
                      <p:childTnLst>
                        <p:par>
                          <p:cTn id="96" fill="hold">
                            <p:stCondLst>
                              <p:cond delay="0"/>
                            </p:stCondLst>
                            <p:childTnLst>
                              <p:par>
                                <p:cTn id="97" presetID="31" presetClass="entr" presetSubtype="0" fill="hold" grpId="0" nodeType="clickEffect">
                                  <p:stCondLst>
                                    <p:cond delay="0"/>
                                  </p:stCondLst>
                                  <p:childTnLst>
                                    <p:set>
                                      <p:cBhvr>
                                        <p:cTn id="98" dur="1" fill="hold">
                                          <p:stCondLst>
                                            <p:cond delay="0"/>
                                          </p:stCondLst>
                                        </p:cTn>
                                        <p:tgtEl>
                                          <p:spTgt spid="16">
                                            <p:txEl>
                                              <p:pRg st="1" end="1"/>
                                            </p:txEl>
                                          </p:spTgt>
                                        </p:tgtEl>
                                        <p:attrNameLst>
                                          <p:attrName>style.visibility</p:attrName>
                                        </p:attrNameLst>
                                      </p:cBhvr>
                                      <p:to>
                                        <p:strVal val="visible"/>
                                      </p:to>
                                    </p:set>
                                    <p:anim calcmode="lin" valueType="num">
                                      <p:cBhvr>
                                        <p:cTn id="99" dur="1000" fill="hold"/>
                                        <p:tgtEl>
                                          <p:spTgt spid="16">
                                            <p:txEl>
                                              <p:pRg st="1" end="1"/>
                                            </p:txEl>
                                          </p:spTgt>
                                        </p:tgtEl>
                                        <p:attrNameLst>
                                          <p:attrName>ppt_w</p:attrName>
                                        </p:attrNameLst>
                                      </p:cBhvr>
                                      <p:tavLst>
                                        <p:tav tm="0">
                                          <p:val>
                                            <p:fltVal val="0"/>
                                          </p:val>
                                        </p:tav>
                                        <p:tav tm="100000">
                                          <p:val>
                                            <p:strVal val="#ppt_w"/>
                                          </p:val>
                                        </p:tav>
                                      </p:tavLst>
                                    </p:anim>
                                    <p:anim calcmode="lin" valueType="num">
                                      <p:cBhvr>
                                        <p:cTn id="100" dur="1000" fill="hold"/>
                                        <p:tgtEl>
                                          <p:spTgt spid="16">
                                            <p:txEl>
                                              <p:pRg st="1" end="1"/>
                                            </p:txEl>
                                          </p:spTgt>
                                        </p:tgtEl>
                                        <p:attrNameLst>
                                          <p:attrName>ppt_h</p:attrName>
                                        </p:attrNameLst>
                                      </p:cBhvr>
                                      <p:tavLst>
                                        <p:tav tm="0">
                                          <p:val>
                                            <p:fltVal val="0"/>
                                          </p:val>
                                        </p:tav>
                                        <p:tav tm="100000">
                                          <p:val>
                                            <p:strVal val="#ppt_h"/>
                                          </p:val>
                                        </p:tav>
                                      </p:tavLst>
                                    </p:anim>
                                    <p:anim calcmode="lin" valueType="num">
                                      <p:cBhvr>
                                        <p:cTn id="101" dur="1000" fill="hold"/>
                                        <p:tgtEl>
                                          <p:spTgt spid="16">
                                            <p:txEl>
                                              <p:pRg st="1" end="1"/>
                                            </p:txEl>
                                          </p:spTgt>
                                        </p:tgtEl>
                                        <p:attrNameLst>
                                          <p:attrName>style.rotation</p:attrName>
                                        </p:attrNameLst>
                                      </p:cBhvr>
                                      <p:tavLst>
                                        <p:tav tm="0">
                                          <p:val>
                                            <p:fltVal val="90"/>
                                          </p:val>
                                        </p:tav>
                                        <p:tav tm="100000">
                                          <p:val>
                                            <p:fltVal val="0"/>
                                          </p:val>
                                        </p:tav>
                                      </p:tavLst>
                                    </p:anim>
                                    <p:animEffect transition="in" filter="fade">
                                      <p:cBhvr>
                                        <p:cTn id="102" dur="1000"/>
                                        <p:tgtEl>
                                          <p:spTgt spid="16">
                                            <p:txEl>
                                              <p:pRg st="1" end="1"/>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31" presetClass="entr" presetSubtype="0" fill="hold" grpId="0" nodeType="clickEffect">
                                  <p:stCondLst>
                                    <p:cond delay="0"/>
                                  </p:stCondLst>
                                  <p:childTnLst>
                                    <p:set>
                                      <p:cBhvr>
                                        <p:cTn id="106" dur="1" fill="hold">
                                          <p:stCondLst>
                                            <p:cond delay="0"/>
                                          </p:stCondLst>
                                        </p:cTn>
                                        <p:tgtEl>
                                          <p:spTgt spid="16">
                                            <p:txEl>
                                              <p:pRg st="2" end="2"/>
                                            </p:txEl>
                                          </p:spTgt>
                                        </p:tgtEl>
                                        <p:attrNameLst>
                                          <p:attrName>style.visibility</p:attrName>
                                        </p:attrNameLst>
                                      </p:cBhvr>
                                      <p:to>
                                        <p:strVal val="visible"/>
                                      </p:to>
                                    </p:set>
                                    <p:anim calcmode="lin" valueType="num">
                                      <p:cBhvr>
                                        <p:cTn id="107" dur="1000" fill="hold"/>
                                        <p:tgtEl>
                                          <p:spTgt spid="16">
                                            <p:txEl>
                                              <p:pRg st="2" end="2"/>
                                            </p:txEl>
                                          </p:spTgt>
                                        </p:tgtEl>
                                        <p:attrNameLst>
                                          <p:attrName>ppt_w</p:attrName>
                                        </p:attrNameLst>
                                      </p:cBhvr>
                                      <p:tavLst>
                                        <p:tav tm="0">
                                          <p:val>
                                            <p:fltVal val="0"/>
                                          </p:val>
                                        </p:tav>
                                        <p:tav tm="100000">
                                          <p:val>
                                            <p:strVal val="#ppt_w"/>
                                          </p:val>
                                        </p:tav>
                                      </p:tavLst>
                                    </p:anim>
                                    <p:anim calcmode="lin" valueType="num">
                                      <p:cBhvr>
                                        <p:cTn id="108" dur="1000" fill="hold"/>
                                        <p:tgtEl>
                                          <p:spTgt spid="16">
                                            <p:txEl>
                                              <p:pRg st="2" end="2"/>
                                            </p:txEl>
                                          </p:spTgt>
                                        </p:tgtEl>
                                        <p:attrNameLst>
                                          <p:attrName>ppt_h</p:attrName>
                                        </p:attrNameLst>
                                      </p:cBhvr>
                                      <p:tavLst>
                                        <p:tav tm="0">
                                          <p:val>
                                            <p:fltVal val="0"/>
                                          </p:val>
                                        </p:tav>
                                        <p:tav tm="100000">
                                          <p:val>
                                            <p:strVal val="#ppt_h"/>
                                          </p:val>
                                        </p:tav>
                                      </p:tavLst>
                                    </p:anim>
                                    <p:anim calcmode="lin" valueType="num">
                                      <p:cBhvr>
                                        <p:cTn id="109" dur="1000" fill="hold"/>
                                        <p:tgtEl>
                                          <p:spTgt spid="16">
                                            <p:txEl>
                                              <p:pRg st="2" end="2"/>
                                            </p:txEl>
                                          </p:spTgt>
                                        </p:tgtEl>
                                        <p:attrNameLst>
                                          <p:attrName>style.rotation</p:attrName>
                                        </p:attrNameLst>
                                      </p:cBhvr>
                                      <p:tavLst>
                                        <p:tav tm="0">
                                          <p:val>
                                            <p:fltVal val="90"/>
                                          </p:val>
                                        </p:tav>
                                        <p:tav tm="100000">
                                          <p:val>
                                            <p:fltVal val="0"/>
                                          </p:val>
                                        </p:tav>
                                      </p:tavLst>
                                    </p:anim>
                                    <p:animEffect transition="in" filter="fade">
                                      <p:cBhvr>
                                        <p:cTn id="110" dur="1000"/>
                                        <p:tgtEl>
                                          <p:spTgt spid="16">
                                            <p:txEl>
                                              <p:pRg st="2" end="2"/>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31" presetClass="entr" presetSubtype="0" fill="hold" grpId="0" nodeType="clickEffect">
                                  <p:stCondLst>
                                    <p:cond delay="0"/>
                                  </p:stCondLst>
                                  <p:childTnLst>
                                    <p:set>
                                      <p:cBhvr>
                                        <p:cTn id="114" dur="1" fill="hold">
                                          <p:stCondLst>
                                            <p:cond delay="0"/>
                                          </p:stCondLst>
                                        </p:cTn>
                                        <p:tgtEl>
                                          <p:spTgt spid="16">
                                            <p:txEl>
                                              <p:pRg st="3" end="3"/>
                                            </p:txEl>
                                          </p:spTgt>
                                        </p:tgtEl>
                                        <p:attrNameLst>
                                          <p:attrName>style.visibility</p:attrName>
                                        </p:attrNameLst>
                                      </p:cBhvr>
                                      <p:to>
                                        <p:strVal val="visible"/>
                                      </p:to>
                                    </p:set>
                                    <p:anim calcmode="lin" valueType="num">
                                      <p:cBhvr>
                                        <p:cTn id="115" dur="1000" fill="hold"/>
                                        <p:tgtEl>
                                          <p:spTgt spid="16">
                                            <p:txEl>
                                              <p:pRg st="3" end="3"/>
                                            </p:txEl>
                                          </p:spTgt>
                                        </p:tgtEl>
                                        <p:attrNameLst>
                                          <p:attrName>ppt_w</p:attrName>
                                        </p:attrNameLst>
                                      </p:cBhvr>
                                      <p:tavLst>
                                        <p:tav tm="0">
                                          <p:val>
                                            <p:fltVal val="0"/>
                                          </p:val>
                                        </p:tav>
                                        <p:tav tm="100000">
                                          <p:val>
                                            <p:strVal val="#ppt_w"/>
                                          </p:val>
                                        </p:tav>
                                      </p:tavLst>
                                    </p:anim>
                                    <p:anim calcmode="lin" valueType="num">
                                      <p:cBhvr>
                                        <p:cTn id="116" dur="1000" fill="hold"/>
                                        <p:tgtEl>
                                          <p:spTgt spid="16">
                                            <p:txEl>
                                              <p:pRg st="3" end="3"/>
                                            </p:txEl>
                                          </p:spTgt>
                                        </p:tgtEl>
                                        <p:attrNameLst>
                                          <p:attrName>ppt_h</p:attrName>
                                        </p:attrNameLst>
                                      </p:cBhvr>
                                      <p:tavLst>
                                        <p:tav tm="0">
                                          <p:val>
                                            <p:fltVal val="0"/>
                                          </p:val>
                                        </p:tav>
                                        <p:tav tm="100000">
                                          <p:val>
                                            <p:strVal val="#ppt_h"/>
                                          </p:val>
                                        </p:tav>
                                      </p:tavLst>
                                    </p:anim>
                                    <p:anim calcmode="lin" valueType="num">
                                      <p:cBhvr>
                                        <p:cTn id="117" dur="1000" fill="hold"/>
                                        <p:tgtEl>
                                          <p:spTgt spid="16">
                                            <p:txEl>
                                              <p:pRg st="3" end="3"/>
                                            </p:txEl>
                                          </p:spTgt>
                                        </p:tgtEl>
                                        <p:attrNameLst>
                                          <p:attrName>style.rotation</p:attrName>
                                        </p:attrNameLst>
                                      </p:cBhvr>
                                      <p:tavLst>
                                        <p:tav tm="0">
                                          <p:val>
                                            <p:fltVal val="90"/>
                                          </p:val>
                                        </p:tav>
                                        <p:tav tm="100000">
                                          <p:val>
                                            <p:fltVal val="0"/>
                                          </p:val>
                                        </p:tav>
                                      </p:tavLst>
                                    </p:anim>
                                    <p:animEffect transition="in" filter="fade">
                                      <p:cBhvr>
                                        <p:cTn id="118" dur="1000"/>
                                        <p:tgtEl>
                                          <p:spTgt spid="1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uiExpand="1" build="p" animBg="1"/>
      <p:bldP spid="15" grpId="0" animBg="1"/>
      <p:bldP spid="16" grpId="0" uiExpand="1"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 </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1303446" y="797335"/>
            <a:ext cx="4969238" cy="837473"/>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المعجم : </a:t>
            </a:r>
            <a:endParaRPr lang="ar-OM" sz="3600" dirty="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22956299-B2E3-4670-9E7A-F53229846034}"/>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1-م</a:t>
            </a:r>
            <a:r>
              <a:rPr lang="ar-OM" sz="2800" b="0" i="0" dirty="0">
                <a:solidFill>
                  <a:srgbClr val="212529"/>
                </a:solidFill>
                <a:effectLst/>
                <a:latin typeface="Calibri" panose="020F0502020204030204" pitchFamily="34" charset="0"/>
                <a:cs typeface="Calibri" panose="020F0502020204030204" pitchFamily="34" charset="0"/>
              </a:rPr>
              <a:t>ن أَيِّ عَهدٍ في القُرى تَتَدَفَّقُ</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وَبِأَيِّ كَفٍّ في المَدائِنِ تُغدِقُ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2-وَمِنَ السَماءِ نَزَلتَ أَم فُجِّرتَ مِن</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عَليا الجِنانِ جَداوِلاً تَتَرَقرَقُ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3-وَبِأَيِّ عَينٍ أَم بِأَيَّةِ مُزنَةٍ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أَم أَيِّ طوفانٍ تَفيضُ </a:t>
            </a:r>
            <a:r>
              <a:rPr lang="ar-OM" sz="2800" b="0" i="0" dirty="0" err="1">
                <a:solidFill>
                  <a:srgbClr val="212529"/>
                </a:solidFill>
                <a:effectLst/>
                <a:latin typeface="Calibri" panose="020F0502020204030204" pitchFamily="34" charset="0"/>
                <a:cs typeface="Calibri" panose="020F0502020204030204" pitchFamily="34" charset="0"/>
              </a:rPr>
              <a:t>وَتَفهَقُ</a:t>
            </a:r>
            <a:endParaRPr lang="ar-OM" sz="2800" b="0" i="0" dirty="0">
              <a:solidFill>
                <a:srgbClr val="212529"/>
              </a:solidFill>
              <a:effectLst/>
              <a:latin typeface="Calibri" panose="020F0502020204030204" pitchFamily="34" charset="0"/>
              <a:cs typeface="Calibri" panose="020F0502020204030204" pitchFamily="34" charset="0"/>
            </a:endParaRP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4-وَبِأَيِّ نَولٍ أَنتَ ناسِجُ بُردَةٍ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لِلضِفَّتَينِ جَديدُها لا يُخلَقُ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5-تَسوَدُّ ديباجاً إِذا فارَقتَها</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فَإِذا حَضَرتَ اِخضَوضَرَ الإِستَبرَقُ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6-في كُلِّ آوِنَةٍ تُبَدِّلُ صِبغَةً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عَجَباً وَأَنتَ الصابِغُ المُتَأَنِّقُ</a:t>
            </a: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1526343" y="1696450"/>
            <a:ext cx="5626894" cy="4549835"/>
          </a:xfrm>
          <a:prstGeom prst="rect">
            <a:avLst/>
          </a:prstGeom>
          <a:no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OM" sz="2800" b="1" dirty="0">
                <a:latin typeface="Calibri" panose="020F0502020204030204" pitchFamily="34" charset="0"/>
                <a:cs typeface="Calibri" panose="020F0502020204030204" pitchFamily="34" charset="0"/>
              </a:rPr>
              <a:t>الجذر المعجمي لكلمة ( </a:t>
            </a:r>
            <a:r>
              <a:rPr lang="ar-SA" sz="2800" b="1" dirty="0">
                <a:latin typeface="Calibri" panose="020F0502020204030204" pitchFamily="34" charset="0"/>
                <a:cs typeface="Calibri" panose="020F0502020204030204" pitchFamily="34" charset="0"/>
              </a:rPr>
              <a:t>تتدفق ) : ... </a:t>
            </a:r>
          </a:p>
          <a:p>
            <a:r>
              <a:rPr lang="ar-SA" sz="2800" b="1" dirty="0">
                <a:latin typeface="Calibri" panose="020F0502020204030204" pitchFamily="34" charset="0"/>
                <a:cs typeface="Calibri" panose="020F0502020204030204" pitchFamily="34" charset="0"/>
              </a:rPr>
              <a:t>معنى كلمة (كف ) : ... </a:t>
            </a:r>
          </a:p>
          <a:p>
            <a:r>
              <a:rPr lang="ar-SA" sz="2800" b="1" dirty="0">
                <a:latin typeface="Calibri" panose="020F0502020204030204" pitchFamily="34" charset="0"/>
                <a:cs typeface="Calibri" panose="020F0502020204030204" pitchFamily="34" charset="0"/>
              </a:rPr>
              <a:t>معنى كلمة ( نول) : ...</a:t>
            </a:r>
          </a:p>
          <a:p>
            <a:r>
              <a:rPr lang="ar-SA" sz="2800" b="1" dirty="0">
                <a:latin typeface="Calibri" panose="020F0502020204030204" pitchFamily="34" charset="0"/>
                <a:cs typeface="Calibri" panose="020F0502020204030204" pitchFamily="34" charset="0"/>
              </a:rPr>
              <a:t>مفرد كلمة ( جداولا) : ...</a:t>
            </a:r>
          </a:p>
          <a:p>
            <a:r>
              <a:rPr lang="ar-SA" sz="2800" b="1" dirty="0">
                <a:latin typeface="Calibri" panose="020F0502020204030204" pitchFamily="34" charset="0"/>
                <a:cs typeface="Calibri" panose="020F0502020204030204" pitchFamily="34" charset="0"/>
              </a:rPr>
              <a:t>مضاد كلمة ( حضرت ): ...</a:t>
            </a:r>
          </a:p>
          <a:p>
            <a:r>
              <a:rPr lang="ar-SA" sz="2800" b="1" dirty="0">
                <a:latin typeface="Calibri" panose="020F0502020204030204" pitchFamily="34" charset="0"/>
                <a:cs typeface="Calibri" panose="020F0502020204030204" pitchFamily="34" charset="0"/>
              </a:rPr>
              <a:t> معنى كلمة ( ديباجا ) : ...</a:t>
            </a:r>
          </a:p>
          <a:p>
            <a:r>
              <a:rPr lang="ar-SA" sz="2800" b="1" dirty="0">
                <a:latin typeface="Calibri" panose="020F0502020204030204" pitchFamily="34" charset="0"/>
                <a:cs typeface="Calibri" panose="020F0502020204030204" pitchFamily="34" charset="0"/>
              </a:rPr>
              <a:t>كلمة بمعنى (المبدع المجود) : ...</a:t>
            </a:r>
          </a:p>
        </p:txBody>
      </p:sp>
      <p:sp>
        <p:nvSpPr>
          <p:cNvPr id="2" name="مربع نص 1">
            <a:extLst>
              <a:ext uri="{FF2B5EF4-FFF2-40B4-BE49-F238E27FC236}">
                <a16:creationId xmlns:a16="http://schemas.microsoft.com/office/drawing/2014/main" id="{ADDC264A-FC2C-448A-8742-DC6859EEADE8}"/>
              </a:ext>
            </a:extLst>
          </p:cNvPr>
          <p:cNvSpPr txBox="1"/>
          <p:nvPr/>
        </p:nvSpPr>
        <p:spPr>
          <a:xfrm>
            <a:off x="1818664" y="1679029"/>
            <a:ext cx="1156997"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دف ق</a:t>
            </a:r>
            <a:endParaRPr lang="ar-OM" sz="3200" b="1" dirty="0">
              <a:latin typeface="Calibri" panose="020F0502020204030204" pitchFamily="34" charset="0"/>
              <a:cs typeface="Calibri" panose="020F0502020204030204" pitchFamily="34" charset="0"/>
            </a:endParaRPr>
          </a:p>
        </p:txBody>
      </p:sp>
      <p:sp>
        <p:nvSpPr>
          <p:cNvPr id="12" name="مربع نص 11">
            <a:extLst>
              <a:ext uri="{FF2B5EF4-FFF2-40B4-BE49-F238E27FC236}">
                <a16:creationId xmlns:a16="http://schemas.microsoft.com/office/drawing/2014/main" id="{8636D4D6-F728-4627-A9CD-5769550A0EB1}"/>
              </a:ext>
            </a:extLst>
          </p:cNvPr>
          <p:cNvSpPr txBox="1"/>
          <p:nvPr/>
        </p:nvSpPr>
        <p:spPr>
          <a:xfrm>
            <a:off x="1946595" y="2357225"/>
            <a:ext cx="2833274"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مته</a:t>
            </a:r>
            <a:endParaRPr lang="ar-OM" sz="3200" b="1" dirty="0">
              <a:latin typeface="Calibri" panose="020F0502020204030204" pitchFamily="34" charset="0"/>
              <a:cs typeface="Calibri" panose="020F0502020204030204" pitchFamily="34" charset="0"/>
            </a:endParaRPr>
          </a:p>
        </p:txBody>
      </p:sp>
      <p:sp>
        <p:nvSpPr>
          <p:cNvPr id="13" name="مربع نص 12">
            <a:extLst>
              <a:ext uri="{FF2B5EF4-FFF2-40B4-BE49-F238E27FC236}">
                <a16:creationId xmlns:a16="http://schemas.microsoft.com/office/drawing/2014/main" id="{09FBDDFB-4ADE-4278-97F5-4A890FF1F499}"/>
              </a:ext>
            </a:extLst>
          </p:cNvPr>
          <p:cNvSpPr txBox="1"/>
          <p:nvPr/>
        </p:nvSpPr>
        <p:spPr>
          <a:xfrm>
            <a:off x="1667348" y="4319852"/>
            <a:ext cx="2590680"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غبت</a:t>
            </a:r>
            <a:endParaRPr lang="ar-OM" sz="3200" b="1" dirty="0">
              <a:latin typeface="Calibri" panose="020F0502020204030204" pitchFamily="34" charset="0"/>
              <a:cs typeface="Calibri" panose="020F0502020204030204" pitchFamily="34" charset="0"/>
            </a:endParaRPr>
          </a:p>
        </p:txBody>
      </p:sp>
      <p:sp>
        <p:nvSpPr>
          <p:cNvPr id="14" name="مربع نص 13">
            <a:extLst>
              <a:ext uri="{FF2B5EF4-FFF2-40B4-BE49-F238E27FC236}">
                <a16:creationId xmlns:a16="http://schemas.microsoft.com/office/drawing/2014/main" id="{03F65497-CC8F-4AA0-A8B3-FF9007C708A9}"/>
              </a:ext>
            </a:extLst>
          </p:cNvPr>
          <p:cNvSpPr txBox="1"/>
          <p:nvPr/>
        </p:nvSpPr>
        <p:spPr>
          <a:xfrm>
            <a:off x="2264328" y="5015404"/>
            <a:ext cx="2075462"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عول</a:t>
            </a:r>
            <a:endParaRPr lang="ar-OM" sz="3200" b="1" dirty="0">
              <a:latin typeface="Calibri" panose="020F0502020204030204" pitchFamily="34" charset="0"/>
              <a:cs typeface="Calibri" panose="020F0502020204030204" pitchFamily="34" charset="0"/>
            </a:endParaRPr>
          </a:p>
        </p:txBody>
      </p:sp>
      <p:sp>
        <p:nvSpPr>
          <p:cNvPr id="15" name="مربع نص 14">
            <a:extLst>
              <a:ext uri="{FF2B5EF4-FFF2-40B4-BE49-F238E27FC236}">
                <a16:creationId xmlns:a16="http://schemas.microsoft.com/office/drawing/2014/main" id="{FA19E407-9442-48E2-A407-0B3399DC4FB1}"/>
              </a:ext>
            </a:extLst>
          </p:cNvPr>
          <p:cNvSpPr txBox="1"/>
          <p:nvPr/>
        </p:nvSpPr>
        <p:spPr>
          <a:xfrm>
            <a:off x="2745959" y="3020169"/>
            <a:ext cx="2033910" cy="584775"/>
          </a:xfrm>
          <a:prstGeom prst="rect">
            <a:avLst/>
          </a:prstGeom>
          <a:solidFill>
            <a:schemeClr val="accent6">
              <a:lumMod val="60000"/>
              <a:lumOff val="40000"/>
            </a:schemeClr>
          </a:solidFill>
        </p:spPr>
        <p:txBody>
          <a:bodyPr wrap="square" rtlCol="1">
            <a:spAutoFit/>
          </a:bodyPr>
          <a:lstStyle/>
          <a:p>
            <a:r>
              <a:rPr lang="ar-SA" sz="3200" b="1" dirty="0" err="1">
                <a:latin typeface="Calibri" panose="020F0502020204030204" pitchFamily="34" charset="0"/>
                <a:cs typeface="Calibri" panose="020F0502020204030204" pitchFamily="34" charset="0"/>
              </a:rPr>
              <a:t>فا</a:t>
            </a:r>
            <a:r>
              <a:rPr lang="ar-SA" sz="3200" b="1" dirty="0">
                <a:latin typeface="Calibri" panose="020F0502020204030204" pitchFamily="34" charset="0"/>
                <a:cs typeface="Calibri" panose="020F0502020204030204" pitchFamily="34" charset="0"/>
              </a:rPr>
              <a:t> </a:t>
            </a:r>
            <a:endParaRPr lang="ar-OM" sz="3200" b="1" dirty="0">
              <a:latin typeface="Calibri" panose="020F0502020204030204" pitchFamily="34" charset="0"/>
              <a:cs typeface="Calibri" panose="020F0502020204030204" pitchFamily="34" charset="0"/>
            </a:endParaRPr>
          </a:p>
        </p:txBody>
      </p:sp>
      <p:sp>
        <p:nvSpPr>
          <p:cNvPr id="16" name="مربع نص 15">
            <a:extLst>
              <a:ext uri="{FF2B5EF4-FFF2-40B4-BE49-F238E27FC236}">
                <a16:creationId xmlns:a16="http://schemas.microsoft.com/office/drawing/2014/main" id="{618E4850-254E-4B51-8DA7-EC686B3B1F41}"/>
              </a:ext>
            </a:extLst>
          </p:cNvPr>
          <p:cNvSpPr txBox="1"/>
          <p:nvPr/>
        </p:nvSpPr>
        <p:spPr>
          <a:xfrm>
            <a:off x="2008828" y="5713474"/>
            <a:ext cx="1474261"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المتأنق</a:t>
            </a:r>
            <a:endParaRPr lang="ar-OM" sz="3200" b="1" dirty="0">
              <a:latin typeface="Calibri" panose="020F0502020204030204" pitchFamily="34" charset="0"/>
              <a:cs typeface="Calibri" panose="020F0502020204030204" pitchFamily="34" charset="0"/>
            </a:endParaRPr>
          </a:p>
        </p:txBody>
      </p:sp>
      <p:sp>
        <p:nvSpPr>
          <p:cNvPr id="17" name="مربع نص 16">
            <a:extLst>
              <a:ext uri="{FF2B5EF4-FFF2-40B4-BE49-F238E27FC236}">
                <a16:creationId xmlns:a16="http://schemas.microsoft.com/office/drawing/2014/main" id="{9E07EE26-39A1-45CA-A64A-4B9ADE6CE3A5}"/>
              </a:ext>
            </a:extLst>
          </p:cNvPr>
          <p:cNvSpPr txBox="1"/>
          <p:nvPr/>
        </p:nvSpPr>
        <p:spPr>
          <a:xfrm>
            <a:off x="1135135" y="3683113"/>
            <a:ext cx="3302005"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جدول /</a:t>
            </a:r>
            <a:endParaRPr lang="ar-OM" sz="3200" b="1" dirty="0">
              <a:latin typeface="Calibri" panose="020F0502020204030204" pitchFamily="34" charset="0"/>
              <a:cs typeface="Calibri" panose="020F0502020204030204" pitchFamily="34" charset="0"/>
            </a:endParaRPr>
          </a:p>
        </p:txBody>
      </p:sp>
      <p:sp>
        <p:nvSpPr>
          <p:cNvPr id="18" name="مربع نص 17">
            <a:extLst>
              <a:ext uri="{FF2B5EF4-FFF2-40B4-BE49-F238E27FC236}">
                <a16:creationId xmlns:a16="http://schemas.microsoft.com/office/drawing/2014/main" id="{280BC5D5-5E50-4BDE-984E-73CB458E379A}"/>
              </a:ext>
            </a:extLst>
          </p:cNvPr>
          <p:cNvSpPr txBox="1"/>
          <p:nvPr/>
        </p:nvSpPr>
        <p:spPr>
          <a:xfrm>
            <a:off x="486060" y="138338"/>
            <a:ext cx="2921071"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السياقية : </a:t>
            </a:r>
            <a:endParaRPr lang="ar-OM"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956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style.rotation</p:attrName>
                                        </p:attrNameLst>
                                      </p:cBhvr>
                                      <p:tavLst>
                                        <p:tav tm="0">
                                          <p:val>
                                            <p:fltVal val="90"/>
                                          </p:val>
                                        </p:tav>
                                        <p:tav tm="100000">
                                          <p:val>
                                            <p:fltVal val="0"/>
                                          </p:val>
                                        </p:tav>
                                      </p:tavLst>
                                    </p:anim>
                                    <p:animEffect transition="in" filter="fade">
                                      <p:cBhvr>
                                        <p:cTn id="18" dur="1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fltVal val="0"/>
                                          </p:val>
                                        </p:tav>
                                        <p:tav tm="100000">
                                          <p:val>
                                            <p:strVal val="#ppt_w"/>
                                          </p:val>
                                        </p:tav>
                                      </p:tavLst>
                                    </p:anim>
                                    <p:anim calcmode="lin" valueType="num">
                                      <p:cBhvr>
                                        <p:cTn id="24" dur="1000" fill="hold"/>
                                        <p:tgtEl>
                                          <p:spTgt spid="15"/>
                                        </p:tgtEl>
                                        <p:attrNameLst>
                                          <p:attrName>ppt_h</p:attrName>
                                        </p:attrNameLst>
                                      </p:cBhvr>
                                      <p:tavLst>
                                        <p:tav tm="0">
                                          <p:val>
                                            <p:fltVal val="0"/>
                                          </p:val>
                                        </p:tav>
                                        <p:tav tm="100000">
                                          <p:val>
                                            <p:strVal val="#ppt_h"/>
                                          </p:val>
                                        </p:tav>
                                      </p:tavLst>
                                    </p:anim>
                                    <p:anim calcmode="lin" valueType="num">
                                      <p:cBhvr>
                                        <p:cTn id="25" dur="1000" fill="hold"/>
                                        <p:tgtEl>
                                          <p:spTgt spid="15"/>
                                        </p:tgtEl>
                                        <p:attrNameLst>
                                          <p:attrName>style.rotation</p:attrName>
                                        </p:attrNameLst>
                                      </p:cBhvr>
                                      <p:tavLst>
                                        <p:tav tm="0">
                                          <p:val>
                                            <p:fltVal val="90"/>
                                          </p:val>
                                        </p:tav>
                                        <p:tav tm="100000">
                                          <p:val>
                                            <p:fltVal val="0"/>
                                          </p:val>
                                        </p:tav>
                                      </p:tavLst>
                                    </p:anim>
                                    <p:animEffect transition="in" filter="fade">
                                      <p:cBhvr>
                                        <p:cTn id="26" dur="10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1000" fill="hold"/>
                                        <p:tgtEl>
                                          <p:spTgt spid="13"/>
                                        </p:tgtEl>
                                        <p:attrNameLst>
                                          <p:attrName>ppt_w</p:attrName>
                                        </p:attrNameLst>
                                      </p:cBhvr>
                                      <p:tavLst>
                                        <p:tav tm="0">
                                          <p:val>
                                            <p:fltVal val="0"/>
                                          </p:val>
                                        </p:tav>
                                        <p:tav tm="100000">
                                          <p:val>
                                            <p:strVal val="#ppt_w"/>
                                          </p:val>
                                        </p:tav>
                                      </p:tavLst>
                                    </p:anim>
                                    <p:anim calcmode="lin" valueType="num">
                                      <p:cBhvr>
                                        <p:cTn id="40" dur="1000" fill="hold"/>
                                        <p:tgtEl>
                                          <p:spTgt spid="13"/>
                                        </p:tgtEl>
                                        <p:attrNameLst>
                                          <p:attrName>ppt_h</p:attrName>
                                        </p:attrNameLst>
                                      </p:cBhvr>
                                      <p:tavLst>
                                        <p:tav tm="0">
                                          <p:val>
                                            <p:fltVal val="0"/>
                                          </p:val>
                                        </p:tav>
                                        <p:tav tm="100000">
                                          <p:val>
                                            <p:strVal val="#ppt_h"/>
                                          </p:val>
                                        </p:tav>
                                      </p:tavLst>
                                    </p:anim>
                                    <p:anim calcmode="lin" valueType="num">
                                      <p:cBhvr>
                                        <p:cTn id="41" dur="1000" fill="hold"/>
                                        <p:tgtEl>
                                          <p:spTgt spid="13"/>
                                        </p:tgtEl>
                                        <p:attrNameLst>
                                          <p:attrName>style.rotation</p:attrName>
                                        </p:attrNameLst>
                                      </p:cBhvr>
                                      <p:tavLst>
                                        <p:tav tm="0">
                                          <p:val>
                                            <p:fltVal val="90"/>
                                          </p:val>
                                        </p:tav>
                                        <p:tav tm="100000">
                                          <p:val>
                                            <p:fltVal val="0"/>
                                          </p:val>
                                        </p:tav>
                                      </p:tavLst>
                                    </p:anim>
                                    <p:animEffect transition="in" filter="fade">
                                      <p:cBhvr>
                                        <p:cTn id="42" dur="10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1000" fill="hold"/>
                                        <p:tgtEl>
                                          <p:spTgt spid="14"/>
                                        </p:tgtEl>
                                        <p:attrNameLst>
                                          <p:attrName>ppt_w</p:attrName>
                                        </p:attrNameLst>
                                      </p:cBhvr>
                                      <p:tavLst>
                                        <p:tav tm="0">
                                          <p:val>
                                            <p:fltVal val="0"/>
                                          </p:val>
                                        </p:tav>
                                        <p:tav tm="100000">
                                          <p:val>
                                            <p:strVal val="#ppt_w"/>
                                          </p:val>
                                        </p:tav>
                                      </p:tavLst>
                                    </p:anim>
                                    <p:anim calcmode="lin" valueType="num">
                                      <p:cBhvr>
                                        <p:cTn id="48" dur="1000" fill="hold"/>
                                        <p:tgtEl>
                                          <p:spTgt spid="14"/>
                                        </p:tgtEl>
                                        <p:attrNameLst>
                                          <p:attrName>ppt_h</p:attrName>
                                        </p:attrNameLst>
                                      </p:cBhvr>
                                      <p:tavLst>
                                        <p:tav tm="0">
                                          <p:val>
                                            <p:fltVal val="0"/>
                                          </p:val>
                                        </p:tav>
                                        <p:tav tm="100000">
                                          <p:val>
                                            <p:strVal val="#ppt_h"/>
                                          </p:val>
                                        </p:tav>
                                      </p:tavLst>
                                    </p:anim>
                                    <p:anim calcmode="lin" valueType="num">
                                      <p:cBhvr>
                                        <p:cTn id="49" dur="1000" fill="hold"/>
                                        <p:tgtEl>
                                          <p:spTgt spid="14"/>
                                        </p:tgtEl>
                                        <p:attrNameLst>
                                          <p:attrName>style.rotation</p:attrName>
                                        </p:attrNameLst>
                                      </p:cBhvr>
                                      <p:tavLst>
                                        <p:tav tm="0">
                                          <p:val>
                                            <p:fltVal val="90"/>
                                          </p:val>
                                        </p:tav>
                                        <p:tav tm="100000">
                                          <p:val>
                                            <p:fltVal val="0"/>
                                          </p:val>
                                        </p:tav>
                                      </p:tavLst>
                                    </p:anim>
                                    <p:animEffect transition="in" filter="fade">
                                      <p:cBhvr>
                                        <p:cTn id="50" dur="10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1000" fill="hold"/>
                                        <p:tgtEl>
                                          <p:spTgt spid="16"/>
                                        </p:tgtEl>
                                        <p:attrNameLst>
                                          <p:attrName>ppt_w</p:attrName>
                                        </p:attrNameLst>
                                      </p:cBhvr>
                                      <p:tavLst>
                                        <p:tav tm="0">
                                          <p:val>
                                            <p:fltVal val="0"/>
                                          </p:val>
                                        </p:tav>
                                        <p:tav tm="100000">
                                          <p:val>
                                            <p:strVal val="#ppt_w"/>
                                          </p:val>
                                        </p:tav>
                                      </p:tavLst>
                                    </p:anim>
                                    <p:anim calcmode="lin" valueType="num">
                                      <p:cBhvr>
                                        <p:cTn id="56" dur="1000" fill="hold"/>
                                        <p:tgtEl>
                                          <p:spTgt spid="16"/>
                                        </p:tgtEl>
                                        <p:attrNameLst>
                                          <p:attrName>ppt_h</p:attrName>
                                        </p:attrNameLst>
                                      </p:cBhvr>
                                      <p:tavLst>
                                        <p:tav tm="0">
                                          <p:val>
                                            <p:fltVal val="0"/>
                                          </p:val>
                                        </p:tav>
                                        <p:tav tm="100000">
                                          <p:val>
                                            <p:strVal val="#ppt_h"/>
                                          </p:val>
                                        </p:tav>
                                      </p:tavLst>
                                    </p:anim>
                                    <p:anim calcmode="lin" valueType="num">
                                      <p:cBhvr>
                                        <p:cTn id="57" dur="1000" fill="hold"/>
                                        <p:tgtEl>
                                          <p:spTgt spid="16"/>
                                        </p:tgtEl>
                                        <p:attrNameLst>
                                          <p:attrName>style.rotation</p:attrName>
                                        </p:attrNameLst>
                                      </p:cBhvr>
                                      <p:tavLst>
                                        <p:tav tm="0">
                                          <p:val>
                                            <p:fltVal val="90"/>
                                          </p:val>
                                        </p:tav>
                                        <p:tav tm="100000">
                                          <p:val>
                                            <p:fltVal val="0"/>
                                          </p:val>
                                        </p:tav>
                                      </p:tavLst>
                                    </p:anim>
                                    <p:animEffect transition="in" filter="fade">
                                      <p:cBhvr>
                                        <p:cTn id="5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P spid="13" grpId="0" animBg="1"/>
      <p:bldP spid="14" grpId="0" animBg="1"/>
      <p:bldP spid="15"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179378" y="69430"/>
            <a:ext cx="3359019"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الاستنطاقية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750447" y="1110481"/>
            <a:ext cx="6348746" cy="1493358"/>
          </a:xfrm>
          <a:prstGeom prst="rect">
            <a:avLst/>
          </a:prstGeom>
          <a:noFill/>
        </p:spPr>
        <p:txBody>
          <a:bodyPr wrap="square" rtlCol="1">
            <a:spAutoFit/>
          </a:bodyPr>
          <a:lstStyle>
            <a:defPPr>
              <a:defRPr lang="ar-OM"/>
            </a:defPPr>
            <a:lvl1pPr>
              <a:lnSpc>
                <a:spcPct val="150000"/>
              </a:lnSpc>
              <a:defRPr sz="3200" b="1">
                <a:latin typeface="Calibri" panose="020F0502020204030204" pitchFamily="34" charset="0"/>
                <a:cs typeface="Calibri" panose="020F0502020204030204" pitchFamily="34" charset="0"/>
              </a:defRPr>
            </a:lvl1pPr>
          </a:lstStyle>
          <a:p>
            <a:r>
              <a:rPr lang="ar-OM" dirty="0"/>
              <a:t>س1 / ما الذي يصفه الشاعر في الأبيات السابقة ؟</a:t>
            </a:r>
          </a:p>
        </p:txBody>
      </p:sp>
      <p:sp>
        <p:nvSpPr>
          <p:cNvPr id="9" name="مربع نص 8">
            <a:extLst>
              <a:ext uri="{FF2B5EF4-FFF2-40B4-BE49-F238E27FC236}">
                <a16:creationId xmlns:a16="http://schemas.microsoft.com/office/drawing/2014/main" id="{6588A937-9443-4542-AEE4-1B5838FBB637}"/>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1-م</a:t>
            </a:r>
            <a:r>
              <a:rPr lang="ar-OM" sz="2800" b="0" i="0" dirty="0">
                <a:solidFill>
                  <a:srgbClr val="212529"/>
                </a:solidFill>
                <a:effectLst/>
                <a:latin typeface="Calibri" panose="020F0502020204030204" pitchFamily="34" charset="0"/>
                <a:cs typeface="Calibri" panose="020F0502020204030204" pitchFamily="34" charset="0"/>
              </a:rPr>
              <a:t>ن أَيِّ عَهدٍ في القُرى تَتَدَفَّقُ</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وَبِأَيِّ كَفٍّ في المَدائِنِ تُغدِقُ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2-وَمِنَ السَماءِ نَزَلتَ أَم فُجِّرتَ مِن</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عَليا الجِنانِ جَداوِلاً تَتَرَقرَقُ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3-وَبِأَيِّ عَينٍ أَم بِأَيَّةِ مُزنَةٍ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أَم أَيِّ طوفانٍ تَفيضُ </a:t>
            </a:r>
            <a:r>
              <a:rPr lang="ar-OM" sz="2800" b="0" i="0" dirty="0" err="1">
                <a:solidFill>
                  <a:srgbClr val="212529"/>
                </a:solidFill>
                <a:effectLst/>
                <a:latin typeface="Calibri" panose="020F0502020204030204" pitchFamily="34" charset="0"/>
                <a:cs typeface="Calibri" panose="020F0502020204030204" pitchFamily="34" charset="0"/>
              </a:rPr>
              <a:t>وَتَفهَقُ</a:t>
            </a:r>
            <a:endParaRPr lang="ar-OM" sz="2800" b="0" i="0" dirty="0">
              <a:solidFill>
                <a:srgbClr val="212529"/>
              </a:solidFill>
              <a:effectLst/>
              <a:latin typeface="Calibri" panose="020F0502020204030204" pitchFamily="34" charset="0"/>
              <a:cs typeface="Calibri" panose="020F0502020204030204" pitchFamily="34" charset="0"/>
            </a:endParaRP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4-وَبِأَيِّ نَولٍ أَنتَ ناسِجُ بُردَةٍ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لِلضِفَّتَينِ جَديدُها لا يُخلَقُ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5-تَسوَدُّ ديباجاً إِذا فارَقتَها</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فَإِذا حَضَرتَ اِخضَوضَرَ الإِستَبرَقُ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6-في كُلِّ آوِنَةٍ تُبَدِّلُ صِبغَةً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عَجَباً وَأَنتَ الصابِغُ المُتَأَنِّقُ</a:t>
            </a:r>
          </a:p>
        </p:txBody>
      </p:sp>
      <p:sp>
        <p:nvSpPr>
          <p:cNvPr id="12" name="مربع نص 11">
            <a:extLst>
              <a:ext uri="{FF2B5EF4-FFF2-40B4-BE49-F238E27FC236}">
                <a16:creationId xmlns:a16="http://schemas.microsoft.com/office/drawing/2014/main" id="{0275427D-0ABB-461E-9A5E-7B63AA8F70B6}"/>
              </a:ext>
            </a:extLst>
          </p:cNvPr>
          <p:cNvSpPr txBox="1"/>
          <p:nvPr/>
        </p:nvSpPr>
        <p:spPr>
          <a:xfrm>
            <a:off x="2108555" y="2603839"/>
            <a:ext cx="3359019"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يصف نهر النيل </a:t>
            </a:r>
            <a:endParaRPr lang="ar-OM" sz="3200" b="1" dirty="0">
              <a:latin typeface="Calibri" panose="020F0502020204030204" pitchFamily="34" charset="0"/>
              <a:cs typeface="Calibri" panose="020F0502020204030204" pitchFamily="34" charset="0"/>
            </a:endParaRPr>
          </a:p>
        </p:txBody>
      </p:sp>
      <p:sp>
        <p:nvSpPr>
          <p:cNvPr id="11" name="مربع نص 10">
            <a:extLst>
              <a:ext uri="{FF2B5EF4-FFF2-40B4-BE49-F238E27FC236}">
                <a16:creationId xmlns:a16="http://schemas.microsoft.com/office/drawing/2014/main" id="{CB151C53-08ED-489C-B67A-6B0E4EF321F5}"/>
              </a:ext>
            </a:extLst>
          </p:cNvPr>
          <p:cNvSpPr txBox="1"/>
          <p:nvPr/>
        </p:nvSpPr>
        <p:spPr>
          <a:xfrm>
            <a:off x="584002" y="3188614"/>
            <a:ext cx="6348746" cy="754694"/>
          </a:xfrm>
          <a:prstGeom prst="rect">
            <a:avLst/>
          </a:prstGeom>
          <a:noFill/>
        </p:spPr>
        <p:txBody>
          <a:bodyPr wrap="square" rtlCol="1">
            <a:spAutoFit/>
          </a:bodyPr>
          <a:lstStyle>
            <a:defPPr>
              <a:defRPr lang="ar-OM"/>
            </a:defPPr>
            <a:lvl1pPr>
              <a:lnSpc>
                <a:spcPct val="150000"/>
              </a:lnSpc>
              <a:defRPr sz="3200" b="1">
                <a:latin typeface="Calibri" panose="020F0502020204030204" pitchFamily="34" charset="0"/>
                <a:cs typeface="Calibri" panose="020F0502020204030204" pitchFamily="34" charset="0"/>
              </a:defRPr>
            </a:lvl1pPr>
          </a:lstStyle>
          <a:p>
            <a:r>
              <a:rPr lang="ar-OM" dirty="0"/>
              <a:t>س2 / علام ركز الشاعر في وصفه لنهر النيل ؟</a:t>
            </a:r>
          </a:p>
        </p:txBody>
      </p:sp>
      <p:sp>
        <p:nvSpPr>
          <p:cNvPr id="13" name="مربع نص 12">
            <a:extLst>
              <a:ext uri="{FF2B5EF4-FFF2-40B4-BE49-F238E27FC236}">
                <a16:creationId xmlns:a16="http://schemas.microsoft.com/office/drawing/2014/main" id="{28ECB5D1-C566-4853-8BFB-9C06FDED4869}"/>
              </a:ext>
            </a:extLst>
          </p:cNvPr>
          <p:cNvSpPr txBox="1"/>
          <p:nvPr/>
        </p:nvSpPr>
        <p:spPr>
          <a:xfrm>
            <a:off x="886409" y="4393107"/>
            <a:ext cx="6046340" cy="1569660"/>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لم يركز الشاعر على وصف ملامح و صفات النهر و إنما ركز على وصف الخير و العطاء الذي يقدمه النهر للإنسان </a:t>
            </a:r>
            <a:endParaRPr lang="ar-OM"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94471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 calcmode="lin" valueType="num">
                                      <p:cBhvr>
                                        <p:cTn id="17" dur="1000" fill="hold"/>
                                        <p:tgtEl>
                                          <p:spTgt spid="13"/>
                                        </p:tgtEl>
                                        <p:attrNameLst>
                                          <p:attrName>style.rotation</p:attrName>
                                        </p:attrNameLst>
                                      </p:cBhvr>
                                      <p:tavLst>
                                        <p:tav tm="0">
                                          <p:val>
                                            <p:fltVal val="90"/>
                                          </p:val>
                                        </p:tav>
                                        <p:tav tm="100000">
                                          <p:val>
                                            <p:fltVal val="0"/>
                                          </p:val>
                                        </p:tav>
                                      </p:tavLst>
                                    </p:anim>
                                    <p:animEffect transition="in" filter="fade">
                                      <p:cBhvr>
                                        <p:cTn id="1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179378" y="69430"/>
            <a:ext cx="3359019"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الاستنطاقية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486061" y="1110481"/>
            <a:ext cx="6613132" cy="1493358"/>
          </a:xfrm>
          <a:prstGeom prst="rect">
            <a:avLst/>
          </a:prstGeom>
          <a:noFill/>
        </p:spPr>
        <p:txBody>
          <a:bodyPr wrap="square" rtlCol="1">
            <a:spAutoFit/>
          </a:bodyPr>
          <a:lstStyle>
            <a:defPPr>
              <a:defRPr lang="ar-OM"/>
            </a:defPPr>
            <a:lvl1pPr>
              <a:lnSpc>
                <a:spcPct val="150000"/>
              </a:lnSpc>
              <a:defRPr sz="3200" b="1">
                <a:latin typeface="Calibri" panose="020F0502020204030204" pitchFamily="34" charset="0"/>
                <a:cs typeface="Calibri" panose="020F0502020204030204" pitchFamily="34" charset="0"/>
              </a:defRPr>
            </a:lvl1pPr>
          </a:lstStyle>
          <a:p>
            <a:r>
              <a:rPr lang="ar-OM" dirty="0"/>
              <a:t>س1 / ما الذي يتساءل عنه الشاعر في الأبيات من (1ـ 4) ؟</a:t>
            </a:r>
          </a:p>
        </p:txBody>
      </p:sp>
      <p:sp>
        <p:nvSpPr>
          <p:cNvPr id="9" name="مربع نص 8">
            <a:extLst>
              <a:ext uri="{FF2B5EF4-FFF2-40B4-BE49-F238E27FC236}">
                <a16:creationId xmlns:a16="http://schemas.microsoft.com/office/drawing/2014/main" id="{6588A937-9443-4542-AEE4-1B5838FBB637}"/>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1-م</a:t>
            </a:r>
            <a:r>
              <a:rPr lang="ar-OM" sz="2800" b="0" i="0" dirty="0">
                <a:solidFill>
                  <a:srgbClr val="212529"/>
                </a:solidFill>
                <a:effectLst/>
                <a:latin typeface="Calibri" panose="020F0502020204030204" pitchFamily="34" charset="0"/>
                <a:cs typeface="Calibri" panose="020F0502020204030204" pitchFamily="34" charset="0"/>
              </a:rPr>
              <a:t>ن أَيِّ عَهدٍ في القُرى تَتَدَفَّقُ</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وَبِأَيِّ كَفٍّ في المَدائِنِ تُغدِقُ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2-وَمِنَ السَماءِ نَزَلتَ أَم فُجِّرتَ مِن</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عَليا الجِنانِ جَداوِلاً تَتَرَقرَقُ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3-وَبِأَيِّ عَينٍ أَم بِأَيَّةِ مُزنَةٍ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أَم أَيِّ طوفانٍ تَفيضُ </a:t>
            </a:r>
            <a:r>
              <a:rPr lang="ar-OM" sz="2800" b="0" i="0" dirty="0" err="1">
                <a:solidFill>
                  <a:srgbClr val="212529"/>
                </a:solidFill>
                <a:effectLst/>
                <a:latin typeface="Calibri" panose="020F0502020204030204" pitchFamily="34" charset="0"/>
                <a:cs typeface="Calibri" panose="020F0502020204030204" pitchFamily="34" charset="0"/>
              </a:rPr>
              <a:t>وَتَفهَقُ</a:t>
            </a:r>
            <a:endParaRPr lang="ar-OM" sz="2800" b="0" i="0" dirty="0">
              <a:solidFill>
                <a:srgbClr val="212529"/>
              </a:solidFill>
              <a:effectLst/>
              <a:latin typeface="Calibri" panose="020F0502020204030204" pitchFamily="34" charset="0"/>
              <a:cs typeface="Calibri" panose="020F0502020204030204" pitchFamily="34" charset="0"/>
            </a:endParaRP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4-وَبِأَيِّ نَولٍ أَنتَ ناسِجُ بُردَةٍ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لِلضِفَّتَينِ جَديدُها لا يُخلَقُ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5-تَسوَدُّ ديباجاً إِذا فارَقتَها</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فَإِذا حَضَرتَ اِخضَوضَرَ الإِستَبرَقُ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6-في كُلِّ آوِنَةٍ تُبَدِّلُ صِبغَةً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عَجَباً وَأَنتَ الصابِغُ المُتَأَنِّقُ</a:t>
            </a:r>
          </a:p>
        </p:txBody>
      </p:sp>
      <p:sp>
        <p:nvSpPr>
          <p:cNvPr id="12" name="مربع نص 11">
            <a:extLst>
              <a:ext uri="{FF2B5EF4-FFF2-40B4-BE49-F238E27FC236}">
                <a16:creationId xmlns:a16="http://schemas.microsoft.com/office/drawing/2014/main" id="{0275427D-0ABB-461E-9A5E-7B63AA8F70B6}"/>
              </a:ext>
            </a:extLst>
          </p:cNvPr>
          <p:cNvSpPr txBox="1"/>
          <p:nvPr/>
        </p:nvSpPr>
        <p:spPr>
          <a:xfrm>
            <a:off x="597160" y="2807417"/>
            <a:ext cx="6348746" cy="255454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يتساءل الشاعر عن الزمن الذي بدأ فيه بالتدفق والمدن و القرى التي يمر عليها و يسقيها بالماء و عن مصدر المياه هل هي من السماء نزلت أم من الجنة هل هو من عيون الأرض أم من سحابة ماطرة أم من الطوفان  </a:t>
            </a:r>
            <a:endParaRPr lang="ar-OM"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84002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179378" y="69430"/>
            <a:ext cx="3359019"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الاستنطاقية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486061" y="1110481"/>
            <a:ext cx="6613132" cy="1493358"/>
          </a:xfrm>
          <a:prstGeom prst="rect">
            <a:avLst/>
          </a:prstGeom>
          <a:noFill/>
        </p:spPr>
        <p:txBody>
          <a:bodyPr wrap="square" rtlCol="1">
            <a:spAutoFit/>
          </a:bodyPr>
          <a:lstStyle>
            <a:defPPr>
              <a:defRPr lang="ar-OM"/>
            </a:defPPr>
            <a:lvl1pPr>
              <a:lnSpc>
                <a:spcPct val="150000"/>
              </a:lnSpc>
              <a:defRPr sz="3200" b="1">
                <a:latin typeface="Calibri" panose="020F0502020204030204" pitchFamily="34" charset="0"/>
                <a:cs typeface="Calibri" panose="020F0502020204030204" pitchFamily="34" charset="0"/>
              </a:defRPr>
            </a:lvl1pPr>
          </a:lstStyle>
          <a:p>
            <a:r>
              <a:rPr lang="ar-SA" dirty="0"/>
              <a:t>س/ يتعجب الشاعر في بداية القصيدة من نهر النيل فما الذي أثار تعجب الشاعر فيه ؟ </a:t>
            </a:r>
            <a:endParaRPr lang="ar-OM" dirty="0"/>
          </a:p>
        </p:txBody>
      </p:sp>
      <p:sp>
        <p:nvSpPr>
          <p:cNvPr id="9" name="مربع نص 8">
            <a:extLst>
              <a:ext uri="{FF2B5EF4-FFF2-40B4-BE49-F238E27FC236}">
                <a16:creationId xmlns:a16="http://schemas.microsoft.com/office/drawing/2014/main" id="{6588A937-9443-4542-AEE4-1B5838FBB637}"/>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1-م</a:t>
            </a:r>
            <a:r>
              <a:rPr lang="ar-OM" sz="2800" b="0" i="0" dirty="0">
                <a:solidFill>
                  <a:srgbClr val="212529"/>
                </a:solidFill>
                <a:effectLst/>
                <a:latin typeface="Calibri" panose="020F0502020204030204" pitchFamily="34" charset="0"/>
                <a:cs typeface="Calibri" panose="020F0502020204030204" pitchFamily="34" charset="0"/>
              </a:rPr>
              <a:t>ن أَيِّ عَهدٍ في القُرى تَتَدَفَّقُ</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وَبِأَيِّ كَفٍّ في المَدائِنِ تُغدِقُ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2-وَمِنَ السَماءِ نَزَلتَ أَم فُجِّرتَ مِن</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عَليا الجِنانِ جَداوِلاً تَتَرَقرَقُ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3-وَبِأَيِّ عَينٍ أَم بِأَيَّةِ مُزنَةٍ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أَم أَيِّ طوفانٍ تَفيضُ </a:t>
            </a:r>
            <a:r>
              <a:rPr lang="ar-OM" sz="2800" b="0" i="0" dirty="0" err="1">
                <a:solidFill>
                  <a:srgbClr val="212529"/>
                </a:solidFill>
                <a:effectLst/>
                <a:latin typeface="Calibri" panose="020F0502020204030204" pitchFamily="34" charset="0"/>
                <a:cs typeface="Calibri" panose="020F0502020204030204" pitchFamily="34" charset="0"/>
              </a:rPr>
              <a:t>وَتَفهَقُ</a:t>
            </a:r>
            <a:endParaRPr lang="ar-OM" sz="2800" b="0" i="0" dirty="0">
              <a:solidFill>
                <a:srgbClr val="212529"/>
              </a:solidFill>
              <a:effectLst/>
              <a:latin typeface="Calibri" panose="020F0502020204030204" pitchFamily="34" charset="0"/>
              <a:cs typeface="Calibri" panose="020F0502020204030204" pitchFamily="34" charset="0"/>
            </a:endParaRP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4-وَبِأَيِّ نَولٍ أَنتَ ناسِجُ بُردَةٍ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لِلضِفَّتَينِ جَديدُها لا يُخلَقُ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5-تَسوَدُّ ديباجاً إِذا فارَقتَها</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فَإِذا حَضَرتَ اِخضَوضَرَ الإِستَبرَقُ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6-في كُلِّ آوِنَةٍ تُبَدِّلُ صِبغَةً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عَجَباً وَأَنتَ الصابِغُ المُتَأَنِّقُ</a:t>
            </a:r>
          </a:p>
        </p:txBody>
      </p:sp>
      <p:sp>
        <p:nvSpPr>
          <p:cNvPr id="11" name="مربع نص 10">
            <a:extLst>
              <a:ext uri="{FF2B5EF4-FFF2-40B4-BE49-F238E27FC236}">
                <a16:creationId xmlns:a16="http://schemas.microsoft.com/office/drawing/2014/main" id="{4F59792E-C711-4E02-9578-CA0827B57B0F}"/>
              </a:ext>
            </a:extLst>
          </p:cNvPr>
          <p:cNvSpPr txBox="1"/>
          <p:nvPr/>
        </p:nvSpPr>
        <p:spPr>
          <a:xfrm>
            <a:off x="680918" y="3223110"/>
            <a:ext cx="6214293" cy="2062103"/>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يتعجب من جريان النهر الذي لا يتوقف و صموده في وجه الدهر و قوة و غزارة المياه تبعث الحياة تقاوم الموت والخصب الذي يقاوم الجدب . </a:t>
            </a:r>
            <a:endParaRPr lang="ar-OM"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81995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15FFC929-39E9-4B2E-86EB-E73CD1761433}"/>
              </a:ext>
            </a:extLst>
          </p:cNvPr>
          <p:cNvGrpSpPr/>
          <p:nvPr/>
        </p:nvGrpSpPr>
        <p:grpSpPr>
          <a:xfrm>
            <a:off x="3621620" y="69430"/>
            <a:ext cx="7969364" cy="751312"/>
            <a:chOff x="5107619" y="228849"/>
            <a:chExt cx="7084381" cy="658457"/>
          </a:xfrm>
        </p:grpSpPr>
        <p:sp>
          <p:nvSpPr>
            <p:cNvPr id="6" name="عنوان 1">
              <a:extLst>
                <a:ext uri="{FF2B5EF4-FFF2-40B4-BE49-F238E27FC236}">
                  <a16:creationId xmlns:a16="http://schemas.microsoft.com/office/drawing/2014/main" id="{53AB8945-6999-4930-97B9-BA5A1F27B3F0}"/>
                </a:ext>
              </a:extLst>
            </p:cNvPr>
            <p:cNvSpPr txBox="1">
              <a:spLocks/>
            </p:cNvSpPr>
            <p:nvPr/>
          </p:nvSpPr>
          <p:spPr>
            <a:xfrm>
              <a:off x="5255581" y="228849"/>
              <a:ext cx="6936419" cy="655806"/>
            </a:xfrm>
            <a:prstGeom prst="rect">
              <a:avLst/>
            </a:prstGeom>
          </p:spPr>
          <p:txBody>
            <a:bodyPr vert="horz" lIns="91440" tIns="45720" rIns="91440" bIns="45720" rtlCol="1" anchor="b">
              <a:noAutofit/>
            </a:bodyPr>
            <a:lstStyle>
              <a:lvl1pPr algn="ctr" defTabSz="914400" rtl="1" eaLnBrk="1" latinLnBrk="0" hangingPunct="1">
                <a:lnSpc>
                  <a:spcPct val="90000"/>
                </a:lnSpc>
                <a:spcBef>
                  <a:spcPct val="0"/>
                </a:spcBef>
                <a:buNone/>
                <a:defRPr sz="6000" kern="1200">
                  <a:solidFill>
                    <a:schemeClr val="tx1"/>
                  </a:solidFill>
                  <a:latin typeface="+mj-lt"/>
                  <a:ea typeface="+mj-ea"/>
                  <a:cs typeface="+mj-cs"/>
                </a:defRPr>
              </a:lvl1pPr>
            </a:lstStyle>
            <a:p>
              <a:r>
                <a:rPr lang="ar-SA" sz="4400" b="1" dirty="0">
                  <a:latin typeface="Aref Ruqaa" panose="02000503000000000000" pitchFamily="2" charset="-78"/>
                  <a:cs typeface="Aref Ruqaa" panose="02000503000000000000" pitchFamily="2" charset="-78"/>
                </a:rPr>
                <a:t>لغة عربية /النصوص الأدبية : </a:t>
              </a:r>
              <a:r>
                <a:rPr lang="ar-SA" sz="4400" b="1" dirty="0">
                  <a:solidFill>
                    <a:srgbClr val="C00000"/>
                  </a:solidFill>
                  <a:latin typeface="A Rezvan-fat" panose="01000500000000020002" pitchFamily="2" charset="-78"/>
                  <a:cs typeface="A Rezvan-fat" panose="01000500000000020002" pitchFamily="2" charset="-78"/>
                </a:rPr>
                <a:t>في وصف النيل</a:t>
              </a:r>
              <a:endParaRPr lang="ar-OM" sz="4400" b="1" dirty="0">
                <a:solidFill>
                  <a:srgbClr val="C00000"/>
                </a:solidFill>
                <a:latin typeface="A Rezvan-fat" panose="01000500000000020002" pitchFamily="2" charset="-78"/>
                <a:cs typeface="A Rezvan-fat" panose="01000500000000020002" pitchFamily="2" charset="-78"/>
              </a:endParaRPr>
            </a:p>
          </p:txBody>
        </p:sp>
        <p:cxnSp>
          <p:nvCxnSpPr>
            <p:cNvPr id="7" name="رابط مستقيم 6">
              <a:extLst>
                <a:ext uri="{FF2B5EF4-FFF2-40B4-BE49-F238E27FC236}">
                  <a16:creationId xmlns:a16="http://schemas.microsoft.com/office/drawing/2014/main" id="{F95F496B-FF85-42CF-A088-DC53724C8E4C}"/>
                </a:ext>
              </a:extLst>
            </p:cNvPr>
            <p:cNvCxnSpPr/>
            <p:nvPr/>
          </p:nvCxnSpPr>
          <p:spPr>
            <a:xfrm flipH="1">
              <a:off x="5107619" y="887306"/>
              <a:ext cx="7084381"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8" name="مربع نص 7">
            <a:extLst>
              <a:ext uri="{FF2B5EF4-FFF2-40B4-BE49-F238E27FC236}">
                <a16:creationId xmlns:a16="http://schemas.microsoft.com/office/drawing/2014/main" id="{9E9E5C21-F34E-4332-B834-124CFA3A966B}"/>
              </a:ext>
            </a:extLst>
          </p:cNvPr>
          <p:cNvSpPr txBox="1"/>
          <p:nvPr/>
        </p:nvSpPr>
        <p:spPr>
          <a:xfrm>
            <a:off x="179378" y="69430"/>
            <a:ext cx="3359019" cy="837473"/>
          </a:xfrm>
          <a:prstGeom prst="rect">
            <a:avLst/>
          </a:prstGeom>
          <a:solidFill>
            <a:schemeClr val="accent2">
              <a:lumMod val="60000"/>
              <a:lumOff val="4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r>
              <a:rPr lang="ar-SA" sz="3600" b="1" dirty="0">
                <a:latin typeface="Calibri" panose="020F0502020204030204" pitchFamily="34" charset="0"/>
                <a:cs typeface="Calibri" panose="020F0502020204030204" pitchFamily="34" charset="0"/>
              </a:rPr>
              <a:t>القراءة الاستنطاقية : </a:t>
            </a:r>
            <a:endParaRPr lang="ar-OM" sz="3600" dirty="0">
              <a:latin typeface="Calibri" panose="020F0502020204030204" pitchFamily="34" charset="0"/>
              <a:cs typeface="Calibri" panose="020F0502020204030204" pitchFamily="34" charset="0"/>
            </a:endParaRPr>
          </a:p>
        </p:txBody>
      </p:sp>
      <p:sp>
        <p:nvSpPr>
          <p:cNvPr id="10" name="مربع نص 9">
            <a:extLst>
              <a:ext uri="{FF2B5EF4-FFF2-40B4-BE49-F238E27FC236}">
                <a16:creationId xmlns:a16="http://schemas.microsoft.com/office/drawing/2014/main" id="{BD7DD43A-D737-437E-A785-83201FF16759}"/>
              </a:ext>
            </a:extLst>
          </p:cNvPr>
          <p:cNvSpPr txBox="1"/>
          <p:nvPr/>
        </p:nvSpPr>
        <p:spPr>
          <a:xfrm>
            <a:off x="486061" y="1110481"/>
            <a:ext cx="6613132" cy="1122871"/>
          </a:xfrm>
          <a:prstGeom prst="rect">
            <a:avLst/>
          </a:prstGeom>
          <a:noFill/>
        </p:spPr>
        <p:txBody>
          <a:bodyPr wrap="square" rtlCol="1">
            <a:spAutoFit/>
          </a:bodyPr>
          <a:lstStyle>
            <a:defPPr>
              <a:defRPr lang="ar-OM"/>
            </a:defPPr>
            <a:lvl1pPr>
              <a:lnSpc>
                <a:spcPct val="150000"/>
              </a:lnSpc>
              <a:defRPr sz="3200" b="1">
                <a:latin typeface="Calibri" panose="020F0502020204030204" pitchFamily="34" charset="0"/>
                <a:cs typeface="Calibri" panose="020F0502020204030204" pitchFamily="34" charset="0"/>
              </a:defRPr>
            </a:lvl1pPr>
          </a:lstStyle>
          <a:p>
            <a:pPr algn="r" rtl="1">
              <a:lnSpc>
                <a:spcPct val="107000"/>
              </a:lnSpc>
              <a:spcAft>
                <a:spcPts val="800"/>
              </a:spcAft>
            </a:pPr>
            <a:r>
              <a:rPr lang="ar-OM" dirty="0"/>
              <a:t>س3/ رسم الشاعر في البيت الخامس صورتين متقابلتين لأثر النهر على ضفتيه . وضح ذلك .  </a:t>
            </a:r>
            <a:endParaRPr lang="en-US" dirty="0"/>
          </a:p>
        </p:txBody>
      </p:sp>
      <p:sp>
        <p:nvSpPr>
          <p:cNvPr id="9" name="مربع نص 8">
            <a:extLst>
              <a:ext uri="{FF2B5EF4-FFF2-40B4-BE49-F238E27FC236}">
                <a16:creationId xmlns:a16="http://schemas.microsoft.com/office/drawing/2014/main" id="{6588A937-9443-4542-AEE4-1B5838FBB637}"/>
              </a:ext>
            </a:extLst>
          </p:cNvPr>
          <p:cNvSpPr txBox="1"/>
          <p:nvPr/>
        </p:nvSpPr>
        <p:spPr>
          <a:xfrm>
            <a:off x="7259298" y="1339879"/>
            <a:ext cx="4446641" cy="5262979"/>
          </a:xfrm>
          <a:prstGeom prst="rect">
            <a:avLst/>
          </a:prstGeom>
          <a:solidFill>
            <a:schemeClr val="accent4">
              <a:lumMod val="40000"/>
              <a:lumOff val="60000"/>
            </a:schemeClr>
          </a:solidFill>
        </p:spPr>
        <p:txBody>
          <a:bodyPr wrap="square" rtlCol="1">
            <a:spAutoFit/>
          </a:bodyPr>
          <a:lstStyle>
            <a:defPPr>
              <a:defRPr lang="ar-OM"/>
            </a:defPPr>
            <a:lvl1pPr>
              <a:lnSpc>
                <a:spcPct val="150000"/>
              </a:lnSpc>
              <a:defRPr sz="2400">
                <a:latin typeface="Dubai Medium" panose="020B0603030403030204" pitchFamily="34" charset="-78"/>
                <a:cs typeface="Dubai Medium" panose="020B0603030403030204" pitchFamily="34" charset="-78"/>
              </a:defRPr>
            </a:lvl1pPr>
          </a:lstStyle>
          <a:p>
            <a:pPr rtl="1">
              <a:lnSpc>
                <a:spcPct val="100000"/>
              </a:lnSpc>
            </a:pPr>
            <a:r>
              <a:rPr lang="ar-OM" sz="2800" dirty="0">
                <a:solidFill>
                  <a:srgbClr val="212529"/>
                </a:solidFill>
                <a:latin typeface="Calibri" panose="020F0502020204030204" pitchFamily="34" charset="0"/>
                <a:cs typeface="Calibri" panose="020F0502020204030204" pitchFamily="34" charset="0"/>
              </a:rPr>
              <a:t>1-م</a:t>
            </a:r>
            <a:r>
              <a:rPr lang="ar-OM" sz="2800" b="0" i="0" dirty="0">
                <a:solidFill>
                  <a:srgbClr val="212529"/>
                </a:solidFill>
                <a:effectLst/>
                <a:latin typeface="Calibri" panose="020F0502020204030204" pitchFamily="34" charset="0"/>
                <a:cs typeface="Calibri" panose="020F0502020204030204" pitchFamily="34" charset="0"/>
              </a:rPr>
              <a:t>ن أَيِّ عَهدٍ في القُرى تَتَدَفَّقُ</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وَبِأَيِّ كَفٍّ في المَدائِنِ تُغدِقُ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2-وَمِنَ السَماءِ نَزَلتَ أَم فُجِّرتَ مِن</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عَليا الجِنانِ جَداوِلاً تَتَرَقرَقُ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3-وَبِأَيِّ عَينٍ أَم بِأَيَّةِ مُزنَةٍ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أَم أَيِّ طوفانٍ تَفيضُ </a:t>
            </a:r>
            <a:r>
              <a:rPr lang="ar-OM" sz="2800" b="0" i="0" dirty="0" err="1">
                <a:solidFill>
                  <a:srgbClr val="212529"/>
                </a:solidFill>
                <a:effectLst/>
                <a:latin typeface="Calibri" panose="020F0502020204030204" pitchFamily="34" charset="0"/>
                <a:cs typeface="Calibri" panose="020F0502020204030204" pitchFamily="34" charset="0"/>
              </a:rPr>
              <a:t>وَتَفهَقُ</a:t>
            </a:r>
            <a:endParaRPr lang="ar-OM" sz="2800" b="0" i="0" dirty="0">
              <a:solidFill>
                <a:srgbClr val="212529"/>
              </a:solidFill>
              <a:effectLst/>
              <a:latin typeface="Calibri" panose="020F0502020204030204" pitchFamily="34" charset="0"/>
              <a:cs typeface="Calibri" panose="020F0502020204030204" pitchFamily="34" charset="0"/>
            </a:endParaRP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4-وَبِأَيِّ نَولٍ أَنتَ ناسِجُ بُردَةٍ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لِلضِفَّتَينِ جَديدُها لا يُخلَقُ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5-تَسوَدُّ ديباجاً إِذا فارَقتَها</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فَإِذا حَضَرتَ اِخضَوضَرَ الإِستَبرَقُ</a:t>
            </a:r>
          </a:p>
          <a:p>
            <a:pPr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6-في كُلِّ آوِنَةٍ تُبَدِّلُ صِبغَةً</a:t>
            </a:r>
          </a:p>
          <a:p>
            <a:pPr algn="l" rtl="1">
              <a:lnSpc>
                <a:spcPct val="100000"/>
              </a:lnSpc>
            </a:pPr>
            <a:r>
              <a:rPr lang="ar-OM" sz="2800" b="0" i="0" dirty="0">
                <a:solidFill>
                  <a:srgbClr val="212529"/>
                </a:solidFill>
                <a:effectLst/>
                <a:latin typeface="Calibri" panose="020F0502020204030204" pitchFamily="34" charset="0"/>
                <a:cs typeface="Calibri" panose="020F0502020204030204" pitchFamily="34" charset="0"/>
              </a:rPr>
              <a:t>عَجَباً وَأَنتَ الصابِغُ المُتَأَنِّقُ</a:t>
            </a:r>
          </a:p>
        </p:txBody>
      </p:sp>
      <p:sp>
        <p:nvSpPr>
          <p:cNvPr id="11" name="مربع نص 10">
            <a:extLst>
              <a:ext uri="{FF2B5EF4-FFF2-40B4-BE49-F238E27FC236}">
                <a16:creationId xmlns:a16="http://schemas.microsoft.com/office/drawing/2014/main" id="{4F59792E-C711-4E02-9578-CA0827B57B0F}"/>
              </a:ext>
            </a:extLst>
          </p:cNvPr>
          <p:cNvSpPr txBox="1"/>
          <p:nvPr/>
        </p:nvSpPr>
        <p:spPr>
          <a:xfrm>
            <a:off x="746232" y="2401708"/>
            <a:ext cx="6214293" cy="1569660"/>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إذا فارق النهر الأرض وتوقف عن الجريان تسود الأرض ( جدب و قحط ) و إذا استمر في الجريان تخضر الأرض كالإستبرق </a:t>
            </a:r>
            <a:endParaRPr lang="ar-OM" sz="3200" b="1" dirty="0">
              <a:latin typeface="Calibri" panose="020F0502020204030204" pitchFamily="34" charset="0"/>
              <a:cs typeface="Calibri" panose="020F0502020204030204" pitchFamily="34" charset="0"/>
            </a:endParaRPr>
          </a:p>
        </p:txBody>
      </p:sp>
      <p:sp>
        <p:nvSpPr>
          <p:cNvPr id="12" name="مربع نص 11">
            <a:extLst>
              <a:ext uri="{FF2B5EF4-FFF2-40B4-BE49-F238E27FC236}">
                <a16:creationId xmlns:a16="http://schemas.microsoft.com/office/drawing/2014/main" id="{07084EF5-FACF-49E5-8DDE-BE074B6814CF}"/>
              </a:ext>
            </a:extLst>
          </p:cNvPr>
          <p:cNvSpPr txBox="1"/>
          <p:nvPr/>
        </p:nvSpPr>
        <p:spPr>
          <a:xfrm>
            <a:off x="469349" y="4139724"/>
            <a:ext cx="6768058" cy="1122871"/>
          </a:xfrm>
          <a:prstGeom prst="rect">
            <a:avLst/>
          </a:prstGeom>
          <a:noFill/>
        </p:spPr>
        <p:txBody>
          <a:bodyPr wrap="square" rtlCol="1">
            <a:spAutoFit/>
          </a:bodyPr>
          <a:lstStyle>
            <a:defPPr>
              <a:defRPr lang="ar-OM"/>
            </a:defPPr>
            <a:lvl1pPr>
              <a:lnSpc>
                <a:spcPct val="150000"/>
              </a:lnSpc>
              <a:defRPr sz="3200" b="1">
                <a:latin typeface="Calibri" panose="020F0502020204030204" pitchFamily="34" charset="0"/>
                <a:cs typeface="Calibri" panose="020F0502020204030204" pitchFamily="34" charset="0"/>
              </a:defRPr>
            </a:lvl1pPr>
          </a:lstStyle>
          <a:p>
            <a:pPr algn="r" rtl="1">
              <a:lnSpc>
                <a:spcPct val="107000"/>
              </a:lnSpc>
              <a:spcAft>
                <a:spcPts val="800"/>
              </a:spcAft>
            </a:pPr>
            <a:r>
              <a:rPr lang="ar-OM" dirty="0"/>
              <a:t>س4/ يعمل النهر على تلوين ضفتيه بألوان جميلة من وقت لآخر . أين تجدين ذلك المعنى ؟ </a:t>
            </a:r>
          </a:p>
        </p:txBody>
      </p:sp>
      <p:sp>
        <p:nvSpPr>
          <p:cNvPr id="13" name="مربع نص 12">
            <a:extLst>
              <a:ext uri="{FF2B5EF4-FFF2-40B4-BE49-F238E27FC236}">
                <a16:creationId xmlns:a16="http://schemas.microsoft.com/office/drawing/2014/main" id="{8662FACE-A4C3-413E-92C3-18C96F796F85}"/>
              </a:ext>
            </a:extLst>
          </p:cNvPr>
          <p:cNvSpPr txBox="1"/>
          <p:nvPr/>
        </p:nvSpPr>
        <p:spPr>
          <a:xfrm>
            <a:off x="819585" y="5421075"/>
            <a:ext cx="6214293" cy="584775"/>
          </a:xfrm>
          <a:prstGeom prst="rect">
            <a:avLst/>
          </a:prstGeom>
          <a:solidFill>
            <a:schemeClr val="accent6">
              <a:lumMod val="60000"/>
              <a:lumOff val="40000"/>
            </a:schemeClr>
          </a:solidFill>
        </p:spPr>
        <p:txBody>
          <a:bodyPr wrap="square" rtlCol="1">
            <a:spAutoFit/>
          </a:bodyPr>
          <a:lstStyle/>
          <a:p>
            <a:r>
              <a:rPr lang="ar-SA" sz="3200" b="1" dirty="0">
                <a:latin typeface="Calibri" panose="020F0502020204030204" pitchFamily="34" charset="0"/>
                <a:cs typeface="Calibri" panose="020F0502020204030204" pitchFamily="34" charset="0"/>
              </a:rPr>
              <a:t>البيت السادس</a:t>
            </a:r>
            <a:endParaRPr lang="ar-OM"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2893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 calcmode="lin" valueType="num">
                                      <p:cBhvr>
                                        <p:cTn id="17" dur="1000" fill="hold"/>
                                        <p:tgtEl>
                                          <p:spTgt spid="13"/>
                                        </p:tgtEl>
                                        <p:attrNameLst>
                                          <p:attrName>style.rotation</p:attrName>
                                        </p:attrNameLst>
                                      </p:cBhvr>
                                      <p:tavLst>
                                        <p:tav tm="0">
                                          <p:val>
                                            <p:fltVal val="90"/>
                                          </p:val>
                                        </p:tav>
                                        <p:tav tm="100000">
                                          <p:val>
                                            <p:fltVal val="0"/>
                                          </p:val>
                                        </p:tav>
                                      </p:tavLst>
                                    </p:anim>
                                    <p:animEffect transition="in" filter="fade">
                                      <p:cBhvr>
                                        <p:cTn id="1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836</TotalTime>
  <Words>2217</Words>
  <Application>Microsoft Office PowerPoint</Application>
  <PresentationFormat>شاشة عريضة</PresentationFormat>
  <Paragraphs>353</Paragraphs>
  <Slides>21</Slides>
  <Notes>0</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21</vt:i4>
      </vt:variant>
    </vt:vector>
  </HeadingPairs>
  <TitlesOfParts>
    <vt:vector size="30" baseType="lpstr">
      <vt:lpstr>A Rezvan-fat</vt:lpstr>
      <vt:lpstr>Aref Ruqaa</vt:lpstr>
      <vt:lpstr>Aref_Menna</vt:lpstr>
      <vt:lpstr>Arial</vt:lpstr>
      <vt:lpstr>Calibri</vt:lpstr>
      <vt:lpstr>Calibri Light</vt:lpstr>
      <vt:lpstr>Dubai Medium</vt:lpstr>
      <vt:lpstr>Wingdings</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asma.algassimi44</dc:creator>
  <cp:lastModifiedBy>asma.algassimi44</cp:lastModifiedBy>
  <cp:revision>92</cp:revision>
  <dcterms:created xsi:type="dcterms:W3CDTF">2022-01-20T15:46:20Z</dcterms:created>
  <dcterms:modified xsi:type="dcterms:W3CDTF">2022-03-17T08:12:32Z</dcterms:modified>
</cp:coreProperties>
</file>