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s/slide56.xml" ContentType="application/vnd.openxmlformats-officedocument.presentationml.slide+xml"/>
  <Override PartName="/ppt/slides/slide58.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s/slide5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slides/slide5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49.xml" ContentType="application/vnd.openxmlformats-officedocument.presentationml.slide+xml"/>
  <Override PartName="/ppt/slides/slide5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slideLayouts/slideLayout10.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61"/>
  </p:notesMasterIdLst>
  <p:sldIdLst>
    <p:sldId id="256" r:id="rId2"/>
    <p:sldId id="291" r:id="rId3"/>
    <p:sldId id="292" r:id="rId4"/>
    <p:sldId id="293" r:id="rId5"/>
    <p:sldId id="294" r:id="rId6"/>
    <p:sldId id="295" r:id="rId7"/>
    <p:sldId id="298" r:id="rId8"/>
    <p:sldId id="296" r:id="rId9"/>
    <p:sldId id="297" r:id="rId10"/>
    <p:sldId id="259" r:id="rId11"/>
    <p:sldId id="299" r:id="rId12"/>
    <p:sldId id="300" r:id="rId13"/>
    <p:sldId id="301" r:id="rId14"/>
    <p:sldId id="302" r:id="rId15"/>
    <p:sldId id="303" r:id="rId16"/>
    <p:sldId id="304" r:id="rId17"/>
    <p:sldId id="305" r:id="rId18"/>
    <p:sldId id="306" r:id="rId19"/>
    <p:sldId id="260" r:id="rId20"/>
    <p:sldId id="321" r:id="rId21"/>
    <p:sldId id="322" r:id="rId22"/>
    <p:sldId id="323" r:id="rId23"/>
    <p:sldId id="307" r:id="rId24"/>
    <p:sldId id="262" r:id="rId25"/>
    <p:sldId id="263" r:id="rId26"/>
    <p:sldId id="264" r:id="rId27"/>
    <p:sldId id="308" r:id="rId28"/>
    <p:sldId id="324" r:id="rId29"/>
    <p:sldId id="325" r:id="rId30"/>
    <p:sldId id="309" r:id="rId31"/>
    <p:sldId id="310" r:id="rId32"/>
    <p:sldId id="311" r:id="rId33"/>
    <p:sldId id="312" r:id="rId34"/>
    <p:sldId id="313" r:id="rId35"/>
    <p:sldId id="314" r:id="rId36"/>
    <p:sldId id="265" r:id="rId37"/>
    <p:sldId id="266" r:id="rId38"/>
    <p:sldId id="315" r:id="rId39"/>
    <p:sldId id="267" r:id="rId40"/>
    <p:sldId id="268" r:id="rId41"/>
    <p:sldId id="269" r:id="rId42"/>
    <p:sldId id="316" r:id="rId43"/>
    <p:sldId id="317" r:id="rId44"/>
    <p:sldId id="318" r:id="rId45"/>
    <p:sldId id="319" r:id="rId46"/>
    <p:sldId id="320" r:id="rId47"/>
    <p:sldId id="270" r:id="rId48"/>
    <p:sldId id="271" r:id="rId49"/>
    <p:sldId id="272" r:id="rId50"/>
    <p:sldId id="273" r:id="rId51"/>
    <p:sldId id="283" r:id="rId52"/>
    <p:sldId id="284" r:id="rId53"/>
    <p:sldId id="285" r:id="rId54"/>
    <p:sldId id="286" r:id="rId55"/>
    <p:sldId id="287" r:id="rId56"/>
    <p:sldId id="288" r:id="rId57"/>
    <p:sldId id="289" r:id="rId58"/>
    <p:sldId id="290" r:id="rId59"/>
    <p:sldId id="282" r:id="rId60"/>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42" d="100"/>
          <a:sy n="42" d="100"/>
        </p:scale>
        <p:origin x="-678" y="-108"/>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4374ACB-A7D3-4547-94BA-080026A9BE8F}" type="datetimeFigureOut">
              <a:rPr lang="en-US" smtClean="0"/>
              <a:pPr/>
              <a:t>4/8/2013</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87FCAFC-D171-47D0-88BB-ADBB4B0602B8}"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434" name="Rectangle 7"/>
          <p:cNvSpPr>
            <a:spLocks noGrp="1" noChangeArrowheads="1"/>
          </p:cNvSpPr>
          <p:nvPr>
            <p:ph type="sldNum" sz="quarter" idx="5"/>
          </p:nvPr>
        </p:nvSpPr>
        <p:spPr>
          <a:noFill/>
        </p:spPr>
        <p:txBody>
          <a:bodyPr/>
          <a:lstStyle/>
          <a:p>
            <a:fld id="{DCB68BA9-EAA2-4B29-84DA-137D757D8C84}" type="slidenum">
              <a:rPr lang="en-US" smtClean="0"/>
              <a:pPr/>
              <a:t>7</a:t>
            </a:fld>
            <a:endParaRPr lang="en-US" smtClean="0"/>
          </a:p>
        </p:txBody>
      </p:sp>
      <p:sp>
        <p:nvSpPr>
          <p:cNvPr id="146435" name="Rectangle 2"/>
          <p:cNvSpPr>
            <a:spLocks noGrp="1" noRot="1" noChangeAspect="1" noChangeArrowheads="1" noTextEdit="1"/>
          </p:cNvSpPr>
          <p:nvPr>
            <p:ph type="sldImg"/>
          </p:nvPr>
        </p:nvSpPr>
        <p:spPr>
          <a:ln/>
        </p:spPr>
      </p:sp>
      <p:sp>
        <p:nvSpPr>
          <p:cNvPr id="146436"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Slide Image Placeholder 1"/>
          <p:cNvSpPr>
            <a:spLocks noGrp="1" noRot="1" noChangeAspect="1" noTextEdit="1"/>
          </p:cNvSpPr>
          <p:nvPr>
            <p:ph type="sldImg"/>
          </p:nvPr>
        </p:nvSpPr>
        <p:spPr>
          <a:ln/>
        </p:spPr>
      </p:sp>
      <p:sp>
        <p:nvSpPr>
          <p:cNvPr id="57347" name="Notes Placeholder 2"/>
          <p:cNvSpPr>
            <a:spLocks noGrp="1"/>
          </p:cNvSpPr>
          <p:nvPr>
            <p:ph type="body" idx="1"/>
          </p:nvPr>
        </p:nvSpPr>
        <p:spPr>
          <a:noFill/>
          <a:ln/>
        </p:spPr>
        <p:txBody>
          <a:bodyPr/>
          <a:lstStyle/>
          <a:p>
            <a:endParaRPr lang="en-US" smtClean="0"/>
          </a:p>
        </p:txBody>
      </p:sp>
      <p:sp>
        <p:nvSpPr>
          <p:cNvPr id="57348" name="Slide Number Placeholder 3"/>
          <p:cNvSpPr>
            <a:spLocks noGrp="1"/>
          </p:cNvSpPr>
          <p:nvPr>
            <p:ph type="sldNum" sz="quarter" idx="5"/>
          </p:nvPr>
        </p:nvSpPr>
        <p:spPr>
          <a:noFill/>
        </p:spPr>
        <p:txBody>
          <a:bodyPr/>
          <a:lstStyle/>
          <a:p>
            <a:fld id="{C6E5BBE3-3B67-45D3-AEC6-09079C5A0126}" type="slidenum">
              <a:rPr lang="en-US" smtClean="0"/>
              <a:pPr/>
              <a:t>36</a:t>
            </a:fld>
            <a:endParaRPr lang="en-US"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757FDA38-5ABD-4D52-89C8-283411F10A93}" type="datetimeFigureOut">
              <a:rPr lang="en-US" smtClean="0"/>
              <a:pPr/>
              <a:t>4/8/2013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E4371FD-67C8-4D49-8985-494CBC6C8C3A}"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57FDA38-5ABD-4D52-89C8-283411F10A93}" type="datetimeFigureOut">
              <a:rPr lang="en-US" smtClean="0"/>
              <a:pPr/>
              <a:t>4/8/2013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E4371FD-67C8-4D49-8985-494CBC6C8C3A}"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57FDA38-5ABD-4D52-89C8-283411F10A93}" type="datetimeFigureOut">
              <a:rPr lang="en-US" smtClean="0"/>
              <a:pPr/>
              <a:t>4/8/2013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E4371FD-67C8-4D49-8985-494CBC6C8C3A}" type="slidenum">
              <a:rPr lang="en-US" smtClean="0"/>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Only">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685800" y="228600"/>
            <a:ext cx="7772400" cy="58674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3" name="Rectangle 9"/>
          <p:cNvSpPr>
            <a:spLocks noGrp="1" noChangeArrowheads="1"/>
          </p:cNvSpPr>
          <p:nvPr>
            <p:ph type="dt" sz="half" idx="10"/>
          </p:nvPr>
        </p:nvSpPr>
        <p:spPr>
          <a:ln/>
        </p:spPr>
        <p:txBody>
          <a:bodyPr/>
          <a:lstStyle>
            <a:lvl1pPr>
              <a:defRPr/>
            </a:lvl1pPr>
          </a:lstStyle>
          <a:p>
            <a:pPr>
              <a:defRPr/>
            </a:pPr>
            <a:endParaRPr lang="en-US"/>
          </a:p>
        </p:txBody>
      </p:sp>
      <p:sp>
        <p:nvSpPr>
          <p:cNvPr id="4" name="Rectangle 10"/>
          <p:cNvSpPr>
            <a:spLocks noGrp="1" noChangeArrowheads="1"/>
          </p:cNvSpPr>
          <p:nvPr>
            <p:ph type="ftr" sz="quarter" idx="11"/>
          </p:nvPr>
        </p:nvSpPr>
        <p:spPr>
          <a:ln/>
        </p:spPr>
        <p:txBody>
          <a:bodyPr/>
          <a:lstStyle>
            <a:lvl1pPr>
              <a:defRPr/>
            </a:lvl1pPr>
          </a:lstStyle>
          <a:p>
            <a:pPr>
              <a:defRPr/>
            </a:pPr>
            <a:endParaRPr lang="en-US"/>
          </a:p>
        </p:txBody>
      </p:sp>
      <p:sp>
        <p:nvSpPr>
          <p:cNvPr id="5" name="Rectangle 11"/>
          <p:cNvSpPr>
            <a:spLocks noGrp="1" noChangeArrowheads="1"/>
          </p:cNvSpPr>
          <p:nvPr>
            <p:ph type="sldNum" sz="quarter" idx="12"/>
          </p:nvPr>
        </p:nvSpPr>
        <p:spPr>
          <a:ln/>
        </p:spPr>
        <p:txBody>
          <a:bodyPr/>
          <a:lstStyle>
            <a:lvl1pPr>
              <a:defRPr/>
            </a:lvl1pPr>
          </a:lstStyle>
          <a:p>
            <a:pPr>
              <a:defRPr/>
            </a:pPr>
            <a:fld id="{253D381F-CAC6-470F-9EAA-FB1AD7DCCACB}"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57FDA38-5ABD-4D52-89C8-283411F10A93}" type="datetimeFigureOut">
              <a:rPr lang="en-US" smtClean="0"/>
              <a:pPr/>
              <a:t>4/8/2013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E4371FD-67C8-4D49-8985-494CBC6C8C3A}"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757FDA38-5ABD-4D52-89C8-283411F10A93}" type="datetimeFigureOut">
              <a:rPr lang="en-US" smtClean="0"/>
              <a:pPr/>
              <a:t>4/8/2013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E4371FD-67C8-4D49-8985-494CBC6C8C3A}"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757FDA38-5ABD-4D52-89C8-283411F10A93}" type="datetimeFigureOut">
              <a:rPr lang="en-US" smtClean="0"/>
              <a:pPr/>
              <a:t>4/8/2013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E4371FD-67C8-4D49-8985-494CBC6C8C3A}"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757FDA38-5ABD-4D52-89C8-283411F10A93}" type="datetimeFigureOut">
              <a:rPr lang="en-US" smtClean="0"/>
              <a:pPr/>
              <a:t>4/8/2013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E4371FD-67C8-4D49-8985-494CBC6C8C3A}"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757FDA38-5ABD-4D52-89C8-283411F10A93}" type="datetimeFigureOut">
              <a:rPr lang="en-US" smtClean="0"/>
              <a:pPr/>
              <a:t>4/8/2013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E4371FD-67C8-4D49-8985-494CBC6C8C3A}"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57FDA38-5ABD-4D52-89C8-283411F10A93}" type="datetimeFigureOut">
              <a:rPr lang="en-US" smtClean="0"/>
              <a:pPr/>
              <a:t>4/8/2013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E4371FD-67C8-4D49-8985-494CBC6C8C3A}"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57FDA38-5ABD-4D52-89C8-283411F10A93}" type="datetimeFigureOut">
              <a:rPr lang="en-US" smtClean="0"/>
              <a:pPr/>
              <a:t>4/8/2013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E4371FD-67C8-4D49-8985-494CBC6C8C3A}"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57FDA38-5ABD-4D52-89C8-283411F10A93}" type="datetimeFigureOut">
              <a:rPr lang="en-US" smtClean="0"/>
              <a:pPr/>
              <a:t>4/8/2013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E4371FD-67C8-4D49-8985-494CBC6C8C3A}"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3">
            <a:lumMod val="60000"/>
            <a:lumOff val="40000"/>
          </a:schemeClr>
        </a:solidFill>
        <a:effectLst/>
      </p:bgPr>
    </p:bg>
    <p:spTree>
      <p:nvGrpSpPr>
        <p:cNvPr id="1" name=""/>
        <p:cNvGrpSpPr/>
        <p:nvPr/>
      </p:nvGrpSpPr>
      <p:grpSpPr>
        <a:xfrm>
          <a:off x="0" y="0"/>
          <a:ext cx="0" cy="0"/>
          <a:chOff x="0" y="0"/>
          <a:chExt cx="0" cy="0"/>
        </a:xfrm>
      </p:grpSpPr>
      <p:pic>
        <p:nvPicPr>
          <p:cNvPr id="8" name="Picture 7" descr="medical_recording.jpg"/>
          <p:cNvPicPr>
            <a:picLocks noChangeAspect="1"/>
          </p:cNvPicPr>
          <p:nvPr/>
        </p:nvPicPr>
        <p:blipFill>
          <a:blip r:embed="rId14" cstate="print">
            <a:duotone>
              <a:schemeClr val="accent3">
                <a:shade val="45000"/>
                <a:satMod val="135000"/>
              </a:schemeClr>
              <a:prstClr val="white"/>
            </a:duotone>
          </a:blip>
          <a:stretch>
            <a:fillRect/>
          </a:stretch>
        </p:blipFill>
        <p:spPr>
          <a:xfrm>
            <a:off x="2273300" y="2286000"/>
            <a:ext cx="6870700" cy="4572000"/>
          </a:xfrm>
          <a:prstGeom prst="rect">
            <a:avLst/>
          </a:prstGeom>
          <a:ln>
            <a:noFill/>
          </a:ln>
          <a:effectLst>
            <a:softEdge rad="112500"/>
          </a:effectLst>
        </p:spPr>
      </p:pic>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57FDA38-5ABD-4D52-89C8-283411F10A93}" type="datetimeFigureOut">
              <a:rPr lang="en-US" smtClean="0"/>
              <a:pPr/>
              <a:t>4/8/2013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E4371FD-67C8-4D49-8985-494CBC6C8C3A}"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txStyles>
    <p:titleStyle>
      <a:lvl1pPr algn="ctr" defTabSz="914400" rtl="0" eaLnBrk="1" latinLnBrk="0" hangingPunct="1">
        <a:spcBef>
          <a:spcPct val="0"/>
        </a:spcBef>
        <a:buNone/>
        <a:defRPr sz="4400" kern="1200">
          <a:solidFill>
            <a:schemeClr val="tx1"/>
          </a:solidFill>
          <a:latin typeface="+mj-lt"/>
          <a:ea typeface="+mj-ea"/>
          <a:cs typeface="Aharoni" pitchFamily="2" charset="-79"/>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Aharoni" pitchFamily="2" charset="-79"/>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Aharoni" pitchFamily="2" charset="-79"/>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Aharoni" pitchFamily="2" charset="-79"/>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Aharoni" pitchFamily="2" charset="-79"/>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Aharoni" pitchFamily="2" charset="-79"/>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12.xml"/></Relationships>
</file>

<file path=ppt/slides/_rels/slide29.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12.xml"/></Relationships>
</file>

<file path=ppt/slides/_rels/slide32.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12.xml"/></Relationships>
</file>

<file path=ppt/slides/_rels/slide33.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12.xml"/></Relationships>
</file>

<file path=ppt/slides/_rels/slide34.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6.xml"/></Relationships>
</file>

<file path=ppt/slides/_rels/slide40.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12.xml"/></Relationships>
</file>

<file path=ppt/slides/_rels/slide44.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12.xml"/></Relationships>
</file>

<file path=ppt/slides/_rels/slide45.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12.xml"/></Relationships>
</file>

<file path=ppt/slides/_rels/slide46.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12.xml"/></Relationships>
</file>

<file path=ppt/slides/_rels/slide47.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6.xml"/></Relationships>
</file>

<file path=ppt/slides/_rels/slide50.xml.rels><?xml version="1.0" encoding="UTF-8" standalone="yes"?>
<Relationships xmlns="http://schemas.openxmlformats.org/package/2006/relationships"><Relationship Id="rId2" Type="http://schemas.openxmlformats.org/officeDocument/2006/relationships/image" Target="../media/image43.jpeg"/><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44.png"/><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45.png"/><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42910" y="1500174"/>
            <a:ext cx="7858180" cy="2214578"/>
          </a:xfrm>
          <a:solidFill>
            <a:schemeClr val="bg1"/>
          </a:solidFill>
        </p:spPr>
        <p:txBody>
          <a:bodyPr>
            <a:noAutofit/>
          </a:bodyPr>
          <a:lstStyle/>
          <a:p>
            <a:r>
              <a:rPr lang="en-US" sz="5400" b="1" dirty="0" smtClean="0"/>
              <a:t>Imaging Anatomy </a:t>
            </a:r>
            <a:br>
              <a:rPr lang="en-US" sz="5400" b="1" dirty="0" smtClean="0"/>
            </a:br>
            <a:r>
              <a:rPr lang="en-US" sz="5400" b="1" dirty="0" smtClean="0"/>
              <a:t>SISTEM TRAKTUS DIGESTIVUS</a:t>
            </a:r>
            <a:endParaRPr lang="en-US" sz="5400" b="1" dirty="0"/>
          </a:p>
        </p:txBody>
      </p:sp>
      <p:sp>
        <p:nvSpPr>
          <p:cNvPr id="3" name="Subtitle 2"/>
          <p:cNvSpPr>
            <a:spLocks noGrp="1"/>
          </p:cNvSpPr>
          <p:nvPr>
            <p:ph type="subTitle" idx="1"/>
          </p:nvPr>
        </p:nvSpPr>
        <p:spPr>
          <a:xfrm>
            <a:off x="1371600" y="3929066"/>
            <a:ext cx="6400800" cy="2000264"/>
          </a:xfrm>
          <a:solidFill>
            <a:schemeClr val="tx1"/>
          </a:solidFill>
          <a:ln>
            <a:solidFill>
              <a:schemeClr val="accent1"/>
            </a:solidFill>
          </a:ln>
        </p:spPr>
        <p:txBody>
          <a:bodyPr>
            <a:normAutofit fontScale="77500" lnSpcReduction="20000"/>
          </a:bodyPr>
          <a:lstStyle/>
          <a:p>
            <a:endParaRPr lang="en-US" b="1" dirty="0" smtClean="0"/>
          </a:p>
          <a:p>
            <a:r>
              <a:rPr lang="en-US" b="1" dirty="0" smtClean="0"/>
              <a:t>Henry </a:t>
            </a:r>
            <a:r>
              <a:rPr lang="en-US" b="1" dirty="0" err="1" smtClean="0"/>
              <a:t>Noorveriandi</a:t>
            </a:r>
            <a:endParaRPr lang="en-US" b="1" dirty="0" smtClean="0"/>
          </a:p>
          <a:p>
            <a:r>
              <a:rPr lang="en-US" b="1" dirty="0" err="1" smtClean="0"/>
              <a:t>Laboratorium</a:t>
            </a:r>
            <a:r>
              <a:rPr lang="en-US" b="1" dirty="0" smtClean="0"/>
              <a:t> </a:t>
            </a:r>
            <a:r>
              <a:rPr lang="en-US" b="1" dirty="0" err="1" smtClean="0"/>
              <a:t>Anatomi</a:t>
            </a:r>
            <a:r>
              <a:rPr lang="en-US" b="1" dirty="0" smtClean="0"/>
              <a:t> </a:t>
            </a:r>
            <a:r>
              <a:rPr lang="en-US" b="1" dirty="0" err="1" smtClean="0"/>
              <a:t>Histologi</a:t>
            </a:r>
            <a:endParaRPr lang="en-US" b="1" dirty="0" smtClean="0"/>
          </a:p>
          <a:p>
            <a:r>
              <a:rPr lang="en-US" b="1" dirty="0" smtClean="0"/>
              <a:t>FKUB Malang</a:t>
            </a:r>
          </a:p>
          <a:p>
            <a:r>
              <a:rPr lang="en-US" b="1" dirty="0" smtClean="0"/>
              <a:t>2013</a:t>
            </a:r>
            <a:endParaRPr lang="en-US" b="1"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3234" name="Picture 2" descr="FGU24_23a"/>
          <p:cNvPicPr>
            <a:picLocks noChangeAspect="1" noChangeArrowheads="1"/>
          </p:cNvPicPr>
          <p:nvPr/>
        </p:nvPicPr>
        <p:blipFill>
          <a:blip r:embed="rId2" cstate="print"/>
          <a:srcRect l="15105" t="6073" r="20988"/>
          <a:stretch>
            <a:fillRect/>
          </a:stretch>
        </p:blipFill>
        <p:spPr bwMode="auto">
          <a:xfrm>
            <a:off x="5181600" y="357166"/>
            <a:ext cx="3962400" cy="6000792"/>
          </a:xfrm>
          <a:prstGeom prst="rect">
            <a:avLst/>
          </a:prstGeom>
          <a:noFill/>
          <a:ln>
            <a:solidFill>
              <a:schemeClr val="accent1"/>
            </a:solidFill>
          </a:ln>
        </p:spPr>
      </p:pic>
      <p:pic>
        <p:nvPicPr>
          <p:cNvPr id="223235" name="Picture 3" descr="Figure 25"/>
          <p:cNvPicPr>
            <a:picLocks noChangeAspect="1" noChangeArrowheads="1"/>
          </p:cNvPicPr>
          <p:nvPr/>
        </p:nvPicPr>
        <p:blipFill>
          <a:blip r:embed="rId3" cstate="print"/>
          <a:srcRect/>
          <a:stretch>
            <a:fillRect/>
          </a:stretch>
        </p:blipFill>
        <p:spPr bwMode="auto">
          <a:xfrm>
            <a:off x="71406" y="357166"/>
            <a:ext cx="5006975" cy="6000792"/>
          </a:xfrm>
          <a:prstGeom prst="rect">
            <a:avLst/>
          </a:prstGeom>
          <a:noFill/>
          <a:ln w="9525">
            <a:solidFill>
              <a:schemeClr val="accent1"/>
            </a:solidFill>
            <a:miter lim="800000"/>
            <a:headEnd/>
            <a:tailEnd/>
          </a:ln>
          <a:effectLst/>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Slide Number Placeholder 5"/>
          <p:cNvSpPr>
            <a:spLocks noGrp="1"/>
          </p:cNvSpPr>
          <p:nvPr>
            <p:ph type="sldNum" sz="quarter" idx="12"/>
          </p:nvPr>
        </p:nvSpPr>
        <p:spPr>
          <a:noFill/>
        </p:spPr>
        <p:txBody>
          <a:bodyPr/>
          <a:lstStyle/>
          <a:p>
            <a:fld id="{5D385558-F163-439B-A22A-212DE51FAD86}" type="slidenum">
              <a:rPr lang="en-US" smtClean="0"/>
              <a:pPr/>
              <a:t>11</a:t>
            </a:fld>
            <a:endParaRPr lang="en-US" smtClean="0"/>
          </a:p>
        </p:txBody>
      </p:sp>
      <p:sp>
        <p:nvSpPr>
          <p:cNvPr id="26627" name="Rectangle 3"/>
          <p:cNvSpPr>
            <a:spLocks noGrp="1" noChangeArrowheads="1"/>
          </p:cNvSpPr>
          <p:nvPr>
            <p:ph type="body" idx="1"/>
          </p:nvPr>
        </p:nvSpPr>
        <p:spPr>
          <a:xfrm>
            <a:off x="755650" y="1196975"/>
            <a:ext cx="7772400" cy="4454525"/>
          </a:xfrm>
        </p:spPr>
        <p:txBody>
          <a:bodyPr>
            <a:normAutofit lnSpcReduction="10000"/>
          </a:bodyPr>
          <a:lstStyle/>
          <a:p>
            <a:pPr eaLnBrk="1" hangingPunct="1">
              <a:buFont typeface="Wingdings" pitchFamily="2" charset="2"/>
              <a:buNone/>
              <a:defRPr/>
            </a:pPr>
            <a:r>
              <a:rPr lang="en-US" dirty="0" smtClean="0"/>
              <a:t>1. Radiologic conventional :</a:t>
            </a:r>
          </a:p>
          <a:p>
            <a:pPr eaLnBrk="1" hangingPunct="1">
              <a:buFont typeface="Wingdings" pitchFamily="2" charset="2"/>
              <a:buNone/>
              <a:defRPr/>
            </a:pPr>
            <a:r>
              <a:rPr lang="en-US" dirty="0" smtClean="0"/>
              <a:t>	 a. Plain abdominal radiograph, (-) preparing:  </a:t>
            </a:r>
            <a:r>
              <a:rPr lang="en-US" dirty="0" err="1" smtClean="0"/>
              <a:t>lavement</a:t>
            </a:r>
            <a:r>
              <a:rPr lang="en-US" dirty="0" smtClean="0"/>
              <a:t> &amp; fasting</a:t>
            </a:r>
          </a:p>
          <a:p>
            <a:pPr eaLnBrk="1" hangingPunct="1">
              <a:buFont typeface="Wingdings" pitchFamily="2" charset="2"/>
              <a:buNone/>
              <a:defRPr/>
            </a:pPr>
            <a:r>
              <a:rPr lang="en-US" dirty="0" smtClean="0"/>
              <a:t>        (BOF = </a:t>
            </a:r>
            <a:r>
              <a:rPr lang="en-US" dirty="0" err="1" smtClean="0"/>
              <a:t>Buiek</a:t>
            </a:r>
            <a:r>
              <a:rPr lang="en-US" dirty="0" smtClean="0"/>
              <a:t> </a:t>
            </a:r>
            <a:r>
              <a:rPr lang="en-US" dirty="0" err="1" smtClean="0"/>
              <a:t>Oversich</a:t>
            </a:r>
            <a:r>
              <a:rPr lang="en-US" dirty="0" smtClean="0"/>
              <a:t> Film)</a:t>
            </a:r>
          </a:p>
          <a:p>
            <a:pPr eaLnBrk="1" hangingPunct="1">
              <a:buFont typeface="Wingdings" pitchFamily="2" charset="2"/>
              <a:buNone/>
              <a:defRPr/>
            </a:pPr>
            <a:r>
              <a:rPr lang="en-US" dirty="0" smtClean="0"/>
              <a:t>	 b. Plain abdominal radiograph, (+) </a:t>
            </a:r>
            <a:r>
              <a:rPr lang="en-US" dirty="0" err="1" smtClean="0"/>
              <a:t>preparing:lavement</a:t>
            </a:r>
            <a:r>
              <a:rPr lang="en-US" dirty="0" smtClean="0"/>
              <a:t> &amp;fasting</a:t>
            </a:r>
          </a:p>
          <a:p>
            <a:pPr eaLnBrk="1" hangingPunct="1">
              <a:buFont typeface="Wingdings" pitchFamily="2" charset="2"/>
              <a:buNone/>
              <a:defRPr/>
            </a:pPr>
            <a:r>
              <a:rPr lang="en-US" dirty="0" smtClean="0"/>
              <a:t>        (BNO = </a:t>
            </a:r>
            <a:r>
              <a:rPr lang="en-US" dirty="0" err="1" smtClean="0"/>
              <a:t>Buiek</a:t>
            </a:r>
            <a:r>
              <a:rPr lang="en-US" dirty="0" smtClean="0"/>
              <a:t> </a:t>
            </a:r>
            <a:r>
              <a:rPr lang="en-US" dirty="0" err="1" smtClean="0"/>
              <a:t>Nier</a:t>
            </a:r>
            <a:r>
              <a:rPr lang="en-US" dirty="0" smtClean="0"/>
              <a:t> </a:t>
            </a:r>
            <a:r>
              <a:rPr lang="en-US" dirty="0" err="1" smtClean="0"/>
              <a:t>Oversich</a:t>
            </a:r>
            <a:r>
              <a:rPr lang="en-US" dirty="0" smtClean="0"/>
              <a:t>, KUB = </a:t>
            </a:r>
          </a:p>
          <a:p>
            <a:pPr eaLnBrk="1" hangingPunct="1">
              <a:buFont typeface="Wingdings" pitchFamily="2" charset="2"/>
              <a:buNone/>
              <a:defRPr/>
            </a:pPr>
            <a:r>
              <a:rPr lang="en-US" dirty="0" smtClean="0"/>
              <a:t>        Kidney Urinary Bladder)</a:t>
            </a: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Slide Number Placeholder 5"/>
          <p:cNvSpPr>
            <a:spLocks noGrp="1"/>
          </p:cNvSpPr>
          <p:nvPr>
            <p:ph type="sldNum" sz="quarter" idx="12"/>
          </p:nvPr>
        </p:nvSpPr>
        <p:spPr>
          <a:noFill/>
        </p:spPr>
        <p:txBody>
          <a:bodyPr/>
          <a:lstStyle/>
          <a:p>
            <a:fld id="{EBBFA8D9-1336-4781-A247-C3A76088EB86}" type="slidenum">
              <a:rPr lang="en-US" smtClean="0"/>
              <a:pPr/>
              <a:t>12</a:t>
            </a:fld>
            <a:endParaRPr lang="en-US" smtClean="0"/>
          </a:p>
        </p:txBody>
      </p:sp>
      <p:sp>
        <p:nvSpPr>
          <p:cNvPr id="27651" name="Rectangle 3"/>
          <p:cNvSpPr>
            <a:spLocks noGrp="1" noChangeArrowheads="1"/>
          </p:cNvSpPr>
          <p:nvPr>
            <p:ph type="body" idx="1"/>
          </p:nvPr>
        </p:nvSpPr>
        <p:spPr>
          <a:xfrm>
            <a:off x="285720" y="2205038"/>
            <a:ext cx="8026430" cy="2736850"/>
          </a:xfrm>
        </p:spPr>
        <p:txBody>
          <a:bodyPr>
            <a:normAutofit fontScale="92500"/>
          </a:bodyPr>
          <a:lstStyle/>
          <a:p>
            <a:pPr eaLnBrk="1" hangingPunct="1">
              <a:buFont typeface="Wingdings" pitchFamily="2" charset="2"/>
              <a:buNone/>
              <a:defRPr/>
            </a:pPr>
            <a:r>
              <a:rPr lang="en-US" dirty="0" smtClean="0"/>
              <a:t>	c. Abdominal radiograph with contrast media :</a:t>
            </a:r>
          </a:p>
          <a:p>
            <a:pPr eaLnBrk="1" hangingPunct="1">
              <a:buFont typeface="Wingdings" pitchFamily="2" charset="2"/>
              <a:buNone/>
              <a:defRPr/>
            </a:pPr>
            <a:r>
              <a:rPr lang="en-US" dirty="0" smtClean="0"/>
              <a:t>   </a:t>
            </a:r>
            <a:r>
              <a:rPr lang="en-US" dirty="0" err="1" smtClean="0"/>
              <a:t>Oesophagography</a:t>
            </a:r>
            <a:r>
              <a:rPr lang="en-US" dirty="0" smtClean="0"/>
              <a:t>, </a:t>
            </a:r>
            <a:r>
              <a:rPr lang="en-US" dirty="0" err="1" smtClean="0"/>
              <a:t>Gastroduodenography</a:t>
            </a:r>
            <a:r>
              <a:rPr lang="en-US" dirty="0" smtClean="0"/>
              <a:t>, </a:t>
            </a:r>
          </a:p>
          <a:p>
            <a:pPr eaLnBrk="1" hangingPunct="1">
              <a:buFont typeface="Wingdings" pitchFamily="2" charset="2"/>
              <a:buNone/>
              <a:defRPr/>
            </a:pPr>
            <a:r>
              <a:rPr lang="en-US" dirty="0" smtClean="0"/>
              <a:t>    </a:t>
            </a:r>
            <a:r>
              <a:rPr lang="en-US" dirty="0" err="1" smtClean="0"/>
              <a:t>enteroclysis,barium</a:t>
            </a:r>
            <a:r>
              <a:rPr lang="en-US" dirty="0" smtClean="0"/>
              <a:t> </a:t>
            </a:r>
            <a:r>
              <a:rPr lang="en-US" dirty="0" err="1" smtClean="0"/>
              <a:t>followthrought,Colon</a:t>
            </a:r>
            <a:r>
              <a:rPr lang="en-US" dirty="0" smtClean="0"/>
              <a:t> in loop/Barium </a:t>
            </a:r>
            <a:r>
              <a:rPr lang="en-US" dirty="0" err="1" smtClean="0"/>
              <a:t>enema,lopography</a:t>
            </a:r>
            <a:r>
              <a:rPr lang="en-US" dirty="0" smtClean="0"/>
              <a:t>, </a:t>
            </a:r>
            <a:r>
              <a:rPr lang="en-US" dirty="0" err="1" smtClean="0"/>
              <a:t>Appendicogram</a:t>
            </a:r>
            <a:r>
              <a:rPr lang="en-US" dirty="0" smtClean="0"/>
              <a:t>)</a:t>
            </a:r>
          </a:p>
          <a:p>
            <a:pPr eaLnBrk="1" hangingPunct="1">
              <a:buFont typeface="Wingdings" pitchFamily="2" charset="2"/>
              <a:buNone/>
              <a:defRPr/>
            </a:pPr>
            <a:endParaRPr lang="en-US" dirty="0" smtClean="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Slide Number Placeholder 5"/>
          <p:cNvSpPr>
            <a:spLocks noGrp="1"/>
          </p:cNvSpPr>
          <p:nvPr>
            <p:ph type="sldNum" sz="quarter" idx="12"/>
          </p:nvPr>
        </p:nvSpPr>
        <p:spPr>
          <a:noFill/>
        </p:spPr>
        <p:txBody>
          <a:bodyPr/>
          <a:lstStyle/>
          <a:p>
            <a:fld id="{565A5AC8-87A5-4458-A990-47D8EDE12C81}" type="slidenum">
              <a:rPr lang="en-US" smtClean="0"/>
              <a:pPr/>
              <a:t>13</a:t>
            </a:fld>
            <a:endParaRPr lang="en-US" smtClean="0"/>
          </a:p>
        </p:txBody>
      </p:sp>
      <p:sp>
        <p:nvSpPr>
          <p:cNvPr id="28675" name="Rectangle 3"/>
          <p:cNvSpPr>
            <a:spLocks noGrp="1" noChangeArrowheads="1"/>
          </p:cNvSpPr>
          <p:nvPr>
            <p:ph type="body" idx="1"/>
          </p:nvPr>
        </p:nvSpPr>
        <p:spPr>
          <a:xfrm>
            <a:off x="755650" y="2060575"/>
            <a:ext cx="7772400" cy="3384550"/>
          </a:xfrm>
        </p:spPr>
        <p:txBody>
          <a:bodyPr>
            <a:normAutofit lnSpcReduction="10000"/>
          </a:bodyPr>
          <a:lstStyle/>
          <a:p>
            <a:pPr eaLnBrk="1" hangingPunct="1">
              <a:buFont typeface="Wingdings" pitchFamily="2" charset="2"/>
              <a:buNone/>
              <a:defRPr/>
            </a:pPr>
            <a:r>
              <a:rPr lang="en-US" dirty="0" smtClean="0"/>
              <a:t>2. Advanced radiologic examination</a:t>
            </a:r>
          </a:p>
          <a:p>
            <a:pPr eaLnBrk="1" hangingPunct="1">
              <a:buFont typeface="Wingdings" pitchFamily="2" charset="2"/>
              <a:buNone/>
              <a:defRPr/>
            </a:pPr>
            <a:r>
              <a:rPr lang="en-US" dirty="0" smtClean="0"/>
              <a:t>	a. </a:t>
            </a:r>
            <a:r>
              <a:rPr lang="en-US" dirty="0" err="1" smtClean="0"/>
              <a:t>Ultrasonography</a:t>
            </a:r>
            <a:r>
              <a:rPr lang="en-US" dirty="0" smtClean="0"/>
              <a:t> (USG)</a:t>
            </a:r>
          </a:p>
          <a:p>
            <a:pPr eaLnBrk="1" hangingPunct="1">
              <a:buFont typeface="Wingdings" pitchFamily="2" charset="2"/>
              <a:buNone/>
              <a:defRPr/>
            </a:pPr>
            <a:r>
              <a:rPr lang="en-US" dirty="0" smtClean="0"/>
              <a:t>	b. CT Scan</a:t>
            </a:r>
          </a:p>
          <a:p>
            <a:pPr eaLnBrk="1" hangingPunct="1">
              <a:buFont typeface="Wingdings" pitchFamily="2" charset="2"/>
              <a:buNone/>
              <a:defRPr/>
            </a:pPr>
            <a:r>
              <a:rPr lang="en-US" dirty="0" smtClean="0"/>
              <a:t>	c. Planar Imaging ( Gamma Camera )/ </a:t>
            </a:r>
            <a:r>
              <a:rPr lang="en-US" dirty="0" err="1" smtClean="0"/>
              <a:t>Scintigraphy</a:t>
            </a:r>
            <a:endParaRPr lang="en-US" dirty="0" smtClean="0"/>
          </a:p>
          <a:p>
            <a:pPr eaLnBrk="1" hangingPunct="1">
              <a:buFont typeface="Wingdings" pitchFamily="2" charset="2"/>
              <a:buNone/>
              <a:defRPr/>
            </a:pPr>
            <a:r>
              <a:rPr lang="en-US" dirty="0" smtClean="0"/>
              <a:t>	d. MRI (Magnetic Resonance Imaging)</a:t>
            </a: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Slide Number Placeholder 5"/>
          <p:cNvSpPr>
            <a:spLocks noGrp="1"/>
          </p:cNvSpPr>
          <p:nvPr>
            <p:ph type="sldNum" sz="quarter" idx="12"/>
          </p:nvPr>
        </p:nvSpPr>
        <p:spPr>
          <a:noFill/>
        </p:spPr>
        <p:txBody>
          <a:bodyPr/>
          <a:lstStyle/>
          <a:p>
            <a:fld id="{C4B4D0AE-9BFF-4F0E-8BF2-BFB1D49122ED}" type="slidenum">
              <a:rPr lang="en-US" smtClean="0"/>
              <a:pPr/>
              <a:t>14</a:t>
            </a:fld>
            <a:endParaRPr lang="en-US" smtClean="0"/>
          </a:p>
        </p:txBody>
      </p:sp>
      <p:sp>
        <p:nvSpPr>
          <p:cNvPr id="29698" name="Rectangle 2"/>
          <p:cNvSpPr>
            <a:spLocks noGrp="1" noChangeArrowheads="1"/>
          </p:cNvSpPr>
          <p:nvPr>
            <p:ph type="title"/>
          </p:nvPr>
        </p:nvSpPr>
        <p:spPr>
          <a:xfrm>
            <a:off x="611188" y="404813"/>
            <a:ext cx="8062912" cy="1219200"/>
          </a:xfrm>
        </p:spPr>
        <p:txBody>
          <a:bodyPr/>
          <a:lstStyle/>
          <a:p>
            <a:pPr eaLnBrk="1" hangingPunct="1">
              <a:defRPr/>
            </a:pPr>
            <a:r>
              <a:rPr lang="en-US" sz="4000" dirty="0" smtClean="0">
                <a:latin typeface="Georgia" pitchFamily="18" charset="0"/>
              </a:rPr>
              <a:t>Plain Abdominal radiograph</a:t>
            </a:r>
          </a:p>
        </p:txBody>
      </p:sp>
      <p:sp>
        <p:nvSpPr>
          <p:cNvPr id="29699" name="Rectangle 3"/>
          <p:cNvSpPr>
            <a:spLocks noGrp="1" noChangeArrowheads="1"/>
          </p:cNvSpPr>
          <p:nvPr>
            <p:ph type="body" idx="1"/>
          </p:nvPr>
        </p:nvSpPr>
        <p:spPr>
          <a:xfrm>
            <a:off x="755650" y="2133600"/>
            <a:ext cx="7772400" cy="3960813"/>
          </a:xfrm>
        </p:spPr>
        <p:txBody>
          <a:bodyPr>
            <a:normAutofit lnSpcReduction="10000"/>
          </a:bodyPr>
          <a:lstStyle/>
          <a:p>
            <a:pPr marL="609600" indent="-609600" eaLnBrk="1" hangingPunct="1">
              <a:buFont typeface="Wingdings" pitchFamily="2" charset="2"/>
              <a:buNone/>
              <a:defRPr/>
            </a:pPr>
            <a:r>
              <a:rPr lang="en-US" dirty="0" smtClean="0"/>
              <a:t>Purpose :</a:t>
            </a:r>
          </a:p>
          <a:p>
            <a:pPr marL="609600" indent="-609600" eaLnBrk="1" hangingPunct="1">
              <a:buFont typeface="Wingdings" pitchFamily="2" charset="2"/>
              <a:buNone/>
              <a:defRPr/>
            </a:pPr>
            <a:r>
              <a:rPr lang="en-US" dirty="0" smtClean="0"/>
              <a:t>1. Pre peritoneal fat line</a:t>
            </a:r>
          </a:p>
          <a:p>
            <a:pPr marL="609600" indent="-609600" eaLnBrk="1" hangingPunct="1">
              <a:buFont typeface="Wingdings" pitchFamily="2" charset="2"/>
              <a:buNone/>
              <a:defRPr/>
            </a:pPr>
            <a:r>
              <a:rPr lang="en-US" dirty="0" smtClean="0"/>
              <a:t>2. Anatomical intra abdomen organs</a:t>
            </a:r>
          </a:p>
          <a:p>
            <a:pPr marL="609600" indent="-609600" eaLnBrk="1" hangingPunct="1">
              <a:buFont typeface="Wingdings" pitchFamily="2" charset="2"/>
              <a:buNone/>
              <a:defRPr/>
            </a:pPr>
            <a:r>
              <a:rPr lang="en-US" dirty="0" smtClean="0"/>
              <a:t>3. Anatomical &amp; gas present in the </a:t>
            </a:r>
            <a:r>
              <a:rPr lang="en-US" dirty="0" err="1" smtClean="0"/>
              <a:t>gaster</a:t>
            </a:r>
            <a:r>
              <a:rPr lang="en-US" dirty="0" smtClean="0"/>
              <a:t>, duodenum, small bowel , colon</a:t>
            </a:r>
          </a:p>
          <a:p>
            <a:pPr marL="609600" indent="-609600" eaLnBrk="1" hangingPunct="1">
              <a:buFont typeface="Wingdings" pitchFamily="2" charset="2"/>
              <a:buNone/>
              <a:defRPr/>
            </a:pPr>
            <a:r>
              <a:rPr lang="en-US" dirty="0" smtClean="0"/>
              <a:t>4. Air &amp; fluid free </a:t>
            </a:r>
            <a:r>
              <a:rPr lang="en-US" dirty="0" err="1" smtClean="0"/>
              <a:t>appaerance</a:t>
            </a:r>
            <a:endParaRPr lang="en-US" dirty="0" smtClean="0"/>
          </a:p>
          <a:p>
            <a:pPr marL="609600" indent="-609600" eaLnBrk="1" hangingPunct="1">
              <a:buFont typeface="Wingdings" pitchFamily="2" charset="2"/>
              <a:buNone/>
              <a:defRPr/>
            </a:pPr>
            <a:r>
              <a:rPr lang="en-US" dirty="0" smtClean="0"/>
              <a:t>5. </a:t>
            </a:r>
            <a:r>
              <a:rPr lang="en-US" dirty="0" err="1" smtClean="0"/>
              <a:t>Calsification</a:t>
            </a:r>
            <a:r>
              <a:rPr lang="en-US" dirty="0" smtClean="0"/>
              <a:t> </a:t>
            </a:r>
          </a:p>
          <a:p>
            <a:pPr marL="609600" indent="-609600" eaLnBrk="1" hangingPunct="1">
              <a:buFont typeface="Wingdings" pitchFamily="2" charset="2"/>
              <a:buNone/>
              <a:defRPr/>
            </a:pPr>
            <a:endParaRPr lang="en-US" dirty="0" smtClean="0"/>
          </a:p>
          <a:p>
            <a:pPr marL="609600" indent="-609600" eaLnBrk="1" hangingPunct="1">
              <a:buFont typeface="Wingdings" pitchFamily="2" charset="2"/>
              <a:buNone/>
              <a:defRPr/>
            </a:pPr>
            <a:endParaRPr lang="en-US" dirty="0" smtClean="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Slide Number Placeholder 4"/>
          <p:cNvSpPr>
            <a:spLocks noGrp="1"/>
          </p:cNvSpPr>
          <p:nvPr>
            <p:ph type="sldNum" sz="quarter" idx="12"/>
          </p:nvPr>
        </p:nvSpPr>
        <p:spPr>
          <a:noFill/>
        </p:spPr>
        <p:txBody>
          <a:bodyPr/>
          <a:lstStyle/>
          <a:p>
            <a:fld id="{1061461A-3EE6-40B3-8E4B-3A1151D9CAE7}" type="slidenum">
              <a:rPr lang="en-US" smtClean="0"/>
              <a:pPr/>
              <a:t>15</a:t>
            </a:fld>
            <a:endParaRPr lang="en-US" smtClean="0"/>
          </a:p>
        </p:txBody>
      </p:sp>
      <p:pic>
        <p:nvPicPr>
          <p:cNvPr id="10243" name="Picture 3" descr="gb1 dr HA"/>
          <p:cNvPicPr>
            <a:picLocks noGrp="1" noChangeAspect="1" noChangeArrowheads="1"/>
          </p:cNvPicPr>
          <p:nvPr>
            <p:ph/>
          </p:nvPr>
        </p:nvPicPr>
        <p:blipFill>
          <a:blip r:embed="rId2" cstate="print"/>
          <a:srcRect/>
          <a:stretch>
            <a:fillRect/>
          </a:stretch>
        </p:blipFill>
        <p:spPr>
          <a:xfrm>
            <a:off x="1331913" y="404813"/>
            <a:ext cx="6440487" cy="5867400"/>
          </a:xfrm>
          <a:noFill/>
          <a:ln w="57150" cap="flat">
            <a:solidFill>
              <a:schemeClr val="accent1"/>
            </a:solidFill>
            <a:headEnd w="med" len="med"/>
            <a:tailEnd w="med" len="med"/>
          </a:ln>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Slide Number Placeholder 4"/>
          <p:cNvSpPr>
            <a:spLocks noGrp="1"/>
          </p:cNvSpPr>
          <p:nvPr>
            <p:ph type="sldNum" sz="quarter" idx="12"/>
          </p:nvPr>
        </p:nvSpPr>
        <p:spPr>
          <a:noFill/>
        </p:spPr>
        <p:txBody>
          <a:bodyPr/>
          <a:lstStyle/>
          <a:p>
            <a:fld id="{F7BE304A-ED38-4D3B-9643-E9941ACA99F5}" type="slidenum">
              <a:rPr lang="en-US" smtClean="0"/>
              <a:pPr/>
              <a:t>16</a:t>
            </a:fld>
            <a:endParaRPr lang="en-US" smtClean="0"/>
          </a:p>
        </p:txBody>
      </p:sp>
      <p:pic>
        <p:nvPicPr>
          <p:cNvPr id="11267" name="Picture 3" descr="4a"/>
          <p:cNvPicPr>
            <a:picLocks noGrp="1" noChangeAspect="1" noChangeArrowheads="1"/>
          </p:cNvPicPr>
          <p:nvPr>
            <p:ph/>
          </p:nvPr>
        </p:nvPicPr>
        <p:blipFill>
          <a:blip r:embed="rId2" cstate="print"/>
          <a:srcRect/>
          <a:stretch>
            <a:fillRect/>
          </a:stretch>
        </p:blipFill>
        <p:spPr>
          <a:xfrm>
            <a:off x="381000" y="533400"/>
            <a:ext cx="5257800" cy="2667000"/>
          </a:xfrm>
          <a:noFill/>
          <a:ln w="3175" cap="flat">
            <a:solidFill>
              <a:schemeClr val="accent1"/>
            </a:solidFill>
            <a:headEnd w="med" len="med"/>
            <a:tailEnd w="med" len="med"/>
          </a:ln>
        </p:spPr>
      </p:pic>
      <p:pic>
        <p:nvPicPr>
          <p:cNvPr id="11268" name="Picture 4" descr="4a_2"/>
          <p:cNvPicPr>
            <a:picLocks noChangeAspect="1" noChangeArrowheads="1"/>
          </p:cNvPicPr>
          <p:nvPr/>
        </p:nvPicPr>
        <p:blipFill>
          <a:blip r:embed="rId3" cstate="print"/>
          <a:srcRect/>
          <a:stretch>
            <a:fillRect/>
          </a:stretch>
        </p:blipFill>
        <p:spPr bwMode="auto">
          <a:xfrm>
            <a:off x="2819400" y="3581400"/>
            <a:ext cx="4357688" cy="2693988"/>
          </a:xfrm>
          <a:prstGeom prst="rect">
            <a:avLst/>
          </a:prstGeom>
          <a:noFill/>
          <a:ln w="3175">
            <a:solidFill>
              <a:schemeClr val="accent1"/>
            </a:solidFill>
            <a:miter lim="800000"/>
            <a:headEnd/>
            <a:tailEnd/>
          </a:ln>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Slide Number Placeholder 4"/>
          <p:cNvSpPr>
            <a:spLocks noGrp="1"/>
          </p:cNvSpPr>
          <p:nvPr>
            <p:ph type="sldNum" sz="quarter" idx="12"/>
          </p:nvPr>
        </p:nvSpPr>
        <p:spPr>
          <a:noFill/>
        </p:spPr>
        <p:txBody>
          <a:bodyPr/>
          <a:lstStyle/>
          <a:p>
            <a:fld id="{CE80868B-72F6-4727-BCC6-39757D97136E}" type="slidenum">
              <a:rPr lang="en-US" smtClean="0"/>
              <a:pPr/>
              <a:t>17</a:t>
            </a:fld>
            <a:endParaRPr lang="en-US" smtClean="0"/>
          </a:p>
        </p:txBody>
      </p:sp>
      <p:pic>
        <p:nvPicPr>
          <p:cNvPr id="12291" name="Picture 1027" descr="s31"/>
          <p:cNvPicPr>
            <a:picLocks noGrp="1" noChangeAspect="1" noChangeArrowheads="1"/>
          </p:cNvPicPr>
          <p:nvPr>
            <p:ph/>
          </p:nvPr>
        </p:nvPicPr>
        <p:blipFill>
          <a:blip r:embed="rId2" cstate="print"/>
          <a:srcRect/>
          <a:stretch>
            <a:fillRect/>
          </a:stretch>
        </p:blipFill>
        <p:spPr>
          <a:xfrm>
            <a:off x="2514600" y="228600"/>
            <a:ext cx="4873625" cy="6400800"/>
          </a:xfrm>
          <a:noFill/>
          <a:ln w="3175" cap="flat">
            <a:solidFill>
              <a:schemeClr val="accent1"/>
            </a:solidFill>
            <a:headEnd w="med" len="med"/>
            <a:tailEnd w="med" len="med"/>
          </a:ln>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Slide Number Placeholder 5"/>
          <p:cNvSpPr>
            <a:spLocks noGrp="1"/>
          </p:cNvSpPr>
          <p:nvPr>
            <p:ph type="sldNum" sz="quarter" idx="12"/>
          </p:nvPr>
        </p:nvSpPr>
        <p:spPr>
          <a:noFill/>
        </p:spPr>
        <p:txBody>
          <a:bodyPr/>
          <a:lstStyle/>
          <a:p>
            <a:fld id="{28E2DEDE-4D7A-4118-998F-5CBCD0EE43F3}" type="slidenum">
              <a:rPr lang="en-US" smtClean="0"/>
              <a:pPr/>
              <a:t>18</a:t>
            </a:fld>
            <a:endParaRPr lang="en-US" smtClean="0"/>
          </a:p>
        </p:txBody>
      </p:sp>
      <p:sp>
        <p:nvSpPr>
          <p:cNvPr id="30722" name="Rectangle 2"/>
          <p:cNvSpPr>
            <a:spLocks noGrp="1" noChangeArrowheads="1"/>
          </p:cNvSpPr>
          <p:nvPr>
            <p:ph type="title"/>
          </p:nvPr>
        </p:nvSpPr>
        <p:spPr/>
        <p:txBody>
          <a:bodyPr/>
          <a:lstStyle/>
          <a:p>
            <a:pPr eaLnBrk="1" hangingPunct="1">
              <a:defRPr/>
            </a:pPr>
            <a:r>
              <a:rPr lang="en-US" b="1" dirty="0" smtClean="0">
                <a:latin typeface="Georgia" pitchFamily="18" charset="0"/>
              </a:rPr>
              <a:t> BNO examination</a:t>
            </a:r>
          </a:p>
        </p:txBody>
      </p:sp>
      <p:sp>
        <p:nvSpPr>
          <p:cNvPr id="30723" name="Rectangle 3"/>
          <p:cNvSpPr>
            <a:spLocks noGrp="1" noChangeArrowheads="1"/>
          </p:cNvSpPr>
          <p:nvPr>
            <p:ph type="body" idx="1"/>
          </p:nvPr>
        </p:nvSpPr>
        <p:spPr>
          <a:xfrm>
            <a:off x="357158" y="1641475"/>
            <a:ext cx="8462992" cy="4930797"/>
          </a:xfrm>
        </p:spPr>
        <p:txBody>
          <a:bodyPr>
            <a:normAutofit fontScale="92500" lnSpcReduction="20000"/>
          </a:bodyPr>
          <a:lstStyle/>
          <a:p>
            <a:pPr eaLnBrk="1" hangingPunct="1">
              <a:buNone/>
              <a:defRPr/>
            </a:pPr>
            <a:r>
              <a:rPr lang="en-US" dirty="0" smtClean="0"/>
              <a:t>Purpose :</a:t>
            </a:r>
          </a:p>
          <a:p>
            <a:pPr marL="514350" indent="-514350" eaLnBrk="1" hangingPunct="1">
              <a:buAutoNum type="arabicPeriod"/>
              <a:defRPr/>
            </a:pPr>
            <a:r>
              <a:rPr lang="en-US" dirty="0" smtClean="0"/>
              <a:t>Gas/air distribution  </a:t>
            </a:r>
          </a:p>
          <a:p>
            <a:pPr marL="514350" indent="-514350" eaLnBrk="1" hangingPunct="1">
              <a:buAutoNum type="arabicPeriod"/>
              <a:defRPr/>
            </a:pPr>
            <a:r>
              <a:rPr lang="en-US" dirty="0" smtClean="0"/>
              <a:t>Overview for Solid organ</a:t>
            </a:r>
          </a:p>
          <a:p>
            <a:pPr eaLnBrk="1" hangingPunct="1">
              <a:buFont typeface="Wingdings" pitchFamily="2" charset="2"/>
              <a:buNone/>
              <a:defRPr/>
            </a:pPr>
            <a:r>
              <a:rPr lang="en-US" dirty="0" smtClean="0"/>
              <a:t>3. </a:t>
            </a:r>
            <a:r>
              <a:rPr lang="en-US" dirty="0" err="1" smtClean="0"/>
              <a:t>Radiopaque</a:t>
            </a:r>
            <a:r>
              <a:rPr lang="en-US" dirty="0" smtClean="0"/>
              <a:t> abnormality : stone, </a:t>
            </a:r>
            <a:r>
              <a:rPr lang="en-US" dirty="0" err="1" smtClean="0"/>
              <a:t>calsification</a:t>
            </a:r>
            <a:endParaRPr lang="en-US" dirty="0" smtClean="0"/>
          </a:p>
          <a:p>
            <a:pPr eaLnBrk="1" hangingPunct="1">
              <a:buFont typeface="Wingdings" pitchFamily="2" charset="2"/>
              <a:buNone/>
              <a:defRPr/>
            </a:pPr>
            <a:r>
              <a:rPr lang="en-US" dirty="0" smtClean="0"/>
              <a:t>    . 95% : Ca </a:t>
            </a:r>
            <a:r>
              <a:rPr lang="en-US" dirty="0" err="1" smtClean="0"/>
              <a:t>phosphat</a:t>
            </a:r>
            <a:r>
              <a:rPr lang="en-US" dirty="0" smtClean="0"/>
              <a:t>, Ca </a:t>
            </a:r>
            <a:r>
              <a:rPr lang="en-US" dirty="0" err="1" smtClean="0"/>
              <a:t>oxalat</a:t>
            </a:r>
            <a:r>
              <a:rPr lang="en-US" dirty="0" smtClean="0"/>
              <a:t> &amp;</a:t>
            </a:r>
          </a:p>
          <a:p>
            <a:pPr eaLnBrk="1" hangingPunct="1">
              <a:buFont typeface="Wingdings" pitchFamily="2" charset="2"/>
              <a:buNone/>
              <a:defRPr/>
            </a:pPr>
            <a:r>
              <a:rPr lang="en-US" dirty="0" smtClean="0"/>
              <a:t>        magnesium </a:t>
            </a:r>
            <a:r>
              <a:rPr lang="en-US" dirty="0" err="1" smtClean="0"/>
              <a:t>amonium</a:t>
            </a:r>
            <a:r>
              <a:rPr lang="en-US" dirty="0" smtClean="0"/>
              <a:t> </a:t>
            </a:r>
            <a:r>
              <a:rPr lang="en-US" dirty="0" err="1" smtClean="0"/>
              <a:t>phosphat</a:t>
            </a:r>
            <a:r>
              <a:rPr lang="en-US" dirty="0" smtClean="0"/>
              <a:t> </a:t>
            </a:r>
            <a:r>
              <a:rPr lang="en-US" dirty="0" err="1" smtClean="0"/>
              <a:t>hexahidrate</a:t>
            </a:r>
            <a:endParaRPr lang="en-US" dirty="0" smtClean="0"/>
          </a:p>
          <a:p>
            <a:pPr eaLnBrk="1" hangingPunct="1">
              <a:buFont typeface="Wingdings" pitchFamily="2" charset="2"/>
              <a:buNone/>
              <a:defRPr/>
            </a:pPr>
            <a:r>
              <a:rPr lang="en-US" dirty="0" smtClean="0"/>
              <a:t>    . 4 % : uric acid stone, </a:t>
            </a:r>
            <a:r>
              <a:rPr lang="en-US" dirty="0" err="1" smtClean="0"/>
              <a:t>radioluscent</a:t>
            </a:r>
            <a:endParaRPr lang="en-US" dirty="0" smtClean="0"/>
          </a:p>
          <a:p>
            <a:pPr eaLnBrk="1" hangingPunct="1">
              <a:buFont typeface="Wingdings" pitchFamily="2" charset="2"/>
              <a:buNone/>
              <a:defRPr/>
            </a:pPr>
            <a:r>
              <a:rPr lang="en-US" dirty="0" smtClean="0"/>
              <a:t>4. Bone </a:t>
            </a:r>
          </a:p>
          <a:p>
            <a:pPr eaLnBrk="1" hangingPunct="1">
              <a:buFont typeface="Wingdings" pitchFamily="2" charset="2"/>
              <a:buNone/>
              <a:defRPr/>
            </a:pPr>
            <a:r>
              <a:rPr lang="en-US" dirty="0" smtClean="0"/>
              <a:t>5. Preview  photo for barium enema &amp; IVU examination</a:t>
            </a: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cstate="print"/>
          <a:srcRect l="10625" t="20000" r="41562"/>
          <a:stretch>
            <a:fillRect/>
          </a:stretch>
        </p:blipFill>
        <p:spPr bwMode="auto">
          <a:xfrm>
            <a:off x="1714480" y="99458"/>
            <a:ext cx="5214974" cy="6544252"/>
          </a:xfrm>
          <a:prstGeom prst="rect">
            <a:avLst/>
          </a:prstGeom>
          <a:noFill/>
          <a:ln w="9525">
            <a:solidFill>
              <a:schemeClr val="accent1"/>
            </a:solidFill>
            <a:miter lim="800000"/>
            <a:headEnd/>
            <a:tailEnd/>
          </a:ln>
          <a:effectLst/>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 name="Rectangle 1034"/>
          <p:cNvSpPr>
            <a:spLocks noGrp="1" noChangeArrowheads="1"/>
          </p:cNvSpPr>
          <p:nvPr>
            <p:ph type="sldNum" sz="quarter" idx="12"/>
          </p:nvPr>
        </p:nvSpPr>
        <p:spPr>
          <a:xfrm>
            <a:off x="6951663" y="6096000"/>
            <a:ext cx="1905000" cy="457200"/>
          </a:xfrm>
        </p:spPr>
        <p:txBody>
          <a:bodyPr/>
          <a:lstStyle/>
          <a:p>
            <a:pPr>
              <a:defRPr/>
            </a:pPr>
            <a:fld id="{D5CD2B39-A6A6-414D-BB66-F0D8700AA4C7}" type="slidenum">
              <a:rPr lang="en-US"/>
              <a:pPr>
                <a:defRPr/>
              </a:pPr>
              <a:t>2</a:t>
            </a:fld>
            <a:endParaRPr lang="en-US"/>
          </a:p>
        </p:txBody>
      </p:sp>
      <p:sp>
        <p:nvSpPr>
          <p:cNvPr id="2050" name="Rectangle 2"/>
          <p:cNvSpPr>
            <a:spLocks noGrp="1" noChangeArrowheads="1"/>
          </p:cNvSpPr>
          <p:nvPr>
            <p:ph type="ctrTitle"/>
          </p:nvPr>
        </p:nvSpPr>
        <p:spPr>
          <a:xfrm>
            <a:off x="914400" y="500042"/>
            <a:ext cx="7721600" cy="1143000"/>
          </a:xfrm>
        </p:spPr>
        <p:txBody>
          <a:bodyPr/>
          <a:lstStyle/>
          <a:p>
            <a:r>
              <a:rPr lang="en-US" dirty="0" err="1" smtClean="0"/>
              <a:t>Sistem</a:t>
            </a:r>
            <a:r>
              <a:rPr lang="en-US" dirty="0" smtClean="0"/>
              <a:t> </a:t>
            </a:r>
            <a:r>
              <a:rPr lang="en-US" dirty="0" err="1" smtClean="0"/>
              <a:t>Pencernaan</a:t>
            </a:r>
            <a:endParaRPr lang="en-US" dirty="0" smtClean="0"/>
          </a:p>
        </p:txBody>
      </p:sp>
      <p:pic>
        <p:nvPicPr>
          <p:cNvPr id="2056" name="Picture 8" descr="C:\WIN95\DESKTOP\Links\anatomy 8\00000024.jpg"/>
          <p:cNvPicPr>
            <a:picLocks noGrp="1" noChangeAspect="1" noChangeArrowheads="1"/>
          </p:cNvPicPr>
          <p:nvPr>
            <p:ph type="subTitle" idx="1"/>
          </p:nvPr>
        </p:nvPicPr>
        <p:blipFill>
          <a:blip r:embed="rId2" cstate="print"/>
          <a:srcRect/>
          <a:stretch>
            <a:fillRect/>
          </a:stretch>
        </p:blipFill>
        <p:spPr>
          <a:xfrm>
            <a:off x="2357422" y="1747822"/>
            <a:ext cx="4786346" cy="4786346"/>
          </a:xfr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iterate type="lt">
                                    <p:tmPct val="100000"/>
                                  </p:iterate>
                                  <p:childTnLst>
                                    <p:set>
                                      <p:cBhvr>
                                        <p:cTn id="6" dur="1" fill="hold">
                                          <p:stCondLst>
                                            <p:cond delay="0"/>
                                          </p:stCondLst>
                                        </p:cTn>
                                        <p:tgtEl>
                                          <p:spTgt spid="2050"/>
                                        </p:tgtEl>
                                        <p:attrNameLst>
                                          <p:attrName>style.visibility</p:attrName>
                                        </p:attrNameLst>
                                      </p:cBhvr>
                                      <p:to>
                                        <p:strVal val="visible"/>
                                      </p:to>
                                    </p:set>
                                    <p:anim calcmode="lin" valueType="num">
                                      <p:cBhvr additive="base">
                                        <p:cTn id="7" dur="75" fill="hold"/>
                                        <p:tgtEl>
                                          <p:spTgt spid="2050"/>
                                        </p:tgtEl>
                                        <p:attrNameLst>
                                          <p:attrName>ppt_x</p:attrName>
                                        </p:attrNameLst>
                                      </p:cBhvr>
                                      <p:tavLst>
                                        <p:tav tm="0">
                                          <p:val>
                                            <p:strVal val="#ppt_x"/>
                                          </p:val>
                                        </p:tav>
                                        <p:tav tm="100000">
                                          <p:val>
                                            <p:strVal val="#ppt_x"/>
                                          </p:val>
                                        </p:tav>
                                      </p:tavLst>
                                    </p:anim>
                                    <p:anim calcmode="lin" valueType="num">
                                      <p:cBhvr additive="base">
                                        <p:cTn id="8" dur="75" fill="hold"/>
                                        <p:tgtEl>
                                          <p:spTgt spid="2050"/>
                                        </p:tgtEl>
                                        <p:attrNameLst>
                                          <p:attrName>ppt_y</p:attrName>
                                        </p:attrNameLst>
                                      </p:cBhvr>
                                      <p:tavLst>
                                        <p:tav tm="0">
                                          <p:val>
                                            <p:strVal val="0-#ppt_h/2"/>
                                          </p:val>
                                        </p:tav>
                                        <p:tav tm="100000">
                                          <p:val>
                                            <p:strVal val="#ppt_y"/>
                                          </p:val>
                                        </p:tav>
                                      </p:tavLst>
                                    </p:anim>
                                  </p:childTnLst>
                                </p:cTn>
                              </p:par>
                            </p:childTnLst>
                          </p:cTn>
                        </p:par>
                        <p:par>
                          <p:cTn id="9" fill="hold">
                            <p:stCondLst>
                              <p:cond delay="1200"/>
                            </p:stCondLst>
                            <p:childTnLst>
                              <p:par>
                                <p:cTn id="10" presetID="15" presetClass="entr" presetSubtype="0" fill="hold" nodeType="afterEffect">
                                  <p:stCondLst>
                                    <p:cond delay="0"/>
                                  </p:stCondLst>
                                  <p:childTnLst>
                                    <p:set>
                                      <p:cBhvr>
                                        <p:cTn id="11" dur="1" fill="hold">
                                          <p:stCondLst>
                                            <p:cond delay="0"/>
                                          </p:stCondLst>
                                        </p:cTn>
                                        <p:tgtEl>
                                          <p:spTgt spid="2056"/>
                                        </p:tgtEl>
                                        <p:attrNameLst>
                                          <p:attrName>style.visibility</p:attrName>
                                        </p:attrNameLst>
                                      </p:cBhvr>
                                      <p:to>
                                        <p:strVal val="visible"/>
                                      </p:to>
                                    </p:set>
                                    <p:anim calcmode="lin" valueType="num">
                                      <p:cBhvr>
                                        <p:cTn id="12" dur="1000" fill="hold"/>
                                        <p:tgtEl>
                                          <p:spTgt spid="2056"/>
                                        </p:tgtEl>
                                        <p:attrNameLst>
                                          <p:attrName>ppt_w</p:attrName>
                                        </p:attrNameLst>
                                      </p:cBhvr>
                                      <p:tavLst>
                                        <p:tav tm="0">
                                          <p:val>
                                            <p:fltVal val="0"/>
                                          </p:val>
                                        </p:tav>
                                        <p:tav tm="100000">
                                          <p:val>
                                            <p:strVal val="#ppt_w"/>
                                          </p:val>
                                        </p:tav>
                                      </p:tavLst>
                                    </p:anim>
                                    <p:anim calcmode="lin" valueType="num">
                                      <p:cBhvr>
                                        <p:cTn id="13" dur="1000" fill="hold"/>
                                        <p:tgtEl>
                                          <p:spTgt spid="2056"/>
                                        </p:tgtEl>
                                        <p:attrNameLst>
                                          <p:attrName>ppt_h</p:attrName>
                                        </p:attrNameLst>
                                      </p:cBhvr>
                                      <p:tavLst>
                                        <p:tav tm="0">
                                          <p:val>
                                            <p:fltVal val="0"/>
                                          </p:val>
                                        </p:tav>
                                        <p:tav tm="100000">
                                          <p:val>
                                            <p:strVal val="#ppt_h"/>
                                          </p:val>
                                        </p:tav>
                                      </p:tavLst>
                                    </p:anim>
                                    <p:anim calcmode="lin" valueType="num">
                                      <p:cBhvr>
                                        <p:cTn id="14" dur="1000" fill="hold"/>
                                        <p:tgtEl>
                                          <p:spTgt spid="2056"/>
                                        </p:tgtEl>
                                        <p:attrNameLst>
                                          <p:attrName>ppt_x</p:attrName>
                                        </p:attrNameLst>
                                      </p:cBhvr>
                                      <p:tavLst>
                                        <p:tav tm="0" fmla="#ppt_x+(cos(-2*pi*(1-$))*-#ppt_x-sin(-2*pi*(1-$))*(1-#ppt_y))*(1-$)">
                                          <p:val>
                                            <p:fltVal val="0"/>
                                          </p:val>
                                        </p:tav>
                                        <p:tav tm="100000">
                                          <p:val>
                                            <p:fltVal val="1"/>
                                          </p:val>
                                        </p:tav>
                                      </p:tavLst>
                                    </p:anim>
                                    <p:anim calcmode="lin" valueType="num">
                                      <p:cBhvr>
                                        <p:cTn id="15" dur="1000" fill="hold"/>
                                        <p:tgtEl>
                                          <p:spTgt spid="2056"/>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0" grpId="0" autoUpdateAnimBg="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Slide Number Placeholder 4"/>
          <p:cNvSpPr>
            <a:spLocks noGrp="1"/>
          </p:cNvSpPr>
          <p:nvPr>
            <p:ph type="sldNum" sz="quarter" idx="12"/>
          </p:nvPr>
        </p:nvSpPr>
        <p:spPr>
          <a:noFill/>
        </p:spPr>
        <p:txBody>
          <a:bodyPr/>
          <a:lstStyle/>
          <a:p>
            <a:fld id="{7131D474-A3C9-417A-821C-1269A24F09D9}" type="slidenum">
              <a:rPr lang="en-US" smtClean="0"/>
              <a:pPr/>
              <a:t>20</a:t>
            </a:fld>
            <a:endParaRPr lang="en-US" smtClean="0"/>
          </a:p>
        </p:txBody>
      </p:sp>
      <p:pic>
        <p:nvPicPr>
          <p:cNvPr id="17411" name="Picture 7" descr="s31_3"/>
          <p:cNvPicPr>
            <a:picLocks noGrp="1" noChangeAspect="1" noChangeArrowheads="1"/>
          </p:cNvPicPr>
          <p:nvPr>
            <p:ph/>
          </p:nvPr>
        </p:nvPicPr>
        <p:blipFill>
          <a:blip r:embed="rId2" cstate="print">
            <a:clrChange>
              <a:clrFrom>
                <a:srgbClr val="100716"/>
              </a:clrFrom>
              <a:clrTo>
                <a:srgbClr val="100716">
                  <a:alpha val="0"/>
                </a:srgbClr>
              </a:clrTo>
            </a:clrChange>
          </a:blip>
          <a:srcRect l="1720" b="49969"/>
          <a:stretch>
            <a:fillRect/>
          </a:stretch>
        </p:blipFill>
        <p:spPr>
          <a:xfrm>
            <a:off x="900113" y="908050"/>
            <a:ext cx="7775575" cy="5481638"/>
          </a:xfrm>
          <a:noFill/>
          <a:ln w="9525" cap="flat">
            <a:solidFill>
              <a:schemeClr val="accent1"/>
            </a:solidFill>
            <a:headEnd w="med" len="med"/>
            <a:tailEnd w="med" len="med"/>
          </a:ln>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Slide Number Placeholder 5"/>
          <p:cNvSpPr>
            <a:spLocks noGrp="1"/>
          </p:cNvSpPr>
          <p:nvPr>
            <p:ph type="sldNum" sz="quarter" idx="12"/>
          </p:nvPr>
        </p:nvSpPr>
        <p:spPr>
          <a:noFill/>
        </p:spPr>
        <p:txBody>
          <a:bodyPr/>
          <a:lstStyle/>
          <a:p>
            <a:fld id="{CA4ACDD9-3542-4378-A0F4-B093FF190E7D}" type="slidenum">
              <a:rPr lang="en-US" smtClean="0"/>
              <a:pPr/>
              <a:t>21</a:t>
            </a:fld>
            <a:endParaRPr lang="en-US" smtClean="0"/>
          </a:p>
        </p:txBody>
      </p:sp>
      <p:pic>
        <p:nvPicPr>
          <p:cNvPr id="21507" name="Picture 3"/>
          <p:cNvPicPr>
            <a:picLocks noGrp="1" noChangeAspect="1" noChangeArrowheads="1"/>
          </p:cNvPicPr>
          <p:nvPr>
            <p:ph type="body" idx="1"/>
          </p:nvPr>
        </p:nvPicPr>
        <p:blipFill>
          <a:blip r:embed="rId2" cstate="print"/>
          <a:srcRect/>
          <a:stretch>
            <a:fillRect/>
          </a:stretch>
        </p:blipFill>
        <p:spPr>
          <a:xfrm>
            <a:off x="1258888" y="260350"/>
            <a:ext cx="6838950" cy="6337300"/>
          </a:xfrm>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Slide Number Placeholder 5"/>
          <p:cNvSpPr>
            <a:spLocks noGrp="1"/>
          </p:cNvSpPr>
          <p:nvPr>
            <p:ph type="sldNum" sz="quarter" idx="12"/>
          </p:nvPr>
        </p:nvSpPr>
        <p:spPr>
          <a:noFill/>
        </p:spPr>
        <p:txBody>
          <a:bodyPr/>
          <a:lstStyle/>
          <a:p>
            <a:fld id="{3A7345A7-5166-4F47-B325-74E8EDE402A2}" type="slidenum">
              <a:rPr lang="en-US" smtClean="0"/>
              <a:pPr/>
              <a:t>22</a:t>
            </a:fld>
            <a:endParaRPr lang="en-US" smtClean="0"/>
          </a:p>
        </p:txBody>
      </p:sp>
      <p:pic>
        <p:nvPicPr>
          <p:cNvPr id="22531" name="Picture 2"/>
          <p:cNvPicPr>
            <a:picLocks noGrp="1" noChangeAspect="1" noChangeArrowheads="1"/>
          </p:cNvPicPr>
          <p:nvPr>
            <p:ph type="body" idx="1"/>
          </p:nvPr>
        </p:nvPicPr>
        <p:blipFill>
          <a:blip r:embed="rId2" cstate="print"/>
          <a:srcRect/>
          <a:stretch>
            <a:fillRect/>
          </a:stretch>
        </p:blipFill>
        <p:spPr>
          <a:xfrm>
            <a:off x="1619250" y="260350"/>
            <a:ext cx="6048375" cy="6337300"/>
          </a:xfrm>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Slide Number Placeholder 5"/>
          <p:cNvSpPr>
            <a:spLocks noGrp="1"/>
          </p:cNvSpPr>
          <p:nvPr>
            <p:ph type="sldNum" sz="quarter" idx="12"/>
          </p:nvPr>
        </p:nvSpPr>
        <p:spPr>
          <a:noFill/>
        </p:spPr>
        <p:txBody>
          <a:bodyPr/>
          <a:lstStyle/>
          <a:p>
            <a:fld id="{9D65F7AC-4C0A-4C46-900E-ECEF95C9E947}" type="slidenum">
              <a:rPr lang="en-US" smtClean="0"/>
              <a:pPr/>
              <a:t>23</a:t>
            </a:fld>
            <a:endParaRPr lang="en-US" smtClean="0"/>
          </a:p>
        </p:txBody>
      </p:sp>
      <p:sp>
        <p:nvSpPr>
          <p:cNvPr id="44034" name="Rectangle 2"/>
          <p:cNvSpPr>
            <a:spLocks noGrp="1" noChangeArrowheads="1"/>
          </p:cNvSpPr>
          <p:nvPr>
            <p:ph type="title"/>
          </p:nvPr>
        </p:nvSpPr>
        <p:spPr>
          <a:xfrm>
            <a:off x="755650" y="404813"/>
            <a:ext cx="7772400" cy="1219200"/>
          </a:xfrm>
        </p:spPr>
        <p:txBody>
          <a:bodyPr/>
          <a:lstStyle/>
          <a:p>
            <a:pPr eaLnBrk="1" hangingPunct="1">
              <a:defRPr/>
            </a:pPr>
            <a:r>
              <a:rPr lang="en-US" b="1" smtClean="0">
                <a:latin typeface="Georgia" pitchFamily="18" charset="0"/>
              </a:rPr>
              <a:t>OESOPHAGUS</a:t>
            </a:r>
          </a:p>
        </p:txBody>
      </p:sp>
      <p:sp>
        <p:nvSpPr>
          <p:cNvPr id="44035" name="Rectangle 3"/>
          <p:cNvSpPr>
            <a:spLocks noGrp="1" noChangeArrowheads="1"/>
          </p:cNvSpPr>
          <p:nvPr>
            <p:ph type="body" idx="1"/>
          </p:nvPr>
        </p:nvSpPr>
        <p:spPr>
          <a:xfrm>
            <a:off x="684213" y="2133600"/>
            <a:ext cx="7772400" cy="3732213"/>
          </a:xfrm>
        </p:spPr>
        <p:txBody>
          <a:bodyPr/>
          <a:lstStyle/>
          <a:p>
            <a:pPr marL="457200" indent="-457200" eaLnBrk="1" hangingPunct="1">
              <a:defRPr/>
            </a:pPr>
            <a:r>
              <a:rPr lang="en-US" b="1" dirty="0" smtClean="0"/>
              <a:t>Normal </a:t>
            </a:r>
            <a:r>
              <a:rPr lang="en-US" b="1" dirty="0" err="1" smtClean="0"/>
              <a:t>mempunyai</a:t>
            </a:r>
            <a:r>
              <a:rPr lang="en-US" b="1" dirty="0" smtClean="0"/>
              <a:t> 3 </a:t>
            </a:r>
            <a:r>
              <a:rPr lang="en-US" b="1" dirty="0" err="1" smtClean="0"/>
              <a:t>penyempitan</a:t>
            </a:r>
            <a:r>
              <a:rPr lang="en-US" b="1" dirty="0" smtClean="0"/>
              <a:t> :</a:t>
            </a:r>
          </a:p>
          <a:p>
            <a:pPr marL="457200" indent="-457200" eaLnBrk="1" hangingPunct="1">
              <a:buFont typeface="Wingdings" pitchFamily="2" charset="2"/>
              <a:buNone/>
              <a:defRPr/>
            </a:pPr>
            <a:r>
              <a:rPr lang="en-US" b="1" dirty="0" smtClean="0"/>
              <a:t>     a. </a:t>
            </a:r>
            <a:r>
              <a:rPr lang="en-US" b="1" dirty="0" err="1" smtClean="0"/>
              <a:t>Setinggi</a:t>
            </a:r>
            <a:r>
              <a:rPr lang="en-US" b="1" dirty="0" smtClean="0"/>
              <a:t> </a:t>
            </a:r>
            <a:r>
              <a:rPr lang="en-US" b="1" dirty="0" err="1" smtClean="0"/>
              <a:t>os</a:t>
            </a:r>
            <a:r>
              <a:rPr lang="en-US" b="1" dirty="0" smtClean="0"/>
              <a:t> </a:t>
            </a:r>
            <a:r>
              <a:rPr lang="en-US" b="1" dirty="0" err="1" smtClean="0"/>
              <a:t>cricoid</a:t>
            </a:r>
            <a:endParaRPr lang="en-US" b="1" dirty="0" smtClean="0"/>
          </a:p>
          <a:p>
            <a:pPr marL="457200" indent="-457200" eaLnBrk="1" hangingPunct="1">
              <a:buFont typeface="Wingdings" pitchFamily="2" charset="2"/>
              <a:buNone/>
              <a:defRPr/>
            </a:pPr>
            <a:r>
              <a:rPr lang="en-US" b="1" dirty="0" smtClean="0"/>
              <a:t>     b. </a:t>
            </a:r>
            <a:r>
              <a:rPr lang="en-US" b="1" dirty="0" err="1" smtClean="0"/>
              <a:t>Waktu</a:t>
            </a:r>
            <a:r>
              <a:rPr lang="en-US" b="1" dirty="0" smtClean="0"/>
              <a:t> </a:t>
            </a:r>
            <a:r>
              <a:rPr lang="en-US" b="1" dirty="0" err="1" smtClean="0"/>
              <a:t>menyilang</a:t>
            </a:r>
            <a:r>
              <a:rPr lang="en-US" b="1" dirty="0" smtClean="0"/>
              <a:t> bronchus</a:t>
            </a:r>
          </a:p>
          <a:p>
            <a:pPr marL="457200" indent="-457200" eaLnBrk="1" hangingPunct="1">
              <a:buFont typeface="Wingdings" pitchFamily="2" charset="2"/>
              <a:buNone/>
              <a:defRPr/>
            </a:pPr>
            <a:r>
              <a:rPr lang="en-US" b="1" dirty="0" smtClean="0"/>
              <a:t>     c. </a:t>
            </a:r>
            <a:r>
              <a:rPr lang="en-US" b="1" dirty="0" err="1" smtClean="0"/>
              <a:t>Waktu</a:t>
            </a:r>
            <a:r>
              <a:rPr lang="en-US" b="1" dirty="0" smtClean="0"/>
              <a:t> </a:t>
            </a:r>
            <a:r>
              <a:rPr lang="en-US" b="1" dirty="0" err="1" smtClean="0"/>
              <a:t>masuk</a:t>
            </a:r>
            <a:r>
              <a:rPr lang="en-US" b="1" dirty="0" smtClean="0"/>
              <a:t> </a:t>
            </a:r>
            <a:r>
              <a:rPr lang="en-US" b="1" dirty="0" err="1" smtClean="0"/>
              <a:t>diafragma</a:t>
            </a:r>
            <a:endParaRPr lang="en-US" b="1" dirty="0" smtClean="0"/>
          </a:p>
          <a:p>
            <a:pPr marL="457200" indent="-457200" eaLnBrk="1" hangingPunct="1">
              <a:defRPr/>
            </a:pPr>
            <a:r>
              <a:rPr lang="en-US" b="1" dirty="0" err="1" smtClean="0"/>
              <a:t>Tehnik</a:t>
            </a:r>
            <a:r>
              <a:rPr lang="en-US" b="1" dirty="0" smtClean="0"/>
              <a:t> </a:t>
            </a:r>
            <a:r>
              <a:rPr lang="en-US" b="1" dirty="0" err="1" smtClean="0"/>
              <a:t>pemeriksaan</a:t>
            </a:r>
            <a:r>
              <a:rPr lang="en-US" b="1" dirty="0" smtClean="0"/>
              <a:t> : fluoroscopy </a:t>
            </a:r>
            <a:r>
              <a:rPr lang="en-US" b="1" dirty="0" err="1" smtClean="0"/>
              <a:t>dengan</a:t>
            </a:r>
            <a:r>
              <a:rPr lang="en-US" b="1" dirty="0" smtClean="0"/>
              <a:t> </a:t>
            </a:r>
            <a:r>
              <a:rPr lang="en-US" b="1" dirty="0" err="1" smtClean="0"/>
              <a:t>menggunakan</a:t>
            </a:r>
            <a:r>
              <a:rPr lang="en-US" b="1" dirty="0" smtClean="0"/>
              <a:t> </a:t>
            </a:r>
            <a:r>
              <a:rPr lang="en-US" b="1" dirty="0" err="1" smtClean="0"/>
              <a:t>bahan</a:t>
            </a:r>
            <a:r>
              <a:rPr lang="en-US" b="1" dirty="0" smtClean="0"/>
              <a:t> </a:t>
            </a:r>
            <a:r>
              <a:rPr lang="en-US" b="1" dirty="0" err="1" smtClean="0"/>
              <a:t>kontras</a:t>
            </a:r>
            <a:r>
              <a:rPr lang="en-US" b="1" dirty="0" smtClean="0"/>
              <a:t> BaSO</a:t>
            </a:r>
            <a:r>
              <a:rPr lang="en-US" b="1" baseline="-25000" dirty="0" smtClean="0"/>
              <a:t>4</a:t>
            </a: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4" descr="200303-01"/>
          <p:cNvPicPr>
            <a:picLocks noChangeAspect="1" noChangeArrowheads="1"/>
          </p:cNvPicPr>
          <p:nvPr/>
        </p:nvPicPr>
        <p:blipFill>
          <a:blip r:embed="rId2" cstate="print"/>
          <a:srcRect/>
          <a:stretch>
            <a:fillRect/>
          </a:stretch>
        </p:blipFill>
        <p:spPr bwMode="auto">
          <a:xfrm>
            <a:off x="1476375" y="46060"/>
            <a:ext cx="6335713" cy="6597650"/>
          </a:xfrm>
          <a:prstGeom prst="rect">
            <a:avLst/>
          </a:prstGeom>
          <a:noFill/>
          <a:ln w="9525">
            <a:noFill/>
            <a:miter lim="800000"/>
            <a:headEnd/>
            <a:tailEnd/>
          </a:ln>
        </p:spPr>
      </p:pic>
      <p:sp>
        <p:nvSpPr>
          <p:cNvPr id="6147" name="TextBox 4"/>
          <p:cNvSpPr txBox="1">
            <a:spLocks noChangeArrowheads="1"/>
          </p:cNvSpPr>
          <p:nvPr/>
        </p:nvSpPr>
        <p:spPr bwMode="auto">
          <a:xfrm>
            <a:off x="506442" y="188913"/>
            <a:ext cx="8280400" cy="522287"/>
          </a:xfrm>
          <a:prstGeom prst="rect">
            <a:avLst/>
          </a:prstGeom>
          <a:solidFill>
            <a:schemeClr val="tx1"/>
          </a:solidFill>
          <a:ln w="9525">
            <a:noFill/>
            <a:miter lim="800000"/>
            <a:headEnd/>
            <a:tailEnd/>
          </a:ln>
        </p:spPr>
        <p:txBody>
          <a:bodyPr>
            <a:spAutoFit/>
          </a:bodyPr>
          <a:lstStyle/>
          <a:p>
            <a:pPr algn="ctr">
              <a:defRPr/>
            </a:pPr>
            <a:r>
              <a:rPr lang="en-US" sz="2800" b="1" dirty="0">
                <a:solidFill>
                  <a:srgbClr val="50E2DB"/>
                </a:solidFill>
                <a:effectLst>
                  <a:reflection blurRad="6350" stA="55000" endA="300" endPos="45500" dir="5400000" sy="-100000" algn="bl" rotWithShape="0"/>
                </a:effectLst>
              </a:rPr>
              <a:t>Barium Swallow, </a:t>
            </a:r>
            <a:r>
              <a:rPr lang="en-US" sz="2800" b="1" dirty="0" smtClean="0">
                <a:solidFill>
                  <a:srgbClr val="50E2DB"/>
                </a:solidFill>
                <a:effectLst>
                  <a:reflection blurRad="6350" stA="55000" endA="300" endPos="45500" dir="5400000" sy="-100000" algn="bl" rotWithShape="0"/>
                </a:effectLst>
              </a:rPr>
              <a:t>Contrast </a:t>
            </a:r>
            <a:r>
              <a:rPr lang="en-US" sz="2800" b="1" dirty="0" err="1" smtClean="0">
                <a:solidFill>
                  <a:srgbClr val="50E2DB"/>
                </a:solidFill>
                <a:effectLst>
                  <a:reflection blurRad="6350" stA="55000" endA="300" endPos="45500" dir="5400000" sy="-100000" algn="bl" rotWithShape="0"/>
                </a:effectLst>
              </a:rPr>
              <a:t>Ganda</a:t>
            </a:r>
            <a:endParaRPr lang="en-US" sz="2800" b="1" dirty="0">
              <a:solidFill>
                <a:srgbClr val="50E2DB"/>
              </a:solidFill>
              <a:effectLst>
                <a:reflection blurRad="6350" stA="55000" endA="300" endPos="45500" dir="5400000" sy="-100000" algn="bl" rotWithShape="0"/>
              </a:effectLst>
            </a:endParaRPr>
          </a:p>
        </p:txBody>
      </p:sp>
      <p:cxnSp>
        <p:nvCxnSpPr>
          <p:cNvPr id="6" name="Straight Arrow Connector 5"/>
          <p:cNvCxnSpPr>
            <a:endCxn id="6149" idx="3"/>
          </p:cNvCxnSpPr>
          <p:nvPr/>
        </p:nvCxnSpPr>
        <p:spPr>
          <a:xfrm rot="10800000" flipV="1">
            <a:off x="1536700" y="2781300"/>
            <a:ext cx="936626" cy="394604"/>
          </a:xfrm>
          <a:prstGeom prst="straightConnector1">
            <a:avLst/>
          </a:prstGeom>
          <a:ln w="38100">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sp>
        <p:nvSpPr>
          <p:cNvPr id="6149" name="TextBox 6"/>
          <p:cNvSpPr txBox="1">
            <a:spLocks noChangeArrowheads="1"/>
          </p:cNvSpPr>
          <p:nvPr/>
        </p:nvSpPr>
        <p:spPr bwMode="auto">
          <a:xfrm>
            <a:off x="-11113" y="2852738"/>
            <a:ext cx="1547813" cy="646331"/>
          </a:xfrm>
          <a:prstGeom prst="rect">
            <a:avLst/>
          </a:prstGeom>
          <a:solidFill>
            <a:srgbClr val="C00000"/>
          </a:solidFill>
          <a:ln w="9525">
            <a:noFill/>
            <a:miter lim="800000"/>
            <a:headEnd/>
            <a:tailEnd/>
          </a:ln>
        </p:spPr>
        <p:txBody>
          <a:bodyPr>
            <a:spAutoFit/>
          </a:bodyPr>
          <a:lstStyle/>
          <a:p>
            <a:r>
              <a:rPr lang="en-US" dirty="0" err="1" smtClean="0"/>
              <a:t>Identasi</a:t>
            </a:r>
            <a:r>
              <a:rPr lang="en-US" dirty="0" smtClean="0"/>
              <a:t> </a:t>
            </a:r>
            <a:r>
              <a:rPr lang="en-US" dirty="0" err="1" smtClean="0"/>
              <a:t>oleh</a:t>
            </a:r>
            <a:r>
              <a:rPr lang="en-US" dirty="0" smtClean="0"/>
              <a:t> </a:t>
            </a:r>
            <a:r>
              <a:rPr lang="en-US" dirty="0"/>
              <a:t>A.A</a:t>
            </a:r>
          </a:p>
        </p:txBody>
      </p:sp>
      <p:cxnSp>
        <p:nvCxnSpPr>
          <p:cNvPr id="9" name="Straight Arrow Connector 8"/>
          <p:cNvCxnSpPr/>
          <p:nvPr/>
        </p:nvCxnSpPr>
        <p:spPr>
          <a:xfrm rot="10800000" flipV="1">
            <a:off x="755650" y="3573463"/>
            <a:ext cx="2016125" cy="863600"/>
          </a:xfrm>
          <a:prstGeom prst="straightConnector1">
            <a:avLst/>
          </a:prstGeom>
          <a:ln w="38100">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cxnSp>
        <p:nvCxnSpPr>
          <p:cNvPr id="21" name="Straight Arrow Connector 20"/>
          <p:cNvCxnSpPr/>
          <p:nvPr/>
        </p:nvCxnSpPr>
        <p:spPr>
          <a:xfrm rot="10800000" flipV="1">
            <a:off x="755650" y="5516563"/>
            <a:ext cx="1800225" cy="433387"/>
          </a:xfrm>
          <a:prstGeom prst="straightConnector1">
            <a:avLst/>
          </a:prstGeom>
          <a:ln w="38100">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cxnSp>
        <p:nvCxnSpPr>
          <p:cNvPr id="24" name="Straight Arrow Connector 23"/>
          <p:cNvCxnSpPr/>
          <p:nvPr/>
        </p:nvCxnSpPr>
        <p:spPr>
          <a:xfrm rot="10800000" flipV="1">
            <a:off x="755650" y="1341438"/>
            <a:ext cx="1800225" cy="431800"/>
          </a:xfrm>
          <a:prstGeom prst="straightConnector1">
            <a:avLst/>
          </a:prstGeom>
          <a:ln w="38100">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sp>
        <p:nvSpPr>
          <p:cNvPr id="6153" name="TextBox 19"/>
          <p:cNvSpPr txBox="1">
            <a:spLocks noChangeArrowheads="1"/>
          </p:cNvSpPr>
          <p:nvPr/>
        </p:nvSpPr>
        <p:spPr bwMode="auto">
          <a:xfrm>
            <a:off x="0" y="5949950"/>
            <a:ext cx="1655763" cy="369332"/>
          </a:xfrm>
          <a:prstGeom prst="rect">
            <a:avLst/>
          </a:prstGeom>
          <a:solidFill>
            <a:srgbClr val="C00000"/>
          </a:solidFill>
          <a:ln w="9525">
            <a:noFill/>
            <a:miter lim="800000"/>
            <a:headEnd/>
            <a:tailEnd/>
          </a:ln>
        </p:spPr>
        <p:txBody>
          <a:bodyPr>
            <a:spAutoFit/>
          </a:bodyPr>
          <a:lstStyle/>
          <a:p>
            <a:pPr algn="ctr"/>
            <a:r>
              <a:rPr lang="en-US" sz="1400" dirty="0"/>
              <a:t>Single </a:t>
            </a:r>
            <a:r>
              <a:rPr lang="en-US" dirty="0"/>
              <a:t>Contrast</a:t>
            </a:r>
            <a:endParaRPr lang="en-US" sz="1400" dirty="0"/>
          </a:p>
        </p:txBody>
      </p:sp>
      <p:sp>
        <p:nvSpPr>
          <p:cNvPr id="6154" name="TextBox 7"/>
          <p:cNvSpPr txBox="1">
            <a:spLocks noChangeArrowheads="1"/>
          </p:cNvSpPr>
          <p:nvPr/>
        </p:nvSpPr>
        <p:spPr bwMode="auto">
          <a:xfrm>
            <a:off x="0" y="4437063"/>
            <a:ext cx="1619250" cy="584775"/>
          </a:xfrm>
          <a:prstGeom prst="rect">
            <a:avLst/>
          </a:prstGeom>
          <a:solidFill>
            <a:srgbClr val="C00000"/>
          </a:solidFill>
          <a:ln w="9525">
            <a:noFill/>
            <a:miter lim="800000"/>
            <a:headEnd/>
            <a:tailEnd/>
          </a:ln>
        </p:spPr>
        <p:txBody>
          <a:bodyPr>
            <a:spAutoFit/>
          </a:bodyPr>
          <a:lstStyle/>
          <a:p>
            <a:pPr algn="ctr"/>
            <a:r>
              <a:rPr lang="en-US" sz="1600" dirty="0" err="1" smtClean="0"/>
              <a:t>Indentasi</a:t>
            </a:r>
            <a:r>
              <a:rPr lang="en-US" sz="1600" dirty="0" smtClean="0"/>
              <a:t> bronchus </a:t>
            </a:r>
            <a:r>
              <a:rPr lang="en-US" sz="1600" dirty="0" err="1" smtClean="0"/>
              <a:t>kiri</a:t>
            </a:r>
            <a:endParaRPr lang="en-US" sz="1600" dirty="0"/>
          </a:p>
        </p:txBody>
      </p:sp>
      <p:sp>
        <p:nvSpPr>
          <p:cNvPr id="6155" name="TextBox 22"/>
          <p:cNvSpPr txBox="1">
            <a:spLocks noChangeArrowheads="1"/>
          </p:cNvSpPr>
          <p:nvPr/>
        </p:nvSpPr>
        <p:spPr bwMode="auto">
          <a:xfrm>
            <a:off x="11113" y="1773238"/>
            <a:ext cx="1476375" cy="646331"/>
          </a:xfrm>
          <a:prstGeom prst="rect">
            <a:avLst/>
          </a:prstGeom>
          <a:solidFill>
            <a:srgbClr val="C00000"/>
          </a:solidFill>
          <a:ln w="9525">
            <a:noFill/>
            <a:miter lim="800000"/>
            <a:headEnd/>
            <a:tailEnd/>
          </a:ln>
        </p:spPr>
        <p:txBody>
          <a:bodyPr>
            <a:spAutoFit/>
          </a:bodyPr>
          <a:lstStyle/>
          <a:p>
            <a:pPr algn="ctr"/>
            <a:r>
              <a:rPr lang="en-US" dirty="0"/>
              <a:t>Double Contrast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6147"/>
                                        </p:tgtEl>
                                        <p:attrNameLst>
                                          <p:attrName>style.visibility</p:attrName>
                                        </p:attrNameLst>
                                      </p:cBhvr>
                                      <p:to>
                                        <p:strVal val="visible"/>
                                      </p:to>
                                    </p:set>
                                    <p:anim calcmode="lin" valueType="num">
                                      <p:cBhvr additive="base">
                                        <p:cTn id="7" dur="500" fill="hold"/>
                                        <p:tgtEl>
                                          <p:spTgt spid="6147"/>
                                        </p:tgtEl>
                                        <p:attrNameLst>
                                          <p:attrName>ppt_x</p:attrName>
                                        </p:attrNameLst>
                                      </p:cBhvr>
                                      <p:tavLst>
                                        <p:tav tm="0">
                                          <p:val>
                                            <p:strVal val="0-#ppt_w/2"/>
                                          </p:val>
                                        </p:tav>
                                        <p:tav tm="100000">
                                          <p:val>
                                            <p:strVal val="#ppt_x"/>
                                          </p:val>
                                        </p:tav>
                                      </p:tavLst>
                                    </p:anim>
                                    <p:anim calcmode="lin" valueType="num">
                                      <p:cBhvr additive="base">
                                        <p:cTn id="8" dur="500" fill="hold"/>
                                        <p:tgtEl>
                                          <p:spTgt spid="6147"/>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155"/>
                                        </p:tgtEl>
                                        <p:attrNameLst>
                                          <p:attrName>style.visibility</p:attrName>
                                        </p:attrNameLst>
                                      </p:cBhvr>
                                      <p:to>
                                        <p:strVal val="visible"/>
                                      </p:to>
                                    </p:set>
                                    <p:anim calcmode="lin" valueType="num">
                                      <p:cBhvr additive="base">
                                        <p:cTn id="13" dur="500" fill="hold"/>
                                        <p:tgtEl>
                                          <p:spTgt spid="6155"/>
                                        </p:tgtEl>
                                        <p:attrNameLst>
                                          <p:attrName>ppt_x</p:attrName>
                                        </p:attrNameLst>
                                      </p:cBhvr>
                                      <p:tavLst>
                                        <p:tav tm="0">
                                          <p:val>
                                            <p:strVal val="#ppt_x"/>
                                          </p:val>
                                        </p:tav>
                                        <p:tav tm="100000">
                                          <p:val>
                                            <p:strVal val="#ppt_x"/>
                                          </p:val>
                                        </p:tav>
                                      </p:tavLst>
                                    </p:anim>
                                    <p:anim calcmode="lin" valueType="num">
                                      <p:cBhvr additive="base">
                                        <p:cTn id="14" dur="500" fill="hold"/>
                                        <p:tgtEl>
                                          <p:spTgt spid="615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149"/>
                                        </p:tgtEl>
                                        <p:attrNameLst>
                                          <p:attrName>style.visibility</p:attrName>
                                        </p:attrNameLst>
                                      </p:cBhvr>
                                      <p:to>
                                        <p:strVal val="visible"/>
                                      </p:to>
                                    </p:set>
                                    <p:anim calcmode="lin" valueType="num">
                                      <p:cBhvr additive="base">
                                        <p:cTn id="19" dur="500" fill="hold"/>
                                        <p:tgtEl>
                                          <p:spTgt spid="6149"/>
                                        </p:tgtEl>
                                        <p:attrNameLst>
                                          <p:attrName>ppt_x</p:attrName>
                                        </p:attrNameLst>
                                      </p:cBhvr>
                                      <p:tavLst>
                                        <p:tav tm="0">
                                          <p:val>
                                            <p:strVal val="#ppt_x"/>
                                          </p:val>
                                        </p:tav>
                                        <p:tav tm="100000">
                                          <p:val>
                                            <p:strVal val="#ppt_x"/>
                                          </p:val>
                                        </p:tav>
                                      </p:tavLst>
                                    </p:anim>
                                    <p:anim calcmode="lin" valueType="num">
                                      <p:cBhvr additive="base">
                                        <p:cTn id="20" dur="500" fill="hold"/>
                                        <p:tgtEl>
                                          <p:spTgt spid="6149"/>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154"/>
                                        </p:tgtEl>
                                        <p:attrNameLst>
                                          <p:attrName>style.visibility</p:attrName>
                                        </p:attrNameLst>
                                      </p:cBhvr>
                                      <p:to>
                                        <p:strVal val="visible"/>
                                      </p:to>
                                    </p:set>
                                    <p:anim calcmode="lin" valueType="num">
                                      <p:cBhvr additive="base">
                                        <p:cTn id="25" dur="500" fill="hold"/>
                                        <p:tgtEl>
                                          <p:spTgt spid="6154"/>
                                        </p:tgtEl>
                                        <p:attrNameLst>
                                          <p:attrName>ppt_x</p:attrName>
                                        </p:attrNameLst>
                                      </p:cBhvr>
                                      <p:tavLst>
                                        <p:tav tm="0">
                                          <p:val>
                                            <p:strVal val="#ppt_x"/>
                                          </p:val>
                                        </p:tav>
                                        <p:tav tm="100000">
                                          <p:val>
                                            <p:strVal val="#ppt_x"/>
                                          </p:val>
                                        </p:tav>
                                      </p:tavLst>
                                    </p:anim>
                                    <p:anim calcmode="lin" valueType="num">
                                      <p:cBhvr additive="base">
                                        <p:cTn id="26" dur="500" fill="hold"/>
                                        <p:tgtEl>
                                          <p:spTgt spid="6154"/>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6153"/>
                                        </p:tgtEl>
                                        <p:attrNameLst>
                                          <p:attrName>style.visibility</p:attrName>
                                        </p:attrNameLst>
                                      </p:cBhvr>
                                      <p:to>
                                        <p:strVal val="visible"/>
                                      </p:to>
                                    </p:set>
                                    <p:anim calcmode="lin" valueType="num">
                                      <p:cBhvr additive="base">
                                        <p:cTn id="31" dur="500" fill="hold"/>
                                        <p:tgtEl>
                                          <p:spTgt spid="6153"/>
                                        </p:tgtEl>
                                        <p:attrNameLst>
                                          <p:attrName>ppt_x</p:attrName>
                                        </p:attrNameLst>
                                      </p:cBhvr>
                                      <p:tavLst>
                                        <p:tav tm="0">
                                          <p:val>
                                            <p:strVal val="#ppt_x"/>
                                          </p:val>
                                        </p:tav>
                                        <p:tav tm="100000">
                                          <p:val>
                                            <p:strVal val="#ppt_x"/>
                                          </p:val>
                                        </p:tav>
                                      </p:tavLst>
                                    </p:anim>
                                    <p:anim calcmode="lin" valueType="num">
                                      <p:cBhvr additive="base">
                                        <p:cTn id="32" dur="500" fill="hold"/>
                                        <p:tgtEl>
                                          <p:spTgt spid="615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7" grpId="0" animBg="1"/>
      <p:bldP spid="6149" grpId="0" animBg="1"/>
      <p:bldP spid="6153" grpId="0" animBg="1"/>
      <p:bldP spid="6154" grpId="0" animBg="1"/>
      <p:bldP spid="6155"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4" descr="esophagus"/>
          <p:cNvPicPr>
            <a:picLocks noChangeAspect="1" noChangeArrowheads="1"/>
          </p:cNvPicPr>
          <p:nvPr/>
        </p:nvPicPr>
        <p:blipFill>
          <a:blip r:embed="rId2" cstate="print"/>
          <a:srcRect/>
          <a:stretch>
            <a:fillRect/>
          </a:stretch>
        </p:blipFill>
        <p:spPr bwMode="auto">
          <a:xfrm>
            <a:off x="1692275" y="549275"/>
            <a:ext cx="5256213" cy="6308725"/>
          </a:xfrm>
          <a:prstGeom prst="rect">
            <a:avLst/>
          </a:prstGeom>
          <a:noFill/>
          <a:ln w="9525">
            <a:noFill/>
            <a:miter lim="800000"/>
            <a:headEnd/>
            <a:tailEnd/>
          </a:ln>
        </p:spPr>
      </p:pic>
      <p:sp>
        <p:nvSpPr>
          <p:cNvPr id="7171" name="TextBox 4"/>
          <p:cNvSpPr txBox="1">
            <a:spLocks noChangeArrowheads="1"/>
          </p:cNvSpPr>
          <p:nvPr/>
        </p:nvSpPr>
        <p:spPr bwMode="auto">
          <a:xfrm>
            <a:off x="285720" y="0"/>
            <a:ext cx="8280400" cy="523875"/>
          </a:xfrm>
          <a:prstGeom prst="rect">
            <a:avLst/>
          </a:prstGeom>
          <a:solidFill>
            <a:schemeClr val="tx1"/>
          </a:solidFill>
          <a:ln w="9525">
            <a:noFill/>
            <a:miter lim="800000"/>
            <a:headEnd/>
            <a:tailEnd/>
          </a:ln>
        </p:spPr>
        <p:txBody>
          <a:bodyPr>
            <a:spAutoFit/>
          </a:bodyPr>
          <a:lstStyle/>
          <a:p>
            <a:pPr algn="ctr">
              <a:defRPr/>
            </a:pPr>
            <a:r>
              <a:rPr lang="en-US" sz="2800" b="1" dirty="0">
                <a:solidFill>
                  <a:srgbClr val="50E2DB"/>
                </a:solidFill>
                <a:effectLst>
                  <a:outerShdw blurRad="50800" dist="38100" dir="2700000" algn="tl" rotWithShape="0">
                    <a:prstClr val="black">
                      <a:alpha val="40000"/>
                    </a:prstClr>
                  </a:outerShdw>
                  <a:reflection blurRad="6350" stA="55000" endA="300" endPos="45500" dir="5400000" sy="-100000" algn="bl" rotWithShape="0"/>
                </a:effectLst>
              </a:rPr>
              <a:t>Barium Swallow</a:t>
            </a:r>
            <a:r>
              <a:rPr lang="en-US" sz="2800" b="1" dirty="0" smtClean="0">
                <a:solidFill>
                  <a:srgbClr val="50E2DB"/>
                </a:solidFill>
                <a:effectLst>
                  <a:outerShdw blurRad="50800" dist="38100" dir="2700000" algn="tl" rotWithShape="0">
                    <a:prstClr val="black">
                      <a:alpha val="40000"/>
                    </a:prstClr>
                  </a:outerShdw>
                  <a:reflection blurRad="6350" stA="55000" endA="300" endPos="45500" dir="5400000" sy="-100000" algn="bl" rotWithShape="0"/>
                </a:effectLst>
              </a:rPr>
              <a:t>,</a:t>
            </a:r>
            <a:endParaRPr lang="en-US" sz="2800" b="1" dirty="0">
              <a:solidFill>
                <a:srgbClr val="50E2DB"/>
              </a:solidFill>
              <a:effectLst>
                <a:outerShdw blurRad="50800" dist="38100" dir="2700000" algn="tl" rotWithShape="0">
                  <a:prstClr val="black">
                    <a:alpha val="40000"/>
                  </a:prstClr>
                </a:outerShdw>
                <a:reflection blurRad="6350" stA="55000" endA="300" endPos="45500" dir="5400000" sy="-100000" algn="bl" rotWithShape="0"/>
              </a:effectLst>
            </a:endParaRPr>
          </a:p>
        </p:txBody>
      </p:sp>
      <p:sp>
        <p:nvSpPr>
          <p:cNvPr id="7172" name="TextBox 5"/>
          <p:cNvSpPr txBox="1">
            <a:spLocks noChangeArrowheads="1"/>
          </p:cNvSpPr>
          <p:nvPr/>
        </p:nvSpPr>
        <p:spPr bwMode="auto">
          <a:xfrm>
            <a:off x="0" y="2852738"/>
            <a:ext cx="1655763" cy="830997"/>
          </a:xfrm>
          <a:prstGeom prst="rect">
            <a:avLst/>
          </a:prstGeom>
          <a:solidFill>
            <a:srgbClr val="C00000"/>
          </a:solidFill>
          <a:ln w="9525">
            <a:noFill/>
            <a:miter lim="800000"/>
            <a:headEnd/>
            <a:tailEnd/>
          </a:ln>
        </p:spPr>
        <p:txBody>
          <a:bodyPr>
            <a:spAutoFit/>
          </a:bodyPr>
          <a:lstStyle/>
          <a:p>
            <a:pPr algn="ctr"/>
            <a:r>
              <a:rPr lang="en-US" sz="2400" dirty="0"/>
              <a:t>Double Contrast</a:t>
            </a:r>
          </a:p>
        </p:txBody>
      </p:sp>
      <p:cxnSp>
        <p:nvCxnSpPr>
          <p:cNvPr id="7" name="Straight Arrow Connector 6"/>
          <p:cNvCxnSpPr/>
          <p:nvPr/>
        </p:nvCxnSpPr>
        <p:spPr>
          <a:xfrm rot="10800000">
            <a:off x="1714480" y="3143248"/>
            <a:ext cx="2714644" cy="1588"/>
          </a:xfrm>
          <a:prstGeom prst="straightConnector1">
            <a:avLst/>
          </a:prstGeom>
          <a:ln w="38100">
            <a:solidFill>
              <a:schemeClr val="bg1"/>
            </a:solidFill>
            <a:headEnd type="triangle"/>
            <a:tailEnd type="none"/>
          </a:ln>
        </p:spPr>
        <p:style>
          <a:lnRef idx="1">
            <a:schemeClr val="accent1"/>
          </a:lnRef>
          <a:fillRef idx="0">
            <a:schemeClr val="accent1"/>
          </a:fillRef>
          <a:effectRef idx="0">
            <a:schemeClr val="accent1"/>
          </a:effectRef>
          <a:fontRef idx="minor">
            <a:schemeClr val="tx1"/>
          </a:fontRef>
        </p:style>
      </p:cxnSp>
      <p:sp>
        <p:nvSpPr>
          <p:cNvPr id="7174" name="TextBox 8"/>
          <p:cNvSpPr txBox="1">
            <a:spLocks noChangeArrowheads="1"/>
          </p:cNvSpPr>
          <p:nvPr/>
        </p:nvSpPr>
        <p:spPr bwMode="auto">
          <a:xfrm>
            <a:off x="2700338" y="3789363"/>
            <a:ext cx="792162" cy="369332"/>
          </a:xfrm>
          <a:prstGeom prst="rect">
            <a:avLst/>
          </a:prstGeom>
          <a:solidFill>
            <a:schemeClr val="tx1"/>
          </a:solidFill>
          <a:ln w="9525">
            <a:noFill/>
            <a:miter lim="800000"/>
            <a:headEnd/>
            <a:tailEnd/>
          </a:ln>
        </p:spPr>
        <p:txBody>
          <a:bodyPr>
            <a:spAutoFit/>
          </a:bodyPr>
          <a:lstStyle/>
          <a:p>
            <a:pPr algn="ctr"/>
            <a:r>
              <a:rPr lang="en-US" b="1">
                <a:solidFill>
                  <a:srgbClr val="50E2DB"/>
                </a:solidFill>
              </a:rPr>
              <a:t>Heart</a:t>
            </a:r>
          </a:p>
        </p:txBody>
      </p:sp>
      <p:sp>
        <p:nvSpPr>
          <p:cNvPr id="12" name="Oval 11"/>
          <p:cNvSpPr/>
          <p:nvPr/>
        </p:nvSpPr>
        <p:spPr>
          <a:xfrm rot="2185441">
            <a:off x="3332163" y="4090988"/>
            <a:ext cx="936625" cy="984250"/>
          </a:xfrm>
          <a:prstGeom prst="ellipse">
            <a:avLst/>
          </a:prstGeom>
          <a:solidFill>
            <a:schemeClr val="bg2">
              <a:lumMod val="60000"/>
              <a:lumOff val="40000"/>
              <a:alpha val="9020"/>
            </a:schemeClr>
          </a:solidFill>
          <a:ln>
            <a:solidFill>
              <a:srgbClr val="002060"/>
            </a:solidFill>
          </a:ln>
        </p:spPr>
        <p:style>
          <a:lnRef idx="1">
            <a:schemeClr val="accent4"/>
          </a:lnRef>
          <a:fillRef idx="3">
            <a:schemeClr val="accent4"/>
          </a:fillRef>
          <a:effectRef idx="2">
            <a:schemeClr val="accent4"/>
          </a:effectRef>
          <a:fontRef idx="minor">
            <a:schemeClr val="lt1"/>
          </a:fontRef>
        </p:style>
        <p:txBody>
          <a:bodyPr anchor="ctr"/>
          <a:lstStyle/>
          <a:p>
            <a:pPr algn="ctr">
              <a:defRPr/>
            </a:pPr>
            <a:r>
              <a:rPr lang="en-US" dirty="0">
                <a:solidFill>
                  <a:srgbClr val="50E2DB"/>
                </a:solidFill>
              </a:rPr>
              <a:t>L.V.</a:t>
            </a:r>
          </a:p>
        </p:txBody>
      </p:sp>
      <p:sp>
        <p:nvSpPr>
          <p:cNvPr id="13" name="Oval 12"/>
          <p:cNvSpPr/>
          <p:nvPr/>
        </p:nvSpPr>
        <p:spPr>
          <a:xfrm rot="2185441">
            <a:off x="3806825" y="3516313"/>
            <a:ext cx="817563" cy="846137"/>
          </a:xfrm>
          <a:prstGeom prst="ellipse">
            <a:avLst/>
          </a:prstGeom>
          <a:solidFill>
            <a:schemeClr val="bg2">
              <a:lumMod val="60000"/>
              <a:lumOff val="40000"/>
              <a:alpha val="9020"/>
            </a:schemeClr>
          </a:solidFill>
          <a:ln>
            <a:solidFill>
              <a:srgbClr val="002060"/>
            </a:solidFill>
          </a:ln>
        </p:spPr>
        <p:style>
          <a:lnRef idx="1">
            <a:schemeClr val="accent4"/>
          </a:lnRef>
          <a:fillRef idx="3">
            <a:schemeClr val="accent4"/>
          </a:fillRef>
          <a:effectRef idx="2">
            <a:schemeClr val="accent4"/>
          </a:effectRef>
          <a:fontRef idx="minor">
            <a:schemeClr val="lt1"/>
          </a:fontRef>
        </p:style>
        <p:txBody>
          <a:bodyPr anchor="ctr"/>
          <a:lstStyle/>
          <a:p>
            <a:pPr algn="ctr">
              <a:defRPr/>
            </a:pPr>
            <a:r>
              <a:rPr lang="en-US" dirty="0">
                <a:solidFill>
                  <a:srgbClr val="50E2DB"/>
                </a:solidFill>
              </a:rPr>
              <a:t>L.A.</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7171"/>
                                        </p:tgtEl>
                                        <p:attrNameLst>
                                          <p:attrName>style.visibility</p:attrName>
                                        </p:attrNameLst>
                                      </p:cBhvr>
                                      <p:to>
                                        <p:strVal val="visible"/>
                                      </p:to>
                                    </p:set>
                                    <p:anim calcmode="lin" valueType="num">
                                      <p:cBhvr additive="base">
                                        <p:cTn id="7" dur="500" fill="hold"/>
                                        <p:tgtEl>
                                          <p:spTgt spid="7171"/>
                                        </p:tgtEl>
                                        <p:attrNameLst>
                                          <p:attrName>ppt_x</p:attrName>
                                        </p:attrNameLst>
                                      </p:cBhvr>
                                      <p:tavLst>
                                        <p:tav tm="0">
                                          <p:val>
                                            <p:strVal val="0-#ppt_w/2"/>
                                          </p:val>
                                        </p:tav>
                                        <p:tav tm="100000">
                                          <p:val>
                                            <p:strVal val="#ppt_x"/>
                                          </p:val>
                                        </p:tav>
                                      </p:tavLst>
                                    </p:anim>
                                    <p:anim calcmode="lin" valueType="num">
                                      <p:cBhvr additive="base">
                                        <p:cTn id="8" dur="500" fill="hold"/>
                                        <p:tgtEl>
                                          <p:spTgt spid="717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1"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4" descr="Git_normal_labelled_barium_swallow"/>
          <p:cNvPicPr>
            <a:picLocks noChangeAspect="1" noChangeArrowheads="1"/>
          </p:cNvPicPr>
          <p:nvPr/>
        </p:nvPicPr>
        <p:blipFill>
          <a:blip r:embed="rId2" cstate="print"/>
          <a:srcRect/>
          <a:stretch>
            <a:fillRect/>
          </a:stretch>
        </p:blipFill>
        <p:spPr bwMode="auto">
          <a:xfrm>
            <a:off x="1705686" y="606424"/>
            <a:ext cx="5226928" cy="6251575"/>
          </a:xfrm>
          <a:prstGeom prst="rect">
            <a:avLst/>
          </a:prstGeom>
          <a:noFill/>
          <a:ln w="9525">
            <a:solidFill>
              <a:schemeClr val="accent1"/>
            </a:solidFill>
            <a:miter lim="800000"/>
            <a:headEnd/>
            <a:tailEnd/>
          </a:ln>
        </p:spPr>
      </p:pic>
      <p:sp>
        <p:nvSpPr>
          <p:cNvPr id="8195" name="TextBox 4"/>
          <p:cNvSpPr txBox="1">
            <a:spLocks noChangeArrowheads="1"/>
          </p:cNvSpPr>
          <p:nvPr/>
        </p:nvSpPr>
        <p:spPr bwMode="auto">
          <a:xfrm>
            <a:off x="539750" y="0"/>
            <a:ext cx="8280400" cy="523875"/>
          </a:xfrm>
          <a:prstGeom prst="rect">
            <a:avLst/>
          </a:prstGeom>
          <a:solidFill>
            <a:schemeClr val="tx1"/>
          </a:solidFill>
          <a:ln w="9525">
            <a:noFill/>
            <a:miter lim="800000"/>
            <a:headEnd/>
            <a:tailEnd/>
          </a:ln>
        </p:spPr>
        <p:txBody>
          <a:bodyPr>
            <a:spAutoFit/>
          </a:bodyPr>
          <a:lstStyle/>
          <a:p>
            <a:pPr algn="ctr">
              <a:defRPr/>
            </a:pPr>
            <a:r>
              <a:rPr lang="en-US" sz="2800" b="1" dirty="0">
                <a:solidFill>
                  <a:srgbClr val="50E2DB"/>
                </a:solidFill>
                <a:effectLst>
                  <a:outerShdw blurRad="50800" dist="38100" dir="2700000" algn="tl" rotWithShape="0">
                    <a:prstClr val="black">
                      <a:alpha val="40000"/>
                    </a:prstClr>
                  </a:outerShdw>
                  <a:reflection blurRad="6350" stA="55000" endA="300" endPos="45500" dir="5400000" sy="-100000" algn="bl" rotWithShape="0"/>
                </a:effectLst>
              </a:rPr>
              <a:t>Barium Swallow, </a:t>
            </a:r>
            <a:r>
              <a:rPr lang="en-US" sz="2800" b="1" dirty="0" smtClean="0">
                <a:solidFill>
                  <a:srgbClr val="50E2DB"/>
                </a:solidFill>
                <a:effectLst>
                  <a:outerShdw blurRad="50800" dist="38100" dir="2700000" algn="tl" rotWithShape="0">
                    <a:prstClr val="black">
                      <a:alpha val="40000"/>
                    </a:prstClr>
                  </a:outerShdw>
                  <a:reflection blurRad="6350" stA="55000" endA="300" endPos="45500" dir="5400000" sy="-100000" algn="bl" rotWithShape="0"/>
                </a:effectLst>
              </a:rPr>
              <a:t>Contrast </a:t>
            </a:r>
            <a:r>
              <a:rPr lang="en-US" sz="2800" b="1" dirty="0" err="1" smtClean="0">
                <a:solidFill>
                  <a:srgbClr val="50E2DB"/>
                </a:solidFill>
                <a:effectLst>
                  <a:outerShdw blurRad="50800" dist="38100" dir="2700000" algn="tl" rotWithShape="0">
                    <a:prstClr val="black">
                      <a:alpha val="40000"/>
                    </a:prstClr>
                  </a:outerShdw>
                  <a:reflection blurRad="6350" stA="55000" endA="300" endPos="45500" dir="5400000" sy="-100000" algn="bl" rotWithShape="0"/>
                </a:effectLst>
              </a:rPr>
              <a:t>Ganda</a:t>
            </a:r>
            <a:endParaRPr lang="en-US" sz="2800" b="1" dirty="0">
              <a:solidFill>
                <a:srgbClr val="50E2DB"/>
              </a:solidFill>
              <a:effectLst>
                <a:outerShdw blurRad="50800" dist="38100" dir="2700000" algn="tl" rotWithShape="0">
                  <a:prstClr val="black">
                    <a:alpha val="40000"/>
                  </a:prstClr>
                </a:outerShdw>
                <a:reflection blurRad="6350" stA="55000" endA="300" endPos="45500" dir="5400000" sy="-100000" algn="bl" rotWithShape="0"/>
              </a:effectLst>
            </a:endParaRPr>
          </a:p>
        </p:txBody>
      </p:sp>
      <p:sp>
        <p:nvSpPr>
          <p:cNvPr id="8196" name="TextBox 5"/>
          <p:cNvSpPr txBox="1">
            <a:spLocks noChangeArrowheads="1"/>
          </p:cNvSpPr>
          <p:nvPr/>
        </p:nvSpPr>
        <p:spPr bwMode="auto">
          <a:xfrm>
            <a:off x="7488238" y="1700213"/>
            <a:ext cx="1655762" cy="646331"/>
          </a:xfrm>
          <a:prstGeom prst="rect">
            <a:avLst/>
          </a:prstGeom>
          <a:solidFill>
            <a:srgbClr val="C00000"/>
          </a:solidFill>
          <a:ln w="9525">
            <a:noFill/>
            <a:miter lim="800000"/>
            <a:headEnd/>
            <a:tailEnd/>
          </a:ln>
        </p:spPr>
        <p:txBody>
          <a:bodyPr>
            <a:spAutoFit/>
          </a:bodyPr>
          <a:lstStyle/>
          <a:p>
            <a:pPr algn="ctr"/>
            <a:r>
              <a:rPr lang="en-US" u="sng" dirty="0" err="1" smtClean="0"/>
              <a:t>Indentasi</a:t>
            </a:r>
            <a:r>
              <a:rPr lang="en-US" u="sng" dirty="0" smtClean="0"/>
              <a:t> bronchus </a:t>
            </a:r>
            <a:r>
              <a:rPr lang="en-US" u="sng" dirty="0" err="1" smtClean="0"/>
              <a:t>kiri</a:t>
            </a:r>
            <a:endParaRPr lang="en-US" dirty="0"/>
          </a:p>
        </p:txBody>
      </p:sp>
      <p:cxnSp>
        <p:nvCxnSpPr>
          <p:cNvPr id="7" name="Straight Arrow Connector 6"/>
          <p:cNvCxnSpPr>
            <a:endCxn id="8196" idx="1"/>
          </p:cNvCxnSpPr>
          <p:nvPr/>
        </p:nvCxnSpPr>
        <p:spPr>
          <a:xfrm flipV="1">
            <a:off x="6804025" y="2023379"/>
            <a:ext cx="684213" cy="181661"/>
          </a:xfrm>
          <a:prstGeom prst="straightConnector1">
            <a:avLst/>
          </a:prstGeom>
          <a:ln w="38100">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sp>
        <p:nvSpPr>
          <p:cNvPr id="8198" name="TextBox 7"/>
          <p:cNvSpPr txBox="1">
            <a:spLocks noChangeArrowheads="1"/>
          </p:cNvSpPr>
          <p:nvPr/>
        </p:nvSpPr>
        <p:spPr bwMode="auto">
          <a:xfrm>
            <a:off x="7129463" y="4724400"/>
            <a:ext cx="1655762" cy="707886"/>
          </a:xfrm>
          <a:prstGeom prst="rect">
            <a:avLst/>
          </a:prstGeom>
          <a:solidFill>
            <a:srgbClr val="C00000"/>
          </a:solidFill>
          <a:ln w="9525">
            <a:noFill/>
            <a:miter lim="800000"/>
            <a:headEnd/>
            <a:tailEnd/>
          </a:ln>
        </p:spPr>
        <p:txBody>
          <a:bodyPr>
            <a:spAutoFit/>
          </a:bodyPr>
          <a:lstStyle/>
          <a:p>
            <a:pPr algn="ctr"/>
            <a:r>
              <a:rPr lang="en-US" sz="2000"/>
              <a:t>Single Contrast</a:t>
            </a:r>
          </a:p>
        </p:txBody>
      </p:sp>
      <p:cxnSp>
        <p:nvCxnSpPr>
          <p:cNvPr id="9" name="Straight Arrow Connector 8"/>
          <p:cNvCxnSpPr/>
          <p:nvPr/>
        </p:nvCxnSpPr>
        <p:spPr>
          <a:xfrm>
            <a:off x="6372225" y="4292600"/>
            <a:ext cx="1512888" cy="431800"/>
          </a:xfrm>
          <a:prstGeom prst="straightConnector1">
            <a:avLst/>
          </a:prstGeom>
          <a:ln w="38100">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sp>
        <p:nvSpPr>
          <p:cNvPr id="8200" name="TextBox 9"/>
          <p:cNvSpPr txBox="1">
            <a:spLocks noChangeArrowheads="1"/>
          </p:cNvSpPr>
          <p:nvPr/>
        </p:nvSpPr>
        <p:spPr bwMode="auto">
          <a:xfrm>
            <a:off x="7488238" y="3213100"/>
            <a:ext cx="1655762" cy="646331"/>
          </a:xfrm>
          <a:prstGeom prst="rect">
            <a:avLst/>
          </a:prstGeom>
          <a:solidFill>
            <a:srgbClr val="C00000"/>
          </a:solidFill>
          <a:ln w="9525">
            <a:noFill/>
            <a:miter lim="800000"/>
            <a:headEnd/>
            <a:tailEnd/>
          </a:ln>
        </p:spPr>
        <p:txBody>
          <a:bodyPr>
            <a:spAutoFit/>
          </a:bodyPr>
          <a:lstStyle/>
          <a:p>
            <a:pPr algn="ctr"/>
            <a:r>
              <a:rPr lang="en-US" dirty="0"/>
              <a:t>Double Contrast</a:t>
            </a:r>
          </a:p>
        </p:txBody>
      </p:sp>
      <p:cxnSp>
        <p:nvCxnSpPr>
          <p:cNvPr id="11" name="Straight Arrow Connector 10"/>
          <p:cNvCxnSpPr>
            <a:endCxn id="8200" idx="1"/>
          </p:cNvCxnSpPr>
          <p:nvPr/>
        </p:nvCxnSpPr>
        <p:spPr>
          <a:xfrm rot="16200000" flipH="1">
            <a:off x="6696418" y="2744445"/>
            <a:ext cx="827991" cy="755650"/>
          </a:xfrm>
          <a:prstGeom prst="straightConnector1">
            <a:avLst/>
          </a:prstGeom>
          <a:ln w="38100">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8195"/>
                                        </p:tgtEl>
                                        <p:attrNameLst>
                                          <p:attrName>style.visibility</p:attrName>
                                        </p:attrNameLst>
                                      </p:cBhvr>
                                      <p:to>
                                        <p:strVal val="visible"/>
                                      </p:to>
                                    </p:set>
                                    <p:anim calcmode="lin" valueType="num">
                                      <p:cBhvr additive="base">
                                        <p:cTn id="7" dur="500" fill="hold"/>
                                        <p:tgtEl>
                                          <p:spTgt spid="8195"/>
                                        </p:tgtEl>
                                        <p:attrNameLst>
                                          <p:attrName>ppt_x</p:attrName>
                                        </p:attrNameLst>
                                      </p:cBhvr>
                                      <p:tavLst>
                                        <p:tav tm="0">
                                          <p:val>
                                            <p:strVal val="0-#ppt_w/2"/>
                                          </p:val>
                                        </p:tav>
                                        <p:tav tm="100000">
                                          <p:val>
                                            <p:strVal val="#ppt_x"/>
                                          </p:val>
                                        </p:tav>
                                      </p:tavLst>
                                    </p:anim>
                                    <p:anim calcmode="lin" valueType="num">
                                      <p:cBhvr additive="base">
                                        <p:cTn id="8" dur="500" fill="hold"/>
                                        <p:tgtEl>
                                          <p:spTgt spid="8195"/>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8196"/>
                                        </p:tgtEl>
                                        <p:attrNameLst>
                                          <p:attrName>style.visibility</p:attrName>
                                        </p:attrNameLst>
                                      </p:cBhvr>
                                      <p:to>
                                        <p:strVal val="visible"/>
                                      </p:to>
                                    </p:set>
                                    <p:anim calcmode="lin" valueType="num">
                                      <p:cBhvr additive="base">
                                        <p:cTn id="13" dur="500" fill="hold"/>
                                        <p:tgtEl>
                                          <p:spTgt spid="8196"/>
                                        </p:tgtEl>
                                        <p:attrNameLst>
                                          <p:attrName>ppt_x</p:attrName>
                                        </p:attrNameLst>
                                      </p:cBhvr>
                                      <p:tavLst>
                                        <p:tav tm="0">
                                          <p:val>
                                            <p:strVal val="#ppt_x"/>
                                          </p:val>
                                        </p:tav>
                                        <p:tav tm="100000">
                                          <p:val>
                                            <p:strVal val="#ppt_x"/>
                                          </p:val>
                                        </p:tav>
                                      </p:tavLst>
                                    </p:anim>
                                    <p:anim calcmode="lin" valueType="num">
                                      <p:cBhvr additive="base">
                                        <p:cTn id="14" dur="500" fill="hold"/>
                                        <p:tgtEl>
                                          <p:spTgt spid="8196"/>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8200"/>
                                        </p:tgtEl>
                                        <p:attrNameLst>
                                          <p:attrName>style.visibility</p:attrName>
                                        </p:attrNameLst>
                                      </p:cBhvr>
                                      <p:to>
                                        <p:strVal val="visible"/>
                                      </p:to>
                                    </p:set>
                                    <p:anim calcmode="lin" valueType="num">
                                      <p:cBhvr additive="base">
                                        <p:cTn id="19" dur="500" fill="hold"/>
                                        <p:tgtEl>
                                          <p:spTgt spid="8200"/>
                                        </p:tgtEl>
                                        <p:attrNameLst>
                                          <p:attrName>ppt_x</p:attrName>
                                        </p:attrNameLst>
                                      </p:cBhvr>
                                      <p:tavLst>
                                        <p:tav tm="0">
                                          <p:val>
                                            <p:strVal val="#ppt_x"/>
                                          </p:val>
                                        </p:tav>
                                        <p:tav tm="100000">
                                          <p:val>
                                            <p:strVal val="#ppt_x"/>
                                          </p:val>
                                        </p:tav>
                                      </p:tavLst>
                                    </p:anim>
                                    <p:anim calcmode="lin" valueType="num">
                                      <p:cBhvr additive="base">
                                        <p:cTn id="20" dur="500" fill="hold"/>
                                        <p:tgtEl>
                                          <p:spTgt spid="8200"/>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8198"/>
                                        </p:tgtEl>
                                        <p:attrNameLst>
                                          <p:attrName>style.visibility</p:attrName>
                                        </p:attrNameLst>
                                      </p:cBhvr>
                                      <p:to>
                                        <p:strVal val="visible"/>
                                      </p:to>
                                    </p:set>
                                    <p:anim calcmode="lin" valueType="num">
                                      <p:cBhvr additive="base">
                                        <p:cTn id="25" dur="500" fill="hold"/>
                                        <p:tgtEl>
                                          <p:spTgt spid="8198"/>
                                        </p:tgtEl>
                                        <p:attrNameLst>
                                          <p:attrName>ppt_x</p:attrName>
                                        </p:attrNameLst>
                                      </p:cBhvr>
                                      <p:tavLst>
                                        <p:tav tm="0">
                                          <p:val>
                                            <p:strVal val="#ppt_x"/>
                                          </p:val>
                                        </p:tav>
                                        <p:tav tm="100000">
                                          <p:val>
                                            <p:strVal val="#ppt_x"/>
                                          </p:val>
                                        </p:tav>
                                      </p:tavLst>
                                    </p:anim>
                                    <p:anim calcmode="lin" valueType="num">
                                      <p:cBhvr additive="base">
                                        <p:cTn id="26" dur="500" fill="hold"/>
                                        <p:tgtEl>
                                          <p:spTgt spid="819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5" grpId="0" animBg="1"/>
      <p:bldP spid="8196" grpId="0" animBg="1"/>
      <p:bldP spid="8198" grpId="0" animBg="1"/>
      <p:bldP spid="8200"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Slide Number Placeholder 4"/>
          <p:cNvSpPr>
            <a:spLocks noGrp="1"/>
          </p:cNvSpPr>
          <p:nvPr>
            <p:ph type="sldNum" sz="quarter" idx="12"/>
          </p:nvPr>
        </p:nvSpPr>
        <p:spPr>
          <a:noFill/>
        </p:spPr>
        <p:txBody>
          <a:bodyPr/>
          <a:lstStyle/>
          <a:p>
            <a:fld id="{8C69B97A-4B50-4270-A84D-73E338FD6253}" type="slidenum">
              <a:rPr lang="en-US" smtClean="0"/>
              <a:pPr/>
              <a:t>27</a:t>
            </a:fld>
            <a:endParaRPr lang="en-US" smtClean="0"/>
          </a:p>
        </p:txBody>
      </p:sp>
      <p:pic>
        <p:nvPicPr>
          <p:cNvPr id="32771" name="Picture 4"/>
          <p:cNvPicPr>
            <a:picLocks noGrp="1" noChangeAspect="1" noChangeArrowheads="1"/>
          </p:cNvPicPr>
          <p:nvPr>
            <p:ph type="title"/>
          </p:nvPr>
        </p:nvPicPr>
        <p:blipFill>
          <a:blip r:embed="rId2" cstate="print"/>
          <a:srcRect/>
          <a:stretch>
            <a:fillRect/>
          </a:stretch>
        </p:blipFill>
        <p:spPr>
          <a:xfrm>
            <a:off x="1908175" y="981075"/>
            <a:ext cx="5905500" cy="5119688"/>
          </a:xfrm>
          <a:ln>
            <a:solidFill>
              <a:schemeClr val="hlink"/>
            </a:solidFill>
          </a:ln>
        </p:spPr>
      </p:pic>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Slide Number Placeholder 4"/>
          <p:cNvSpPr>
            <a:spLocks noGrp="1"/>
          </p:cNvSpPr>
          <p:nvPr>
            <p:ph type="sldNum" sz="quarter" idx="12"/>
          </p:nvPr>
        </p:nvSpPr>
        <p:spPr>
          <a:noFill/>
        </p:spPr>
        <p:txBody>
          <a:bodyPr/>
          <a:lstStyle/>
          <a:p>
            <a:fld id="{34C18590-429A-427A-8F2C-99D413DE0785}" type="slidenum">
              <a:rPr lang="en-US" smtClean="0"/>
              <a:pPr/>
              <a:t>28</a:t>
            </a:fld>
            <a:endParaRPr lang="en-US" smtClean="0"/>
          </a:p>
        </p:txBody>
      </p:sp>
      <p:pic>
        <p:nvPicPr>
          <p:cNvPr id="41987" name="Picture 3" descr="s31_2"/>
          <p:cNvPicPr>
            <a:picLocks noGrp="1" noChangeAspect="1" noChangeArrowheads="1"/>
          </p:cNvPicPr>
          <p:nvPr>
            <p:ph/>
          </p:nvPr>
        </p:nvPicPr>
        <p:blipFill>
          <a:blip r:embed="rId2" cstate="print"/>
          <a:srcRect t="65955"/>
          <a:stretch>
            <a:fillRect/>
          </a:stretch>
        </p:blipFill>
        <p:spPr>
          <a:xfrm>
            <a:off x="71406" y="1214422"/>
            <a:ext cx="9072905" cy="4643470"/>
          </a:xfrm>
          <a:noFill/>
          <a:ln w="3175" cap="flat">
            <a:solidFill>
              <a:schemeClr val="hlink"/>
            </a:solidFill>
            <a:headEnd w="med" len="med"/>
            <a:tailEnd w="med" len="med"/>
          </a:ln>
        </p:spPr>
      </p:pic>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Slide Number Placeholder 4"/>
          <p:cNvSpPr>
            <a:spLocks noGrp="1"/>
          </p:cNvSpPr>
          <p:nvPr>
            <p:ph type="sldNum" sz="quarter" idx="12"/>
          </p:nvPr>
        </p:nvSpPr>
        <p:spPr>
          <a:noFill/>
        </p:spPr>
        <p:txBody>
          <a:bodyPr/>
          <a:lstStyle/>
          <a:p>
            <a:fld id="{E3BF9FF6-DA57-491B-8E4D-9EE72DDECC6B}" type="slidenum">
              <a:rPr lang="en-US" smtClean="0"/>
              <a:pPr/>
              <a:t>29</a:t>
            </a:fld>
            <a:endParaRPr lang="en-US" smtClean="0"/>
          </a:p>
        </p:txBody>
      </p:sp>
      <p:pic>
        <p:nvPicPr>
          <p:cNvPr id="44035" name="Picture 1027" descr="s31_3"/>
          <p:cNvPicPr>
            <a:picLocks noGrp="1" noChangeAspect="1" noChangeArrowheads="1"/>
          </p:cNvPicPr>
          <p:nvPr>
            <p:ph/>
          </p:nvPr>
        </p:nvPicPr>
        <p:blipFill>
          <a:blip r:embed="rId2" cstate="print"/>
          <a:srcRect l="38788" b="76068"/>
          <a:stretch>
            <a:fillRect/>
          </a:stretch>
        </p:blipFill>
        <p:spPr>
          <a:xfrm>
            <a:off x="971550" y="1341438"/>
            <a:ext cx="7239000" cy="4014787"/>
          </a:xfrm>
          <a:noFill/>
          <a:ln w="3175" cap="flat">
            <a:solidFill>
              <a:schemeClr val="hlink"/>
            </a:solidFill>
            <a:headEnd w="med" len="med"/>
            <a:tailEnd w="med" len="med"/>
          </a:ln>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pPr>
              <a:defRPr/>
            </a:pPr>
            <a:fld id="{BB51DC58-C6D9-418D-BD43-E25C857BA81D}" type="slidenum">
              <a:rPr lang="en-US"/>
              <a:pPr>
                <a:defRPr/>
              </a:pPr>
              <a:t>3</a:t>
            </a:fld>
            <a:endParaRPr lang="en-US"/>
          </a:p>
        </p:txBody>
      </p:sp>
      <p:sp>
        <p:nvSpPr>
          <p:cNvPr id="44034" name="Rectangle 1026"/>
          <p:cNvSpPr>
            <a:spLocks noGrp="1" noChangeArrowheads="1"/>
          </p:cNvSpPr>
          <p:nvPr>
            <p:ph type="title"/>
          </p:nvPr>
        </p:nvSpPr>
        <p:spPr/>
        <p:txBody>
          <a:bodyPr>
            <a:normAutofit fontScale="90000"/>
          </a:bodyPr>
          <a:lstStyle/>
          <a:p>
            <a:r>
              <a:rPr lang="en-US" dirty="0" err="1" smtClean="0"/>
              <a:t>Anatomi</a:t>
            </a:r>
            <a:r>
              <a:rPr lang="en-US" dirty="0" smtClean="0"/>
              <a:t> </a:t>
            </a:r>
            <a:r>
              <a:rPr lang="en-US" dirty="0" err="1" smtClean="0"/>
              <a:t>Mulut</a:t>
            </a:r>
            <a:r>
              <a:rPr lang="en-US" dirty="0" smtClean="0"/>
              <a:t> </a:t>
            </a:r>
            <a:r>
              <a:rPr lang="en-US" dirty="0" err="1" smtClean="0"/>
              <a:t>dan</a:t>
            </a:r>
            <a:r>
              <a:rPr lang="en-US" dirty="0" smtClean="0"/>
              <a:t> </a:t>
            </a:r>
            <a:r>
              <a:rPr lang="en-US" dirty="0" err="1" smtClean="0"/>
              <a:t>Kerongkongan</a:t>
            </a:r>
            <a:endParaRPr lang="en-US" dirty="0" smtClean="0"/>
          </a:p>
        </p:txBody>
      </p:sp>
      <p:pic>
        <p:nvPicPr>
          <p:cNvPr id="44035" name="Picture 1027" descr="E:\Media\Images\ch24\screen\ha5lf2407a_a.jpg"/>
          <p:cNvPicPr>
            <a:picLocks noChangeAspect="1" noChangeArrowheads="1"/>
          </p:cNvPicPr>
          <p:nvPr/>
        </p:nvPicPr>
        <p:blipFill>
          <a:blip r:embed="rId2" cstate="print"/>
          <a:srcRect/>
          <a:stretch>
            <a:fillRect/>
          </a:stretch>
        </p:blipFill>
        <p:spPr bwMode="auto">
          <a:xfrm>
            <a:off x="1066800" y="1905000"/>
            <a:ext cx="3970338" cy="4445000"/>
          </a:xfrm>
          <a:prstGeom prst="rect">
            <a:avLst/>
          </a:prstGeom>
          <a:noFill/>
          <a:ln w="9525">
            <a:noFill/>
            <a:miter lim="800000"/>
            <a:headEnd/>
            <a:tailEnd/>
          </a:ln>
        </p:spPr>
      </p:pic>
      <p:pic>
        <p:nvPicPr>
          <p:cNvPr id="44036" name="Picture 1028" descr="E:\Media\Images\ch24\screen\ha5lf2407b_a.jpg"/>
          <p:cNvPicPr>
            <a:picLocks noChangeAspect="1" noChangeArrowheads="1"/>
          </p:cNvPicPr>
          <p:nvPr/>
        </p:nvPicPr>
        <p:blipFill>
          <a:blip r:embed="rId3" cstate="print"/>
          <a:srcRect/>
          <a:stretch>
            <a:fillRect/>
          </a:stretch>
        </p:blipFill>
        <p:spPr bwMode="auto">
          <a:xfrm>
            <a:off x="4953000" y="1905000"/>
            <a:ext cx="3870325" cy="44450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44034"/>
                                        </p:tgtEl>
                                        <p:attrNameLst>
                                          <p:attrName>style.visibility</p:attrName>
                                        </p:attrNameLst>
                                      </p:cBhvr>
                                      <p:to>
                                        <p:strVal val="visible"/>
                                      </p:to>
                                    </p:set>
                                    <p:animEffect transition="in" filter="slide(fromBottom)">
                                      <p:cBhvr>
                                        <p:cTn id="7" dur="500"/>
                                        <p:tgtEl>
                                          <p:spTgt spid="44034"/>
                                        </p:tgtEl>
                                      </p:cBhvr>
                                    </p:animEffect>
                                  </p:childTnLst>
                                </p:cTn>
                              </p:par>
                            </p:childTnLst>
                          </p:cTn>
                        </p:par>
                        <p:par>
                          <p:cTn id="8" fill="hold">
                            <p:stCondLst>
                              <p:cond delay="500"/>
                            </p:stCondLst>
                            <p:childTnLst>
                              <p:par>
                                <p:cTn id="9" presetID="9" presetClass="entr" presetSubtype="0" fill="hold" nodeType="afterEffect">
                                  <p:stCondLst>
                                    <p:cond delay="0"/>
                                  </p:stCondLst>
                                  <p:childTnLst>
                                    <p:set>
                                      <p:cBhvr>
                                        <p:cTn id="10" dur="1" fill="hold">
                                          <p:stCondLst>
                                            <p:cond delay="0"/>
                                          </p:stCondLst>
                                        </p:cTn>
                                        <p:tgtEl>
                                          <p:spTgt spid="44035"/>
                                        </p:tgtEl>
                                        <p:attrNameLst>
                                          <p:attrName>style.visibility</p:attrName>
                                        </p:attrNameLst>
                                      </p:cBhvr>
                                      <p:to>
                                        <p:strVal val="visible"/>
                                      </p:to>
                                    </p:set>
                                    <p:animEffect transition="in" filter="dissolve">
                                      <p:cBhvr>
                                        <p:cTn id="11" dur="500"/>
                                        <p:tgtEl>
                                          <p:spTgt spid="44035"/>
                                        </p:tgtEl>
                                      </p:cBhvr>
                                    </p:animEffect>
                                  </p:childTnLst>
                                </p:cTn>
                              </p:par>
                            </p:childTnLst>
                          </p:cTn>
                        </p:par>
                        <p:par>
                          <p:cTn id="12" fill="hold">
                            <p:stCondLst>
                              <p:cond delay="1000"/>
                            </p:stCondLst>
                            <p:childTnLst>
                              <p:par>
                                <p:cTn id="13" presetID="14" presetClass="entr" presetSubtype="5" fill="hold" nodeType="afterEffect">
                                  <p:stCondLst>
                                    <p:cond delay="0"/>
                                  </p:stCondLst>
                                  <p:childTnLst>
                                    <p:set>
                                      <p:cBhvr>
                                        <p:cTn id="14" dur="1" fill="hold">
                                          <p:stCondLst>
                                            <p:cond delay="0"/>
                                          </p:stCondLst>
                                        </p:cTn>
                                        <p:tgtEl>
                                          <p:spTgt spid="44036"/>
                                        </p:tgtEl>
                                        <p:attrNameLst>
                                          <p:attrName>style.visibility</p:attrName>
                                        </p:attrNameLst>
                                      </p:cBhvr>
                                      <p:to>
                                        <p:strVal val="visible"/>
                                      </p:to>
                                    </p:set>
                                    <p:animEffect transition="in" filter="randombar(vertical)">
                                      <p:cBhvr>
                                        <p:cTn id="15" dur="500"/>
                                        <p:tgtEl>
                                          <p:spTgt spid="440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034" grpId="0" autoUpdateAnimBg="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Slide Number Placeholder 5"/>
          <p:cNvSpPr>
            <a:spLocks noGrp="1"/>
          </p:cNvSpPr>
          <p:nvPr>
            <p:ph type="sldNum" sz="quarter" idx="12"/>
          </p:nvPr>
        </p:nvSpPr>
        <p:spPr>
          <a:noFill/>
        </p:spPr>
        <p:txBody>
          <a:bodyPr/>
          <a:lstStyle/>
          <a:p>
            <a:fld id="{7BFCF0B0-D1D4-4078-A819-0458AD34AC76}" type="slidenum">
              <a:rPr lang="en-US" smtClean="0"/>
              <a:pPr/>
              <a:t>30</a:t>
            </a:fld>
            <a:endParaRPr lang="en-US" smtClean="0"/>
          </a:p>
        </p:txBody>
      </p:sp>
      <p:sp>
        <p:nvSpPr>
          <p:cNvPr id="52226" name="Rectangle 2"/>
          <p:cNvSpPr>
            <a:spLocks noGrp="1" noChangeArrowheads="1"/>
          </p:cNvSpPr>
          <p:nvPr>
            <p:ph type="title"/>
          </p:nvPr>
        </p:nvSpPr>
        <p:spPr>
          <a:xfrm>
            <a:off x="539750" y="260350"/>
            <a:ext cx="7772400" cy="1219200"/>
          </a:xfrm>
        </p:spPr>
        <p:txBody>
          <a:bodyPr/>
          <a:lstStyle/>
          <a:p>
            <a:pPr eaLnBrk="1" hangingPunct="1">
              <a:defRPr/>
            </a:pPr>
            <a:r>
              <a:rPr lang="en-US" b="1" smtClean="0">
                <a:latin typeface="Georgia" pitchFamily="18" charset="0"/>
              </a:rPr>
              <a:t>GASTER</a:t>
            </a:r>
          </a:p>
        </p:txBody>
      </p:sp>
      <p:pic>
        <p:nvPicPr>
          <p:cNvPr id="49156" name="Picture 4" descr="s31"/>
          <p:cNvPicPr>
            <a:picLocks noGrp="1" noChangeAspect="1" noChangeArrowheads="1"/>
          </p:cNvPicPr>
          <p:nvPr>
            <p:ph type="body" idx="1"/>
          </p:nvPr>
        </p:nvPicPr>
        <p:blipFill>
          <a:blip r:embed="rId2" cstate="print"/>
          <a:srcRect/>
          <a:stretch>
            <a:fillRect/>
          </a:stretch>
        </p:blipFill>
        <p:spPr>
          <a:xfrm>
            <a:off x="642910" y="1285860"/>
            <a:ext cx="7734497" cy="5248609"/>
          </a:xfrm>
          <a:noFill/>
          <a:ln w="3175" cap="flat">
            <a:solidFill>
              <a:schemeClr val="hlink"/>
            </a:solidFill>
            <a:headEnd w="med" len="med"/>
            <a:tailEnd w="med" len="med"/>
          </a:ln>
        </p:spPr>
      </p:pic>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Slide Number Placeholder 4"/>
          <p:cNvSpPr>
            <a:spLocks noGrp="1"/>
          </p:cNvSpPr>
          <p:nvPr>
            <p:ph type="sldNum" sz="quarter" idx="12"/>
          </p:nvPr>
        </p:nvSpPr>
        <p:spPr>
          <a:noFill/>
        </p:spPr>
        <p:txBody>
          <a:bodyPr/>
          <a:lstStyle/>
          <a:p>
            <a:fld id="{A70E95F1-3789-4D32-B7FD-162AD15DE902}" type="slidenum">
              <a:rPr lang="en-US" smtClean="0"/>
              <a:pPr/>
              <a:t>31</a:t>
            </a:fld>
            <a:endParaRPr lang="en-US" smtClean="0"/>
          </a:p>
        </p:txBody>
      </p:sp>
      <p:pic>
        <p:nvPicPr>
          <p:cNvPr id="50179" name="Picture 1027" descr="s31_2"/>
          <p:cNvPicPr>
            <a:picLocks noGrp="1" noChangeAspect="1" noChangeArrowheads="1"/>
          </p:cNvPicPr>
          <p:nvPr>
            <p:ph/>
          </p:nvPr>
        </p:nvPicPr>
        <p:blipFill>
          <a:blip r:embed="rId2" cstate="print"/>
          <a:srcRect b="64520"/>
          <a:stretch>
            <a:fillRect/>
          </a:stretch>
        </p:blipFill>
        <p:spPr>
          <a:xfrm>
            <a:off x="685800" y="1214438"/>
            <a:ext cx="7772400" cy="3894137"/>
          </a:xfrm>
          <a:noFill/>
          <a:ln w="3175" cap="flat">
            <a:solidFill>
              <a:schemeClr val="hlink"/>
            </a:solidFill>
            <a:headEnd w="med" len="med"/>
            <a:tailEnd w="med" len="med"/>
          </a:ln>
        </p:spPr>
      </p:pic>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Slide Number Placeholder 4"/>
          <p:cNvSpPr>
            <a:spLocks noGrp="1"/>
          </p:cNvSpPr>
          <p:nvPr>
            <p:ph type="sldNum" sz="quarter" idx="12"/>
          </p:nvPr>
        </p:nvSpPr>
        <p:spPr>
          <a:noFill/>
        </p:spPr>
        <p:txBody>
          <a:bodyPr/>
          <a:lstStyle/>
          <a:p>
            <a:fld id="{88671438-4D9C-4C34-93AE-6C261E43575A}" type="slidenum">
              <a:rPr lang="en-US" smtClean="0"/>
              <a:pPr/>
              <a:t>32</a:t>
            </a:fld>
            <a:endParaRPr lang="en-US" smtClean="0"/>
          </a:p>
        </p:txBody>
      </p:sp>
      <p:pic>
        <p:nvPicPr>
          <p:cNvPr id="51203" name="Picture 3" descr="s31_2"/>
          <p:cNvPicPr>
            <a:picLocks noGrp="1" noChangeAspect="1" noChangeArrowheads="1"/>
          </p:cNvPicPr>
          <p:nvPr>
            <p:ph/>
          </p:nvPr>
        </p:nvPicPr>
        <p:blipFill>
          <a:blip r:embed="rId2" cstate="print"/>
          <a:srcRect t="58798"/>
          <a:stretch>
            <a:fillRect/>
          </a:stretch>
        </p:blipFill>
        <p:spPr>
          <a:xfrm>
            <a:off x="684213" y="1052513"/>
            <a:ext cx="7772400" cy="4522787"/>
          </a:xfrm>
          <a:noFill/>
          <a:ln w="3175" cap="flat">
            <a:solidFill>
              <a:schemeClr val="hlink"/>
            </a:solidFill>
            <a:headEnd w="med" len="med"/>
            <a:tailEnd w="med" len="med"/>
          </a:ln>
        </p:spPr>
      </p:pic>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Slide Number Placeholder 4"/>
          <p:cNvSpPr>
            <a:spLocks noGrp="1"/>
          </p:cNvSpPr>
          <p:nvPr>
            <p:ph type="sldNum" sz="quarter" idx="12"/>
          </p:nvPr>
        </p:nvSpPr>
        <p:spPr>
          <a:noFill/>
        </p:spPr>
        <p:txBody>
          <a:bodyPr/>
          <a:lstStyle/>
          <a:p>
            <a:fld id="{3C734CBA-FEBE-4787-B435-06EE713DF08A}" type="slidenum">
              <a:rPr lang="en-US" smtClean="0"/>
              <a:pPr/>
              <a:t>33</a:t>
            </a:fld>
            <a:endParaRPr lang="en-US" smtClean="0"/>
          </a:p>
        </p:txBody>
      </p:sp>
      <p:sp>
        <p:nvSpPr>
          <p:cNvPr id="77827" name="Rectangle 3"/>
          <p:cNvSpPr>
            <a:spLocks noChangeArrowheads="1"/>
          </p:cNvSpPr>
          <p:nvPr/>
        </p:nvSpPr>
        <p:spPr bwMode="auto">
          <a:xfrm>
            <a:off x="685800" y="228600"/>
            <a:ext cx="7772400" cy="5867400"/>
          </a:xfrm>
          <a:prstGeom prst="rect">
            <a:avLst/>
          </a:prstGeom>
          <a:noFill/>
          <a:ln w="12700" cap="sq">
            <a:noFill/>
            <a:miter lim="800000"/>
            <a:headEnd type="none" w="sm" len="sm"/>
            <a:tailEnd type="none" w="sm" len="sm"/>
          </a:ln>
          <a:effectLst/>
        </p:spPr>
        <p:txBody>
          <a:bodyPr/>
          <a:lstStyle/>
          <a:p>
            <a:pPr marL="342900" indent="-342900">
              <a:spcBef>
                <a:spcPct val="20000"/>
              </a:spcBef>
              <a:buClr>
                <a:schemeClr val="tx2"/>
              </a:buClr>
              <a:buSzPct val="75000"/>
              <a:buFont typeface="Wingdings" pitchFamily="2" charset="2"/>
              <a:buChar char="n"/>
              <a:defRPr/>
            </a:pPr>
            <a:endParaRPr lang="en-US" sz="3200">
              <a:effectLst>
                <a:outerShdw blurRad="38100" dist="38100" dir="2700000" algn="tl">
                  <a:srgbClr val="000000"/>
                </a:outerShdw>
              </a:effectLst>
            </a:endParaRPr>
          </a:p>
        </p:txBody>
      </p:sp>
      <p:sp>
        <p:nvSpPr>
          <p:cNvPr id="77828" name="Rectangle 4"/>
          <p:cNvSpPr>
            <a:spLocks noChangeArrowheads="1"/>
          </p:cNvSpPr>
          <p:nvPr/>
        </p:nvSpPr>
        <p:spPr bwMode="auto">
          <a:xfrm>
            <a:off x="685800" y="228600"/>
            <a:ext cx="7772400" cy="5867400"/>
          </a:xfrm>
          <a:prstGeom prst="rect">
            <a:avLst/>
          </a:prstGeom>
          <a:noFill/>
          <a:ln w="12700" cap="sq">
            <a:noFill/>
            <a:miter lim="800000"/>
            <a:headEnd type="none" w="sm" len="sm"/>
            <a:tailEnd type="none" w="sm" len="sm"/>
          </a:ln>
          <a:effectLst/>
        </p:spPr>
        <p:txBody>
          <a:bodyPr/>
          <a:lstStyle/>
          <a:p>
            <a:pPr marL="342900" indent="-342900">
              <a:spcBef>
                <a:spcPct val="20000"/>
              </a:spcBef>
              <a:buClr>
                <a:schemeClr val="tx2"/>
              </a:buClr>
              <a:buSzPct val="75000"/>
              <a:buFont typeface="Wingdings" pitchFamily="2" charset="2"/>
              <a:buChar char="n"/>
              <a:defRPr/>
            </a:pPr>
            <a:endParaRPr lang="en-US" sz="3200">
              <a:effectLst>
                <a:outerShdw blurRad="38100" dist="38100" dir="2700000" algn="tl">
                  <a:srgbClr val="000000"/>
                </a:outerShdw>
              </a:effectLst>
            </a:endParaRPr>
          </a:p>
        </p:txBody>
      </p:sp>
      <p:sp>
        <p:nvSpPr>
          <p:cNvPr id="77829" name="Rectangle 5"/>
          <p:cNvSpPr>
            <a:spLocks noChangeArrowheads="1"/>
          </p:cNvSpPr>
          <p:nvPr/>
        </p:nvSpPr>
        <p:spPr bwMode="auto">
          <a:xfrm>
            <a:off x="685800" y="228600"/>
            <a:ext cx="7772400" cy="5867400"/>
          </a:xfrm>
          <a:prstGeom prst="rect">
            <a:avLst/>
          </a:prstGeom>
          <a:noFill/>
          <a:ln w="12700" cap="sq">
            <a:noFill/>
            <a:miter lim="800000"/>
            <a:headEnd type="none" w="sm" len="sm"/>
            <a:tailEnd type="none" w="sm" len="sm"/>
          </a:ln>
          <a:effectLst/>
        </p:spPr>
        <p:txBody>
          <a:bodyPr/>
          <a:lstStyle/>
          <a:p>
            <a:pPr marL="342900" indent="-342900">
              <a:spcBef>
                <a:spcPct val="20000"/>
              </a:spcBef>
              <a:buClr>
                <a:schemeClr val="tx2"/>
              </a:buClr>
              <a:buSzPct val="75000"/>
              <a:buFont typeface="Wingdings" pitchFamily="2" charset="2"/>
              <a:buChar char="n"/>
              <a:defRPr/>
            </a:pPr>
            <a:endParaRPr lang="en-US" sz="3200">
              <a:effectLst>
                <a:outerShdw blurRad="38100" dist="38100" dir="2700000" algn="tl">
                  <a:srgbClr val="000000"/>
                </a:outerShdw>
              </a:effectLst>
            </a:endParaRPr>
          </a:p>
        </p:txBody>
      </p:sp>
      <p:pic>
        <p:nvPicPr>
          <p:cNvPr id="52230" name="Picture 6" descr="s31"/>
          <p:cNvPicPr>
            <a:picLocks noGrp="1" noChangeAspect="1" noChangeArrowheads="1"/>
          </p:cNvPicPr>
          <p:nvPr>
            <p:ph/>
          </p:nvPr>
        </p:nvPicPr>
        <p:blipFill>
          <a:blip r:embed="rId2" cstate="print"/>
          <a:srcRect/>
          <a:stretch>
            <a:fillRect/>
          </a:stretch>
        </p:blipFill>
        <p:spPr>
          <a:xfrm>
            <a:off x="2411412" y="71414"/>
            <a:ext cx="4590101" cy="6715148"/>
          </a:xfrm>
          <a:noFill/>
          <a:ln w="3175" cap="flat">
            <a:solidFill>
              <a:schemeClr val="hlink"/>
            </a:solidFill>
            <a:headEnd w="med" len="med"/>
            <a:tailEnd w="med" len="med"/>
          </a:ln>
        </p:spPr>
      </p:pic>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Slide Number Placeholder 5"/>
          <p:cNvSpPr>
            <a:spLocks noGrp="1"/>
          </p:cNvSpPr>
          <p:nvPr>
            <p:ph type="sldNum" sz="quarter" idx="12"/>
          </p:nvPr>
        </p:nvSpPr>
        <p:spPr>
          <a:noFill/>
        </p:spPr>
        <p:txBody>
          <a:bodyPr/>
          <a:lstStyle/>
          <a:p>
            <a:fld id="{917566B7-B622-4551-B12F-6546C1227DA3}" type="slidenum">
              <a:rPr lang="en-US" smtClean="0"/>
              <a:pPr/>
              <a:t>34</a:t>
            </a:fld>
            <a:endParaRPr lang="en-US" smtClean="0"/>
          </a:p>
        </p:txBody>
      </p:sp>
      <p:sp>
        <p:nvSpPr>
          <p:cNvPr id="53250" name="Rectangle 2"/>
          <p:cNvSpPr>
            <a:spLocks noGrp="1" noChangeArrowheads="1"/>
          </p:cNvSpPr>
          <p:nvPr>
            <p:ph type="title"/>
          </p:nvPr>
        </p:nvSpPr>
        <p:spPr>
          <a:xfrm>
            <a:off x="457200" y="142852"/>
            <a:ext cx="8229600" cy="1143000"/>
          </a:xfrm>
        </p:spPr>
        <p:txBody>
          <a:bodyPr/>
          <a:lstStyle/>
          <a:p>
            <a:pPr eaLnBrk="1" hangingPunct="1">
              <a:defRPr/>
            </a:pPr>
            <a:r>
              <a:rPr lang="en-US" b="1" dirty="0" smtClean="0">
                <a:latin typeface="Georgia" pitchFamily="18" charset="0"/>
              </a:rPr>
              <a:t>DUODENUM</a:t>
            </a:r>
          </a:p>
        </p:txBody>
      </p:sp>
      <p:pic>
        <p:nvPicPr>
          <p:cNvPr id="70660" name="Picture 4" descr="s31_2"/>
          <p:cNvPicPr>
            <a:picLocks noGrp="1" noChangeAspect="1" noChangeArrowheads="1"/>
          </p:cNvPicPr>
          <p:nvPr>
            <p:ph type="body" idx="1"/>
          </p:nvPr>
        </p:nvPicPr>
        <p:blipFill>
          <a:blip r:embed="rId2" cstate="print"/>
          <a:srcRect/>
          <a:stretch>
            <a:fillRect/>
          </a:stretch>
        </p:blipFill>
        <p:spPr>
          <a:xfrm>
            <a:off x="1142976" y="1071546"/>
            <a:ext cx="7034805" cy="5715016"/>
          </a:xfrm>
          <a:noFill/>
          <a:ln w="9525" cap="flat">
            <a:solidFill>
              <a:srgbClr val="FF00FF"/>
            </a:solidFill>
            <a:headEnd w="med" len="med"/>
            <a:tailEnd w="med" len="med"/>
          </a:ln>
        </p:spPr>
      </p:pic>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Slide Number Placeholder 5"/>
          <p:cNvSpPr>
            <a:spLocks noGrp="1"/>
          </p:cNvSpPr>
          <p:nvPr>
            <p:ph type="sldNum" sz="quarter" idx="12"/>
          </p:nvPr>
        </p:nvSpPr>
        <p:spPr>
          <a:noFill/>
        </p:spPr>
        <p:txBody>
          <a:bodyPr/>
          <a:lstStyle/>
          <a:p>
            <a:fld id="{EAECCD1C-02EF-4415-BB22-56C405D9489D}" type="slidenum">
              <a:rPr lang="en-US" smtClean="0"/>
              <a:pPr/>
              <a:t>35</a:t>
            </a:fld>
            <a:endParaRPr lang="en-US" smtClean="0"/>
          </a:p>
        </p:txBody>
      </p:sp>
      <p:sp>
        <p:nvSpPr>
          <p:cNvPr id="54274" name="Rectangle 2"/>
          <p:cNvSpPr>
            <a:spLocks noGrp="1" noChangeArrowheads="1"/>
          </p:cNvSpPr>
          <p:nvPr>
            <p:ph type="title"/>
          </p:nvPr>
        </p:nvSpPr>
        <p:spPr/>
        <p:txBody>
          <a:bodyPr/>
          <a:lstStyle/>
          <a:p>
            <a:pPr eaLnBrk="1" hangingPunct="1">
              <a:defRPr/>
            </a:pPr>
            <a:r>
              <a:rPr lang="en-US" b="1" smtClean="0">
                <a:latin typeface="Georgia" pitchFamily="18" charset="0"/>
              </a:rPr>
              <a:t>ULCUS DUODENI</a:t>
            </a:r>
          </a:p>
        </p:txBody>
      </p:sp>
      <p:sp>
        <p:nvSpPr>
          <p:cNvPr id="54275" name="Rectangle 3"/>
          <p:cNvSpPr>
            <a:spLocks noGrp="1" noChangeArrowheads="1"/>
          </p:cNvSpPr>
          <p:nvPr>
            <p:ph type="body" idx="1"/>
          </p:nvPr>
        </p:nvSpPr>
        <p:spPr/>
        <p:txBody>
          <a:bodyPr>
            <a:normAutofit lnSpcReduction="10000"/>
          </a:bodyPr>
          <a:lstStyle/>
          <a:p>
            <a:pPr eaLnBrk="1" hangingPunct="1">
              <a:lnSpc>
                <a:spcPct val="90000"/>
              </a:lnSpc>
              <a:defRPr/>
            </a:pPr>
            <a:r>
              <a:rPr lang="en-US" sz="2800" smtClean="0"/>
              <a:t>70% peptic ulcer terjadi pada duodenum</a:t>
            </a:r>
          </a:p>
          <a:p>
            <a:pPr eaLnBrk="1" hangingPunct="1">
              <a:lnSpc>
                <a:spcPct val="90000"/>
              </a:lnSpc>
              <a:defRPr/>
            </a:pPr>
            <a:r>
              <a:rPr lang="en-US" sz="2800" smtClean="0"/>
              <a:t>Sekitar 4% dari seluruh gangguan gastrointestinal</a:t>
            </a:r>
          </a:p>
          <a:p>
            <a:pPr eaLnBrk="1" hangingPunct="1">
              <a:lnSpc>
                <a:spcPct val="90000"/>
              </a:lnSpc>
              <a:defRPr/>
            </a:pPr>
            <a:r>
              <a:rPr lang="en-US" sz="2800" smtClean="0"/>
              <a:t>70% terjadi pada laki-laki</a:t>
            </a:r>
          </a:p>
          <a:p>
            <a:pPr eaLnBrk="1" hangingPunct="1">
              <a:lnSpc>
                <a:spcPct val="90000"/>
              </a:lnSpc>
              <a:defRPr/>
            </a:pPr>
            <a:r>
              <a:rPr lang="en-US" sz="2800" smtClean="0"/>
              <a:t>Patologi :   mucosal ulcus</a:t>
            </a:r>
          </a:p>
          <a:p>
            <a:pPr eaLnBrk="1" hangingPunct="1">
              <a:lnSpc>
                <a:spcPct val="90000"/>
              </a:lnSpc>
              <a:buFont typeface="Wingdings" pitchFamily="2" charset="2"/>
              <a:buNone/>
              <a:defRPr/>
            </a:pPr>
            <a:r>
              <a:rPr lang="en-US" sz="2800" smtClean="0"/>
              <a:t>			  penetrating ulcus</a:t>
            </a:r>
          </a:p>
          <a:p>
            <a:pPr eaLnBrk="1" hangingPunct="1">
              <a:lnSpc>
                <a:spcPct val="90000"/>
              </a:lnSpc>
              <a:buFont typeface="Wingdings" pitchFamily="2" charset="2"/>
              <a:buNone/>
              <a:defRPr/>
            </a:pPr>
            <a:r>
              <a:rPr lang="en-US" sz="2800" smtClean="0"/>
              <a:t>			  chronic indurated</a:t>
            </a:r>
          </a:p>
          <a:p>
            <a:pPr eaLnBrk="1" hangingPunct="1">
              <a:lnSpc>
                <a:spcPct val="90000"/>
              </a:lnSpc>
              <a:buFont typeface="Wingdings" pitchFamily="2" charset="2"/>
              <a:buNone/>
              <a:defRPr/>
            </a:pPr>
            <a:r>
              <a:rPr lang="en-US" sz="2800" smtClean="0"/>
              <a:t>			  perforasi</a:t>
            </a:r>
          </a:p>
          <a:p>
            <a:pPr eaLnBrk="1" hangingPunct="1">
              <a:lnSpc>
                <a:spcPct val="90000"/>
              </a:lnSpc>
              <a:buFont typeface="Wingdings" pitchFamily="2" charset="2"/>
              <a:buNone/>
              <a:defRPr/>
            </a:pPr>
            <a:r>
              <a:rPr lang="en-US" sz="2800" smtClean="0"/>
              <a:t>@ 80% single</a:t>
            </a:r>
          </a:p>
          <a:p>
            <a:pPr eaLnBrk="1" hangingPunct="1">
              <a:lnSpc>
                <a:spcPct val="90000"/>
              </a:lnSpc>
              <a:buFont typeface="Wingdings" pitchFamily="2" charset="2"/>
              <a:buNone/>
              <a:defRPr/>
            </a:pPr>
            <a:r>
              <a:rPr lang="en-US" sz="2800" smtClean="0"/>
              <a:t>@ 20% multiple: disebut “kissing ulcus”, 5% bersama ulcus gaster</a:t>
            </a: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0" name="Straight Arrow Connector 19"/>
          <p:cNvCxnSpPr/>
          <p:nvPr/>
        </p:nvCxnSpPr>
        <p:spPr>
          <a:xfrm rot="10800000">
            <a:off x="2771775" y="5949950"/>
            <a:ext cx="1152525" cy="1588"/>
          </a:xfrm>
          <a:prstGeom prst="straightConnector1">
            <a:avLst/>
          </a:prstGeom>
          <a:ln w="38100">
            <a:solidFill>
              <a:srgbClr val="50E2DB"/>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6" name="Straight Arrow Connector 15"/>
          <p:cNvCxnSpPr/>
          <p:nvPr/>
        </p:nvCxnSpPr>
        <p:spPr>
          <a:xfrm rot="10800000">
            <a:off x="3975100" y="5949950"/>
            <a:ext cx="2232025" cy="1588"/>
          </a:xfrm>
          <a:prstGeom prst="straightConnector1">
            <a:avLst/>
          </a:prstGeom>
          <a:ln w="38100">
            <a:solidFill>
              <a:srgbClr val="50E2DB"/>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pic>
        <p:nvPicPr>
          <p:cNvPr id="12292" name="Picture 4" descr="Git_normal_stomach_barium_meal"/>
          <p:cNvPicPr>
            <a:picLocks noChangeAspect="1" noChangeArrowheads="1"/>
          </p:cNvPicPr>
          <p:nvPr/>
        </p:nvPicPr>
        <p:blipFill>
          <a:blip r:embed="rId3" cstate="print"/>
          <a:srcRect/>
          <a:stretch>
            <a:fillRect/>
          </a:stretch>
        </p:blipFill>
        <p:spPr bwMode="auto">
          <a:xfrm>
            <a:off x="2371725" y="1143000"/>
            <a:ext cx="4400550" cy="4572000"/>
          </a:xfrm>
          <a:prstGeom prst="rect">
            <a:avLst/>
          </a:prstGeom>
          <a:noFill/>
          <a:ln w="9525">
            <a:solidFill>
              <a:schemeClr val="accent1"/>
            </a:solidFill>
            <a:miter lim="800000"/>
            <a:headEnd/>
            <a:tailEnd/>
          </a:ln>
        </p:spPr>
      </p:pic>
      <p:sp>
        <p:nvSpPr>
          <p:cNvPr id="12293" name="TextBox 7"/>
          <p:cNvSpPr txBox="1">
            <a:spLocks noChangeArrowheads="1"/>
          </p:cNvSpPr>
          <p:nvPr/>
        </p:nvSpPr>
        <p:spPr bwMode="auto">
          <a:xfrm>
            <a:off x="611188" y="2205038"/>
            <a:ext cx="1655762" cy="923330"/>
          </a:xfrm>
          <a:prstGeom prst="rect">
            <a:avLst/>
          </a:prstGeom>
          <a:solidFill>
            <a:schemeClr val="accent6">
              <a:lumMod val="50000"/>
            </a:schemeClr>
          </a:solidFill>
          <a:ln w="9525">
            <a:solidFill>
              <a:schemeClr val="accent1"/>
            </a:solidFill>
            <a:miter lim="800000"/>
            <a:headEnd/>
            <a:tailEnd/>
          </a:ln>
        </p:spPr>
        <p:txBody>
          <a:bodyPr>
            <a:spAutoFit/>
          </a:bodyPr>
          <a:lstStyle/>
          <a:p>
            <a:pPr algn="ctr"/>
            <a:r>
              <a:rPr lang="en-US" b="1" dirty="0">
                <a:solidFill>
                  <a:srgbClr val="50E2DB"/>
                </a:solidFill>
              </a:rPr>
              <a:t>Angular Notch</a:t>
            </a:r>
          </a:p>
          <a:p>
            <a:pPr algn="ctr"/>
            <a:r>
              <a:rPr lang="en-US" dirty="0" err="1">
                <a:solidFill>
                  <a:srgbClr val="50E2DB"/>
                </a:solidFill>
              </a:rPr>
              <a:t>Incisura</a:t>
            </a:r>
            <a:r>
              <a:rPr lang="en-US" dirty="0">
                <a:solidFill>
                  <a:srgbClr val="50E2DB"/>
                </a:solidFill>
              </a:rPr>
              <a:t> </a:t>
            </a:r>
            <a:r>
              <a:rPr lang="en-US" dirty="0" err="1">
                <a:solidFill>
                  <a:srgbClr val="50E2DB"/>
                </a:solidFill>
              </a:rPr>
              <a:t>Angularis</a:t>
            </a:r>
            <a:endParaRPr lang="en-US" dirty="0">
              <a:solidFill>
                <a:srgbClr val="50E2DB"/>
              </a:solidFill>
            </a:endParaRPr>
          </a:p>
        </p:txBody>
      </p:sp>
      <p:cxnSp>
        <p:nvCxnSpPr>
          <p:cNvPr id="4" name="Straight Arrow Connector 3"/>
          <p:cNvCxnSpPr>
            <a:endCxn id="12293" idx="3"/>
          </p:cNvCxnSpPr>
          <p:nvPr/>
        </p:nvCxnSpPr>
        <p:spPr>
          <a:xfrm rot="10800000">
            <a:off x="2266950" y="2666703"/>
            <a:ext cx="1657350" cy="1483024"/>
          </a:xfrm>
          <a:prstGeom prst="straightConnector1">
            <a:avLst/>
          </a:prstGeom>
          <a:ln w="38100">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sp>
        <p:nvSpPr>
          <p:cNvPr id="5" name="TextBox 4"/>
          <p:cNvSpPr txBox="1">
            <a:spLocks noChangeArrowheads="1"/>
          </p:cNvSpPr>
          <p:nvPr/>
        </p:nvSpPr>
        <p:spPr bwMode="auto">
          <a:xfrm>
            <a:off x="539750" y="0"/>
            <a:ext cx="8280400" cy="954088"/>
          </a:xfrm>
          <a:prstGeom prst="rect">
            <a:avLst/>
          </a:prstGeom>
          <a:solidFill>
            <a:schemeClr val="tx1"/>
          </a:solidFill>
          <a:ln w="9525">
            <a:noFill/>
            <a:miter lim="800000"/>
            <a:headEnd/>
            <a:tailEnd/>
          </a:ln>
        </p:spPr>
        <p:txBody>
          <a:bodyPr>
            <a:spAutoFit/>
          </a:bodyPr>
          <a:lstStyle/>
          <a:p>
            <a:pPr algn="ctr">
              <a:defRPr/>
            </a:pPr>
            <a:r>
              <a:rPr lang="en-US" sz="2800" b="1" dirty="0">
                <a:solidFill>
                  <a:srgbClr val="50E2DB"/>
                </a:solidFill>
                <a:effectLst>
                  <a:outerShdw blurRad="50800" dist="38100" dir="2700000" algn="tl" rotWithShape="0">
                    <a:prstClr val="black">
                      <a:alpha val="40000"/>
                    </a:prstClr>
                  </a:outerShdw>
                  <a:reflection blurRad="6350" stA="55000" endA="300" endPos="45500" dir="5400000" sy="-100000" algn="bl" rotWithShape="0"/>
                </a:effectLst>
              </a:rPr>
              <a:t>Barium Meal, Double Contrast</a:t>
            </a:r>
          </a:p>
          <a:p>
            <a:pPr algn="ctr">
              <a:defRPr/>
            </a:pPr>
            <a:r>
              <a:rPr lang="en-US" sz="2800" b="1" dirty="0">
                <a:solidFill>
                  <a:srgbClr val="50E2DB"/>
                </a:solidFill>
                <a:effectLst>
                  <a:outerShdw blurRad="50800" dist="38100" dir="2700000" algn="tl" rotWithShape="0">
                    <a:prstClr val="black">
                      <a:alpha val="40000"/>
                    </a:prstClr>
                  </a:outerShdw>
                  <a:reflection blurRad="6350" stA="55000" endA="300" endPos="45500" dir="5400000" sy="-100000" algn="bl" rotWithShape="0"/>
                </a:effectLst>
              </a:rPr>
              <a:t>(Supine Position)</a:t>
            </a:r>
          </a:p>
        </p:txBody>
      </p:sp>
      <p:cxnSp>
        <p:nvCxnSpPr>
          <p:cNvPr id="11" name="Straight Connector 10"/>
          <p:cNvCxnSpPr/>
          <p:nvPr/>
        </p:nvCxnSpPr>
        <p:spPr>
          <a:xfrm rot="5400000">
            <a:off x="2877344" y="5301457"/>
            <a:ext cx="2160587" cy="0"/>
          </a:xfrm>
          <a:prstGeom prst="line">
            <a:avLst/>
          </a:prstGeom>
          <a:ln w="28575">
            <a:solidFill>
              <a:srgbClr val="50E2DB"/>
            </a:solidFill>
          </a:ln>
        </p:spPr>
        <p:style>
          <a:lnRef idx="1">
            <a:schemeClr val="accent1"/>
          </a:lnRef>
          <a:fillRef idx="0">
            <a:schemeClr val="accent1"/>
          </a:fillRef>
          <a:effectRef idx="0">
            <a:schemeClr val="accent1"/>
          </a:effectRef>
          <a:fontRef idx="minor">
            <a:schemeClr val="tx1"/>
          </a:fontRef>
        </p:style>
      </p:cxnSp>
      <p:sp>
        <p:nvSpPr>
          <p:cNvPr id="12297" name="TextBox 7"/>
          <p:cNvSpPr txBox="1">
            <a:spLocks noChangeArrowheads="1"/>
          </p:cNvSpPr>
          <p:nvPr/>
        </p:nvSpPr>
        <p:spPr bwMode="auto">
          <a:xfrm>
            <a:off x="4572000" y="5805488"/>
            <a:ext cx="857256" cy="400110"/>
          </a:xfrm>
          <a:prstGeom prst="rect">
            <a:avLst/>
          </a:prstGeom>
          <a:solidFill>
            <a:schemeClr val="tx1"/>
          </a:solidFill>
          <a:ln w="9525">
            <a:noFill/>
            <a:miter lim="800000"/>
            <a:headEnd/>
            <a:tailEnd/>
          </a:ln>
        </p:spPr>
        <p:txBody>
          <a:bodyPr wrap="square">
            <a:spAutoFit/>
          </a:bodyPr>
          <a:lstStyle/>
          <a:p>
            <a:pPr algn="ctr"/>
            <a:r>
              <a:rPr lang="en-US" sz="2000" b="1" dirty="0">
                <a:solidFill>
                  <a:srgbClr val="50E2DB"/>
                </a:solidFill>
              </a:rPr>
              <a:t>Body</a:t>
            </a:r>
            <a:endParaRPr lang="en-US" sz="2000" dirty="0">
              <a:solidFill>
                <a:srgbClr val="50E2DB"/>
              </a:solidFill>
            </a:endParaRPr>
          </a:p>
        </p:txBody>
      </p:sp>
      <p:sp>
        <p:nvSpPr>
          <p:cNvPr id="12298" name="TextBox 7"/>
          <p:cNvSpPr txBox="1">
            <a:spLocks noChangeArrowheads="1"/>
          </p:cNvSpPr>
          <p:nvPr/>
        </p:nvSpPr>
        <p:spPr bwMode="auto">
          <a:xfrm>
            <a:off x="2500298" y="5786454"/>
            <a:ext cx="1208102" cy="369332"/>
          </a:xfrm>
          <a:prstGeom prst="rect">
            <a:avLst/>
          </a:prstGeom>
          <a:solidFill>
            <a:schemeClr val="tx1"/>
          </a:solidFill>
          <a:ln w="9525">
            <a:noFill/>
            <a:miter lim="800000"/>
            <a:headEnd/>
            <a:tailEnd/>
          </a:ln>
        </p:spPr>
        <p:txBody>
          <a:bodyPr wrap="square">
            <a:spAutoFit/>
          </a:bodyPr>
          <a:lstStyle/>
          <a:p>
            <a:pPr algn="ctr"/>
            <a:r>
              <a:rPr lang="en-US" b="1" dirty="0" err="1">
                <a:solidFill>
                  <a:srgbClr val="50E2DB"/>
                </a:solidFill>
              </a:rPr>
              <a:t>Antrum</a:t>
            </a:r>
            <a:endParaRPr lang="en-US" dirty="0">
              <a:solidFill>
                <a:srgbClr val="50E2DB"/>
              </a:solidFill>
            </a:endParaRPr>
          </a:p>
        </p:txBody>
      </p:sp>
      <p:sp>
        <p:nvSpPr>
          <p:cNvPr id="12299" name="TextBox 7"/>
          <p:cNvSpPr txBox="1">
            <a:spLocks noChangeArrowheads="1"/>
          </p:cNvSpPr>
          <p:nvPr/>
        </p:nvSpPr>
        <p:spPr bwMode="auto">
          <a:xfrm>
            <a:off x="6715140" y="881232"/>
            <a:ext cx="2428860" cy="1261884"/>
          </a:xfrm>
          <a:prstGeom prst="rect">
            <a:avLst/>
          </a:prstGeom>
          <a:solidFill>
            <a:schemeClr val="accent6">
              <a:lumMod val="50000"/>
            </a:schemeClr>
          </a:solidFill>
          <a:ln w="9525">
            <a:noFill/>
            <a:miter lim="800000"/>
            <a:headEnd/>
            <a:tailEnd/>
          </a:ln>
        </p:spPr>
        <p:txBody>
          <a:bodyPr wrap="square">
            <a:spAutoFit/>
          </a:bodyPr>
          <a:lstStyle/>
          <a:p>
            <a:pPr algn="ctr"/>
            <a:r>
              <a:rPr lang="en-US" sz="2800" b="1" dirty="0" err="1" smtClean="0">
                <a:solidFill>
                  <a:srgbClr val="50E2DB"/>
                </a:solidFill>
              </a:rPr>
              <a:t>Posisi</a:t>
            </a:r>
            <a:r>
              <a:rPr lang="en-US" sz="2800" b="1" dirty="0" smtClean="0">
                <a:solidFill>
                  <a:srgbClr val="50E2DB"/>
                </a:solidFill>
              </a:rPr>
              <a:t> Supine :</a:t>
            </a:r>
            <a:endParaRPr lang="en-US" sz="2800" b="1" dirty="0">
              <a:solidFill>
                <a:srgbClr val="50E2DB"/>
              </a:solidFill>
            </a:endParaRPr>
          </a:p>
          <a:p>
            <a:pPr algn="ctr"/>
            <a:r>
              <a:rPr lang="en-US" sz="1600" dirty="0" err="1" smtClean="0">
                <a:solidFill>
                  <a:srgbClr val="50E2DB"/>
                </a:solidFill>
              </a:rPr>
              <a:t>Tampak</a:t>
            </a:r>
            <a:r>
              <a:rPr lang="en-US" sz="1600" dirty="0" smtClean="0">
                <a:solidFill>
                  <a:srgbClr val="50E2DB"/>
                </a:solidFill>
              </a:rPr>
              <a:t> Barium </a:t>
            </a:r>
            <a:r>
              <a:rPr lang="en-US" sz="1600" dirty="0" err="1" smtClean="0">
                <a:solidFill>
                  <a:srgbClr val="50E2DB"/>
                </a:solidFill>
              </a:rPr>
              <a:t>mengumpul</a:t>
            </a:r>
            <a:r>
              <a:rPr lang="en-US" sz="1600" dirty="0" smtClean="0">
                <a:solidFill>
                  <a:srgbClr val="50E2DB"/>
                </a:solidFill>
              </a:rPr>
              <a:t> </a:t>
            </a:r>
            <a:r>
              <a:rPr lang="en-US" sz="1600" dirty="0" err="1" smtClean="0">
                <a:solidFill>
                  <a:srgbClr val="50E2DB"/>
                </a:solidFill>
              </a:rPr>
              <a:t>di</a:t>
            </a:r>
            <a:r>
              <a:rPr lang="en-US" sz="1600" dirty="0" smtClean="0">
                <a:solidFill>
                  <a:srgbClr val="50E2DB"/>
                </a:solidFill>
              </a:rPr>
              <a:t> </a:t>
            </a:r>
            <a:r>
              <a:rPr lang="en-US" sz="1600" dirty="0" err="1" smtClean="0">
                <a:solidFill>
                  <a:srgbClr val="50E2DB"/>
                </a:solidFill>
              </a:rPr>
              <a:t>fundus</a:t>
            </a:r>
            <a:r>
              <a:rPr lang="en-US" sz="1600" dirty="0" smtClean="0">
                <a:solidFill>
                  <a:srgbClr val="50E2DB"/>
                </a:solidFill>
              </a:rPr>
              <a:t> </a:t>
            </a:r>
            <a:r>
              <a:rPr lang="en-US" sz="1600" dirty="0" err="1" smtClean="0">
                <a:solidFill>
                  <a:srgbClr val="50E2DB"/>
                </a:solidFill>
              </a:rPr>
              <a:t>akibat</a:t>
            </a:r>
            <a:r>
              <a:rPr lang="en-US" sz="1600" dirty="0" smtClean="0">
                <a:solidFill>
                  <a:srgbClr val="50E2DB"/>
                </a:solidFill>
              </a:rPr>
              <a:t> </a:t>
            </a:r>
            <a:r>
              <a:rPr lang="en-US" sz="1600" dirty="0" err="1" smtClean="0">
                <a:solidFill>
                  <a:srgbClr val="50E2DB"/>
                </a:solidFill>
              </a:rPr>
              <a:t>gravitasi</a:t>
            </a:r>
            <a:endParaRPr lang="en-US" sz="1600" dirty="0">
              <a:solidFill>
                <a:srgbClr val="50E2DB"/>
              </a:solidFill>
            </a:endParaRPr>
          </a:p>
        </p:txBody>
      </p:sp>
      <p:cxnSp>
        <p:nvCxnSpPr>
          <p:cNvPr id="23" name="Straight Arrow Connector 22"/>
          <p:cNvCxnSpPr>
            <a:endCxn id="12299" idx="2"/>
          </p:cNvCxnSpPr>
          <p:nvPr/>
        </p:nvCxnSpPr>
        <p:spPr>
          <a:xfrm flipV="1">
            <a:off x="6084888" y="2143116"/>
            <a:ext cx="1844682" cy="466909"/>
          </a:xfrm>
          <a:prstGeom prst="straightConnector1">
            <a:avLst/>
          </a:prstGeom>
          <a:ln w="38100">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2299"/>
                                        </p:tgtEl>
                                        <p:attrNameLst>
                                          <p:attrName>style.visibility</p:attrName>
                                        </p:attrNameLst>
                                      </p:cBhvr>
                                      <p:to>
                                        <p:strVal val="visible"/>
                                      </p:to>
                                    </p:set>
                                    <p:anim calcmode="lin" valueType="num">
                                      <p:cBhvr additive="base">
                                        <p:cTn id="13" dur="500" fill="hold"/>
                                        <p:tgtEl>
                                          <p:spTgt spid="12299"/>
                                        </p:tgtEl>
                                        <p:attrNameLst>
                                          <p:attrName>ppt_x</p:attrName>
                                        </p:attrNameLst>
                                      </p:cBhvr>
                                      <p:tavLst>
                                        <p:tav tm="0">
                                          <p:val>
                                            <p:strVal val="#ppt_x"/>
                                          </p:val>
                                        </p:tav>
                                        <p:tav tm="100000">
                                          <p:val>
                                            <p:strVal val="#ppt_x"/>
                                          </p:val>
                                        </p:tav>
                                      </p:tavLst>
                                    </p:anim>
                                    <p:anim calcmode="lin" valueType="num">
                                      <p:cBhvr additive="base">
                                        <p:cTn id="14" dur="500" fill="hold"/>
                                        <p:tgtEl>
                                          <p:spTgt spid="12299"/>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2297"/>
                                        </p:tgtEl>
                                        <p:attrNameLst>
                                          <p:attrName>style.visibility</p:attrName>
                                        </p:attrNameLst>
                                      </p:cBhvr>
                                      <p:to>
                                        <p:strVal val="visible"/>
                                      </p:to>
                                    </p:set>
                                    <p:anim calcmode="lin" valueType="num">
                                      <p:cBhvr additive="base">
                                        <p:cTn id="19" dur="500" fill="hold"/>
                                        <p:tgtEl>
                                          <p:spTgt spid="12297"/>
                                        </p:tgtEl>
                                        <p:attrNameLst>
                                          <p:attrName>ppt_x</p:attrName>
                                        </p:attrNameLst>
                                      </p:cBhvr>
                                      <p:tavLst>
                                        <p:tav tm="0">
                                          <p:val>
                                            <p:strVal val="#ppt_x"/>
                                          </p:val>
                                        </p:tav>
                                        <p:tav tm="100000">
                                          <p:val>
                                            <p:strVal val="#ppt_x"/>
                                          </p:val>
                                        </p:tav>
                                      </p:tavLst>
                                    </p:anim>
                                    <p:anim calcmode="lin" valueType="num">
                                      <p:cBhvr additive="base">
                                        <p:cTn id="20" dur="500" fill="hold"/>
                                        <p:tgtEl>
                                          <p:spTgt spid="12297"/>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2298"/>
                                        </p:tgtEl>
                                        <p:attrNameLst>
                                          <p:attrName>style.visibility</p:attrName>
                                        </p:attrNameLst>
                                      </p:cBhvr>
                                      <p:to>
                                        <p:strVal val="visible"/>
                                      </p:to>
                                    </p:set>
                                    <p:anim calcmode="lin" valueType="num">
                                      <p:cBhvr additive="base">
                                        <p:cTn id="25" dur="500" fill="hold"/>
                                        <p:tgtEl>
                                          <p:spTgt spid="12298"/>
                                        </p:tgtEl>
                                        <p:attrNameLst>
                                          <p:attrName>ppt_x</p:attrName>
                                        </p:attrNameLst>
                                      </p:cBhvr>
                                      <p:tavLst>
                                        <p:tav tm="0">
                                          <p:val>
                                            <p:strVal val="#ppt_x"/>
                                          </p:val>
                                        </p:tav>
                                        <p:tav tm="100000">
                                          <p:val>
                                            <p:strVal val="#ppt_x"/>
                                          </p:val>
                                        </p:tav>
                                      </p:tavLst>
                                    </p:anim>
                                    <p:anim calcmode="lin" valueType="num">
                                      <p:cBhvr additive="base">
                                        <p:cTn id="26" dur="500" fill="hold"/>
                                        <p:tgtEl>
                                          <p:spTgt spid="1229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12297" grpId="0" animBg="1"/>
      <p:bldP spid="12298" grpId="0" animBg="1"/>
      <p:bldP spid="12299"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4" descr="Git_small_bowel_ba_normal_1"/>
          <p:cNvPicPr>
            <a:picLocks noChangeAspect="1" noChangeArrowheads="1"/>
          </p:cNvPicPr>
          <p:nvPr/>
        </p:nvPicPr>
        <p:blipFill>
          <a:blip r:embed="rId2" cstate="print"/>
          <a:srcRect/>
          <a:stretch>
            <a:fillRect/>
          </a:stretch>
        </p:blipFill>
        <p:spPr bwMode="auto">
          <a:xfrm>
            <a:off x="2046288" y="962025"/>
            <a:ext cx="5051425" cy="5851525"/>
          </a:xfrm>
          <a:prstGeom prst="rect">
            <a:avLst/>
          </a:prstGeom>
          <a:noFill/>
          <a:ln w="9525">
            <a:noFill/>
            <a:miter lim="800000"/>
            <a:headEnd/>
            <a:tailEnd/>
          </a:ln>
        </p:spPr>
      </p:pic>
      <p:sp>
        <p:nvSpPr>
          <p:cNvPr id="3" name="TextBox 2"/>
          <p:cNvSpPr txBox="1">
            <a:spLocks noChangeArrowheads="1"/>
          </p:cNvSpPr>
          <p:nvPr/>
        </p:nvSpPr>
        <p:spPr bwMode="auto">
          <a:xfrm>
            <a:off x="539750" y="0"/>
            <a:ext cx="8280400" cy="954088"/>
          </a:xfrm>
          <a:prstGeom prst="rect">
            <a:avLst/>
          </a:prstGeom>
          <a:solidFill>
            <a:schemeClr val="tx1"/>
          </a:solidFill>
          <a:ln w="9525">
            <a:noFill/>
            <a:miter lim="800000"/>
            <a:headEnd/>
            <a:tailEnd/>
          </a:ln>
        </p:spPr>
        <p:txBody>
          <a:bodyPr>
            <a:spAutoFit/>
          </a:bodyPr>
          <a:lstStyle/>
          <a:p>
            <a:pPr algn="ctr">
              <a:defRPr/>
            </a:pPr>
            <a:r>
              <a:rPr lang="en-US" sz="2800" b="1" dirty="0">
                <a:solidFill>
                  <a:srgbClr val="50E2DB"/>
                </a:solidFill>
                <a:effectLst>
                  <a:outerShdw blurRad="50800" dist="38100" dir="2700000" algn="tl" rotWithShape="0">
                    <a:prstClr val="black">
                      <a:alpha val="40000"/>
                    </a:prstClr>
                  </a:outerShdw>
                  <a:reflection blurRad="6350" stA="55000" endA="300" endPos="45500" dir="5400000" sy="-100000" algn="bl" rotWithShape="0"/>
                </a:effectLst>
              </a:rPr>
              <a:t>Barium Meal + Follow-Through</a:t>
            </a:r>
          </a:p>
          <a:p>
            <a:pPr algn="ctr">
              <a:defRPr/>
            </a:pPr>
            <a:r>
              <a:rPr lang="en-US" sz="2800" b="1" dirty="0" smtClean="0">
                <a:solidFill>
                  <a:srgbClr val="50E2DB"/>
                </a:solidFill>
                <a:effectLst>
                  <a:outerShdw blurRad="50800" dist="38100" dir="2700000" algn="tl" rotWithShape="0">
                    <a:prstClr val="black">
                      <a:alpha val="40000"/>
                    </a:prstClr>
                  </a:outerShdw>
                  <a:reflection blurRad="6350" stA="55000" endA="300" endPos="45500" dir="5400000" sy="-100000" algn="bl" rotWithShape="0"/>
                </a:effectLst>
              </a:rPr>
              <a:t>(</a:t>
            </a:r>
            <a:r>
              <a:rPr lang="en-US" sz="2800" b="1" dirty="0" err="1" smtClean="0">
                <a:solidFill>
                  <a:srgbClr val="50E2DB"/>
                </a:solidFill>
                <a:effectLst>
                  <a:outerShdw blurRad="50800" dist="38100" dir="2700000" algn="tl" rotWithShape="0">
                    <a:prstClr val="black">
                      <a:alpha val="40000"/>
                    </a:prstClr>
                  </a:outerShdw>
                  <a:reflection blurRad="6350" stA="55000" endA="300" endPos="45500" dir="5400000" sy="-100000" algn="bl" rotWithShape="0"/>
                </a:effectLst>
              </a:rPr>
              <a:t>Posisi</a:t>
            </a:r>
            <a:r>
              <a:rPr lang="en-US" sz="2800" b="1" dirty="0" smtClean="0">
                <a:solidFill>
                  <a:srgbClr val="50E2DB"/>
                </a:solidFill>
                <a:effectLst>
                  <a:outerShdw blurRad="50800" dist="38100" dir="2700000" algn="tl" rotWithShape="0">
                    <a:prstClr val="black">
                      <a:alpha val="40000"/>
                    </a:prstClr>
                  </a:outerShdw>
                  <a:reflection blurRad="6350" stA="55000" endA="300" endPos="45500" dir="5400000" sy="-100000" algn="bl" rotWithShape="0"/>
                </a:effectLst>
              </a:rPr>
              <a:t> </a:t>
            </a:r>
            <a:r>
              <a:rPr lang="en-US" sz="2800" b="1" dirty="0" err="1" smtClean="0">
                <a:solidFill>
                  <a:srgbClr val="50E2DB"/>
                </a:solidFill>
                <a:effectLst>
                  <a:outerShdw blurRad="50800" dist="38100" dir="2700000" algn="tl" rotWithShape="0">
                    <a:prstClr val="black">
                      <a:alpha val="40000"/>
                    </a:prstClr>
                  </a:outerShdw>
                  <a:reflection blurRad="6350" stA="55000" endA="300" endPos="45500" dir="5400000" sy="-100000" algn="bl" rotWithShape="0"/>
                </a:effectLst>
              </a:rPr>
              <a:t>Tegak</a:t>
            </a:r>
            <a:r>
              <a:rPr lang="en-US" sz="2800" b="1" dirty="0" smtClean="0">
                <a:solidFill>
                  <a:srgbClr val="50E2DB"/>
                </a:solidFill>
                <a:effectLst>
                  <a:outerShdw blurRad="50800" dist="38100" dir="2700000" algn="tl" rotWithShape="0">
                    <a:prstClr val="black">
                      <a:alpha val="40000"/>
                    </a:prstClr>
                  </a:outerShdw>
                  <a:reflection blurRad="6350" stA="55000" endA="300" endPos="45500" dir="5400000" sy="-100000" algn="bl" rotWithShape="0"/>
                </a:effectLst>
              </a:rPr>
              <a:t>)</a:t>
            </a:r>
            <a:endParaRPr lang="en-US" sz="2800" b="1" dirty="0">
              <a:solidFill>
                <a:srgbClr val="50E2DB"/>
              </a:solidFill>
              <a:effectLst>
                <a:outerShdw blurRad="50800" dist="38100" dir="2700000" algn="tl" rotWithShape="0">
                  <a:prstClr val="black">
                    <a:alpha val="40000"/>
                  </a:prstClr>
                </a:outerShdw>
                <a:reflection blurRad="6350" stA="55000" endA="300" endPos="45500" dir="5400000" sy="-100000" algn="bl" rotWithShape="0"/>
              </a:effectLst>
            </a:endParaRPr>
          </a:p>
        </p:txBody>
      </p:sp>
      <p:sp>
        <p:nvSpPr>
          <p:cNvPr id="13316" name="TextBox 7"/>
          <p:cNvSpPr txBox="1">
            <a:spLocks noChangeArrowheads="1"/>
          </p:cNvSpPr>
          <p:nvPr/>
        </p:nvSpPr>
        <p:spPr bwMode="auto">
          <a:xfrm>
            <a:off x="7235825" y="1079500"/>
            <a:ext cx="1908175" cy="369332"/>
          </a:xfrm>
          <a:prstGeom prst="rect">
            <a:avLst/>
          </a:prstGeom>
          <a:solidFill>
            <a:schemeClr val="accent6">
              <a:lumMod val="50000"/>
            </a:schemeClr>
          </a:solidFill>
          <a:ln w="9525">
            <a:noFill/>
            <a:miter lim="800000"/>
            <a:headEnd/>
            <a:tailEnd/>
          </a:ln>
        </p:spPr>
        <p:txBody>
          <a:bodyPr wrap="square">
            <a:spAutoFit/>
          </a:bodyPr>
          <a:lstStyle/>
          <a:p>
            <a:pPr algn="ctr"/>
            <a:r>
              <a:rPr lang="en-US" b="1" dirty="0">
                <a:solidFill>
                  <a:srgbClr val="50E2DB"/>
                </a:solidFill>
              </a:rPr>
              <a:t>Barium Meal</a:t>
            </a:r>
            <a:endParaRPr lang="en-US" dirty="0">
              <a:solidFill>
                <a:srgbClr val="50E2DB"/>
              </a:solidFill>
            </a:endParaRPr>
          </a:p>
        </p:txBody>
      </p:sp>
      <p:cxnSp>
        <p:nvCxnSpPr>
          <p:cNvPr id="6" name="Straight Arrow Connector 5"/>
          <p:cNvCxnSpPr>
            <a:endCxn id="13316" idx="1"/>
          </p:cNvCxnSpPr>
          <p:nvPr/>
        </p:nvCxnSpPr>
        <p:spPr>
          <a:xfrm rot="5400000" flipH="1" flipV="1">
            <a:off x="6068475" y="1280579"/>
            <a:ext cx="1183762" cy="1150937"/>
          </a:xfrm>
          <a:prstGeom prst="straightConnector1">
            <a:avLst/>
          </a:prstGeom>
          <a:ln w="38100">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sp>
        <p:nvSpPr>
          <p:cNvPr id="13318" name="TextBox 7"/>
          <p:cNvSpPr txBox="1">
            <a:spLocks noChangeArrowheads="1"/>
          </p:cNvSpPr>
          <p:nvPr/>
        </p:nvSpPr>
        <p:spPr bwMode="auto">
          <a:xfrm>
            <a:off x="7308850" y="5948363"/>
            <a:ext cx="1835150" cy="707886"/>
          </a:xfrm>
          <a:prstGeom prst="rect">
            <a:avLst/>
          </a:prstGeom>
          <a:solidFill>
            <a:schemeClr val="tx2"/>
          </a:solidFill>
          <a:ln w="9525">
            <a:noFill/>
            <a:miter lim="800000"/>
            <a:headEnd/>
            <a:tailEnd/>
          </a:ln>
        </p:spPr>
        <p:txBody>
          <a:bodyPr>
            <a:spAutoFit/>
          </a:bodyPr>
          <a:lstStyle/>
          <a:p>
            <a:pPr algn="ctr"/>
            <a:r>
              <a:rPr lang="en-US" sz="2000" b="1" dirty="0">
                <a:solidFill>
                  <a:srgbClr val="50E2DB"/>
                </a:solidFill>
              </a:rPr>
              <a:t>Barium </a:t>
            </a:r>
          </a:p>
          <a:p>
            <a:pPr algn="ctr"/>
            <a:r>
              <a:rPr lang="en-US" sz="2000" b="1" dirty="0">
                <a:solidFill>
                  <a:srgbClr val="50E2DB"/>
                </a:solidFill>
              </a:rPr>
              <a:t>Follow-Through</a:t>
            </a:r>
            <a:endParaRPr lang="en-US" sz="2000" dirty="0">
              <a:solidFill>
                <a:srgbClr val="50E2DB"/>
              </a:solidFill>
            </a:endParaRPr>
          </a:p>
        </p:txBody>
      </p:sp>
      <p:cxnSp>
        <p:nvCxnSpPr>
          <p:cNvPr id="14" name="Straight Arrow Connector 13"/>
          <p:cNvCxnSpPr>
            <a:endCxn id="13318" idx="1"/>
          </p:cNvCxnSpPr>
          <p:nvPr/>
        </p:nvCxnSpPr>
        <p:spPr>
          <a:xfrm>
            <a:off x="5867400" y="5759450"/>
            <a:ext cx="1441450" cy="542856"/>
          </a:xfrm>
          <a:prstGeom prst="straightConnector1">
            <a:avLst/>
          </a:prstGeom>
          <a:ln w="38100">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cxnSp>
        <p:nvCxnSpPr>
          <p:cNvPr id="22" name="Straight Arrow Connector 21"/>
          <p:cNvCxnSpPr/>
          <p:nvPr/>
        </p:nvCxnSpPr>
        <p:spPr>
          <a:xfrm rot="10800000">
            <a:off x="1763713" y="2087563"/>
            <a:ext cx="2447925" cy="1368425"/>
          </a:xfrm>
          <a:prstGeom prst="straightConnector1">
            <a:avLst/>
          </a:prstGeom>
          <a:ln w="38100">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sp>
        <p:nvSpPr>
          <p:cNvPr id="13321" name="TextBox 7"/>
          <p:cNvSpPr txBox="1">
            <a:spLocks noChangeArrowheads="1"/>
          </p:cNvSpPr>
          <p:nvPr/>
        </p:nvSpPr>
        <p:spPr bwMode="auto">
          <a:xfrm>
            <a:off x="285720" y="1857364"/>
            <a:ext cx="1512887" cy="369332"/>
          </a:xfrm>
          <a:prstGeom prst="rect">
            <a:avLst/>
          </a:prstGeom>
          <a:solidFill>
            <a:srgbClr val="C00000"/>
          </a:solidFill>
          <a:ln w="9525">
            <a:noFill/>
            <a:miter lim="800000"/>
            <a:headEnd/>
            <a:tailEnd/>
          </a:ln>
        </p:spPr>
        <p:txBody>
          <a:bodyPr>
            <a:spAutoFit/>
          </a:bodyPr>
          <a:lstStyle/>
          <a:p>
            <a:pPr algn="ctr"/>
            <a:r>
              <a:rPr lang="en-US" b="1" dirty="0">
                <a:solidFill>
                  <a:srgbClr val="50E2DB"/>
                </a:solidFill>
              </a:rPr>
              <a:t>Duodenal Cap</a:t>
            </a:r>
            <a:endParaRPr lang="en-US" dirty="0">
              <a:solidFill>
                <a:srgbClr val="50E2DB"/>
              </a:solidFill>
            </a:endParaRPr>
          </a:p>
        </p:txBody>
      </p:sp>
      <p:cxnSp>
        <p:nvCxnSpPr>
          <p:cNvPr id="26" name="Straight Arrow Connector 25"/>
          <p:cNvCxnSpPr/>
          <p:nvPr/>
        </p:nvCxnSpPr>
        <p:spPr>
          <a:xfrm rot="10800000">
            <a:off x="1908175" y="2571750"/>
            <a:ext cx="2232025" cy="1141413"/>
          </a:xfrm>
          <a:prstGeom prst="straightConnector1">
            <a:avLst/>
          </a:prstGeom>
          <a:ln w="38100">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sp>
        <p:nvSpPr>
          <p:cNvPr id="13323" name="TextBox 7"/>
          <p:cNvSpPr txBox="1">
            <a:spLocks noChangeArrowheads="1"/>
          </p:cNvSpPr>
          <p:nvPr/>
        </p:nvSpPr>
        <p:spPr bwMode="auto">
          <a:xfrm>
            <a:off x="92057" y="2357430"/>
            <a:ext cx="1908175" cy="369332"/>
          </a:xfrm>
          <a:prstGeom prst="rect">
            <a:avLst/>
          </a:prstGeom>
          <a:solidFill>
            <a:srgbClr val="C00000"/>
          </a:solidFill>
          <a:ln w="9525">
            <a:noFill/>
            <a:miter lim="800000"/>
            <a:headEnd/>
            <a:tailEnd/>
          </a:ln>
        </p:spPr>
        <p:txBody>
          <a:bodyPr wrap="square">
            <a:spAutoFit/>
          </a:bodyPr>
          <a:lstStyle/>
          <a:p>
            <a:pPr algn="ctr"/>
            <a:r>
              <a:rPr lang="en-US" b="1" dirty="0">
                <a:solidFill>
                  <a:srgbClr val="50E2DB"/>
                </a:solidFill>
              </a:rPr>
              <a:t>Pyloric Canal</a:t>
            </a:r>
            <a:endParaRPr lang="en-US" dirty="0">
              <a:solidFill>
                <a:srgbClr val="50E2DB"/>
              </a:solidFill>
            </a:endParaRPr>
          </a:p>
        </p:txBody>
      </p:sp>
      <p:cxnSp>
        <p:nvCxnSpPr>
          <p:cNvPr id="29" name="Straight Arrow Connector 28"/>
          <p:cNvCxnSpPr>
            <a:endCxn id="13325" idx="3"/>
          </p:cNvCxnSpPr>
          <p:nvPr/>
        </p:nvCxnSpPr>
        <p:spPr>
          <a:xfrm rot="10800000">
            <a:off x="1835150" y="3202891"/>
            <a:ext cx="1873250" cy="684898"/>
          </a:xfrm>
          <a:prstGeom prst="straightConnector1">
            <a:avLst/>
          </a:prstGeom>
          <a:ln w="38100">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sp>
        <p:nvSpPr>
          <p:cNvPr id="13325" name="TextBox 7"/>
          <p:cNvSpPr txBox="1">
            <a:spLocks noChangeArrowheads="1"/>
          </p:cNvSpPr>
          <p:nvPr/>
        </p:nvSpPr>
        <p:spPr bwMode="auto">
          <a:xfrm>
            <a:off x="468313" y="2879725"/>
            <a:ext cx="1366837" cy="646331"/>
          </a:xfrm>
          <a:prstGeom prst="rect">
            <a:avLst/>
          </a:prstGeom>
          <a:solidFill>
            <a:srgbClr val="C00000"/>
          </a:solidFill>
          <a:ln w="9525">
            <a:noFill/>
            <a:miter lim="800000"/>
            <a:headEnd/>
            <a:tailEnd/>
          </a:ln>
        </p:spPr>
        <p:txBody>
          <a:bodyPr>
            <a:spAutoFit/>
          </a:bodyPr>
          <a:lstStyle/>
          <a:p>
            <a:pPr algn="ctr"/>
            <a:r>
              <a:rPr lang="en-US" b="1" dirty="0">
                <a:solidFill>
                  <a:srgbClr val="50E2DB"/>
                </a:solidFill>
              </a:rPr>
              <a:t>2</a:t>
            </a:r>
            <a:r>
              <a:rPr lang="en-US" b="1" baseline="30000" dirty="0">
                <a:solidFill>
                  <a:srgbClr val="50E2DB"/>
                </a:solidFill>
              </a:rPr>
              <a:t>nd</a:t>
            </a:r>
            <a:r>
              <a:rPr lang="en-US" b="1" dirty="0">
                <a:solidFill>
                  <a:srgbClr val="50E2DB"/>
                </a:solidFill>
              </a:rPr>
              <a:t> Part of Duodenum</a:t>
            </a:r>
            <a:endParaRPr lang="en-US" dirty="0">
              <a:solidFill>
                <a:srgbClr val="50E2DB"/>
              </a:solidFill>
            </a:endParaRPr>
          </a:p>
        </p:txBody>
      </p:sp>
      <p:sp>
        <p:nvSpPr>
          <p:cNvPr id="13326" name="TextBox 7"/>
          <p:cNvSpPr txBox="1">
            <a:spLocks noChangeArrowheads="1"/>
          </p:cNvSpPr>
          <p:nvPr/>
        </p:nvSpPr>
        <p:spPr bwMode="auto">
          <a:xfrm>
            <a:off x="468313" y="3568487"/>
            <a:ext cx="1366837" cy="646331"/>
          </a:xfrm>
          <a:prstGeom prst="rect">
            <a:avLst/>
          </a:prstGeom>
          <a:solidFill>
            <a:srgbClr val="C00000"/>
          </a:solidFill>
          <a:ln w="9525">
            <a:noFill/>
            <a:miter lim="800000"/>
            <a:headEnd/>
            <a:tailEnd/>
          </a:ln>
        </p:spPr>
        <p:txBody>
          <a:bodyPr>
            <a:spAutoFit/>
          </a:bodyPr>
          <a:lstStyle/>
          <a:p>
            <a:pPr algn="ctr"/>
            <a:r>
              <a:rPr lang="en-US" b="1" dirty="0">
                <a:solidFill>
                  <a:srgbClr val="50E2DB"/>
                </a:solidFill>
              </a:rPr>
              <a:t>3</a:t>
            </a:r>
            <a:r>
              <a:rPr lang="en-US" b="1" baseline="30000" dirty="0">
                <a:solidFill>
                  <a:srgbClr val="50E2DB"/>
                </a:solidFill>
              </a:rPr>
              <a:t>rd</a:t>
            </a:r>
            <a:r>
              <a:rPr lang="en-US" b="1" dirty="0">
                <a:solidFill>
                  <a:srgbClr val="50E2DB"/>
                </a:solidFill>
              </a:rPr>
              <a:t> Part of Duodenum</a:t>
            </a:r>
            <a:endParaRPr lang="en-US" dirty="0">
              <a:solidFill>
                <a:srgbClr val="50E2DB"/>
              </a:solidFill>
            </a:endParaRPr>
          </a:p>
        </p:txBody>
      </p:sp>
      <p:cxnSp>
        <p:nvCxnSpPr>
          <p:cNvPr id="33" name="Straight Arrow Connector 32"/>
          <p:cNvCxnSpPr>
            <a:endCxn id="13326" idx="3"/>
          </p:cNvCxnSpPr>
          <p:nvPr/>
        </p:nvCxnSpPr>
        <p:spPr>
          <a:xfrm rot="10800000">
            <a:off x="1835150" y="3891653"/>
            <a:ext cx="2089150" cy="468998"/>
          </a:xfrm>
          <a:prstGeom prst="straightConnector1">
            <a:avLst/>
          </a:prstGeom>
          <a:ln w="38100">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cxnSp>
        <p:nvCxnSpPr>
          <p:cNvPr id="36" name="Straight Arrow Connector 35"/>
          <p:cNvCxnSpPr/>
          <p:nvPr/>
        </p:nvCxnSpPr>
        <p:spPr>
          <a:xfrm rot="10800000">
            <a:off x="3890963" y="4030663"/>
            <a:ext cx="1150937" cy="1587"/>
          </a:xfrm>
          <a:prstGeom prst="straightConnector1">
            <a:avLst/>
          </a:prstGeom>
          <a:ln w="12700">
            <a:solidFill>
              <a:srgbClr val="50E2DB"/>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37" name="Straight Arrow Connector 36"/>
          <p:cNvCxnSpPr/>
          <p:nvPr/>
        </p:nvCxnSpPr>
        <p:spPr>
          <a:xfrm rot="5400000">
            <a:off x="4932363" y="2736850"/>
            <a:ext cx="1439862" cy="1150938"/>
          </a:xfrm>
          <a:prstGeom prst="curvedConnector3">
            <a:avLst>
              <a:gd name="adj1" fmla="val 79737"/>
            </a:avLst>
          </a:prstGeom>
          <a:ln w="12700">
            <a:solidFill>
              <a:srgbClr val="50E2DB"/>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38" name="Straight Connector 37"/>
          <p:cNvCxnSpPr/>
          <p:nvPr/>
        </p:nvCxnSpPr>
        <p:spPr>
          <a:xfrm rot="5400000">
            <a:off x="3996531" y="3599657"/>
            <a:ext cx="2160587" cy="0"/>
          </a:xfrm>
          <a:prstGeom prst="line">
            <a:avLst/>
          </a:prstGeom>
          <a:ln w="28575">
            <a:solidFill>
              <a:srgbClr val="50E2DB"/>
            </a:solidFill>
          </a:ln>
        </p:spPr>
        <p:style>
          <a:lnRef idx="1">
            <a:schemeClr val="accent1"/>
          </a:lnRef>
          <a:fillRef idx="0">
            <a:schemeClr val="accent1"/>
          </a:fillRef>
          <a:effectRef idx="0">
            <a:schemeClr val="accent1"/>
          </a:effectRef>
          <a:fontRef idx="minor">
            <a:schemeClr val="tx1"/>
          </a:fontRef>
        </p:style>
      </p:cxnSp>
      <p:sp>
        <p:nvSpPr>
          <p:cNvPr id="39" name="TextBox 7"/>
          <p:cNvSpPr txBox="1">
            <a:spLocks noChangeArrowheads="1"/>
          </p:cNvSpPr>
          <p:nvPr/>
        </p:nvSpPr>
        <p:spPr bwMode="auto">
          <a:xfrm>
            <a:off x="5364163" y="3671888"/>
            <a:ext cx="431800" cy="161925"/>
          </a:xfrm>
          <a:prstGeom prst="rect">
            <a:avLst/>
          </a:prstGeom>
          <a:solidFill>
            <a:schemeClr val="bg1"/>
          </a:solidFill>
          <a:ln w="9525">
            <a:noFill/>
            <a:miter lim="800000"/>
            <a:headEnd/>
            <a:tailEnd/>
          </a:ln>
        </p:spPr>
        <p:txBody>
          <a:bodyPr lIns="0" tIns="0" rIns="0" bIns="0">
            <a:spAutoFit/>
          </a:bodyPr>
          <a:lstStyle/>
          <a:p>
            <a:pPr algn="ctr">
              <a:defRPr/>
            </a:pPr>
            <a:r>
              <a:rPr lang="en-US" sz="1050" b="1" dirty="0">
                <a:solidFill>
                  <a:srgbClr val="50E2DB"/>
                </a:solidFill>
              </a:rPr>
              <a:t>Body</a:t>
            </a:r>
            <a:endParaRPr lang="en-US" sz="1050" dirty="0">
              <a:solidFill>
                <a:srgbClr val="50E2DB"/>
              </a:solidFill>
            </a:endParaRPr>
          </a:p>
        </p:txBody>
      </p:sp>
      <p:sp>
        <p:nvSpPr>
          <p:cNvPr id="45" name="TextBox 7"/>
          <p:cNvSpPr txBox="1">
            <a:spLocks noChangeArrowheads="1"/>
          </p:cNvSpPr>
          <p:nvPr/>
        </p:nvSpPr>
        <p:spPr bwMode="auto">
          <a:xfrm>
            <a:off x="4211638" y="3959225"/>
            <a:ext cx="504825" cy="161925"/>
          </a:xfrm>
          <a:prstGeom prst="rect">
            <a:avLst/>
          </a:prstGeom>
          <a:solidFill>
            <a:schemeClr val="bg1"/>
          </a:solidFill>
          <a:ln w="9525">
            <a:noFill/>
            <a:miter lim="800000"/>
            <a:headEnd/>
            <a:tailEnd/>
          </a:ln>
        </p:spPr>
        <p:txBody>
          <a:bodyPr lIns="0" tIns="0" rIns="0" bIns="0">
            <a:spAutoFit/>
          </a:bodyPr>
          <a:lstStyle/>
          <a:p>
            <a:pPr algn="ctr">
              <a:defRPr/>
            </a:pPr>
            <a:r>
              <a:rPr lang="en-US" sz="1050" b="1" dirty="0" err="1">
                <a:solidFill>
                  <a:srgbClr val="50E2DB"/>
                </a:solidFill>
              </a:rPr>
              <a:t>Antrum</a:t>
            </a:r>
            <a:endParaRPr lang="en-US" sz="1050" dirty="0">
              <a:solidFill>
                <a:srgbClr val="50E2DB"/>
              </a:solidFill>
            </a:endParaRPr>
          </a:p>
        </p:txBody>
      </p:sp>
      <p:cxnSp>
        <p:nvCxnSpPr>
          <p:cNvPr id="59" name="Straight Arrow Connector 58"/>
          <p:cNvCxnSpPr/>
          <p:nvPr/>
        </p:nvCxnSpPr>
        <p:spPr>
          <a:xfrm rot="10800000">
            <a:off x="1763713" y="1584325"/>
            <a:ext cx="3024187" cy="1871663"/>
          </a:xfrm>
          <a:prstGeom prst="straightConnector1">
            <a:avLst/>
          </a:prstGeom>
          <a:ln w="38100">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sp>
        <p:nvSpPr>
          <p:cNvPr id="13334" name="TextBox 7"/>
          <p:cNvSpPr txBox="1">
            <a:spLocks noChangeArrowheads="1"/>
          </p:cNvSpPr>
          <p:nvPr/>
        </p:nvSpPr>
        <p:spPr bwMode="auto">
          <a:xfrm>
            <a:off x="179388" y="928670"/>
            <a:ext cx="1728787" cy="769441"/>
          </a:xfrm>
          <a:prstGeom prst="rect">
            <a:avLst/>
          </a:prstGeom>
          <a:solidFill>
            <a:schemeClr val="tx2"/>
          </a:solidFill>
          <a:ln w="9525">
            <a:solidFill>
              <a:schemeClr val="accent1"/>
            </a:solidFill>
            <a:miter lim="800000"/>
            <a:headEnd/>
            <a:tailEnd/>
          </a:ln>
        </p:spPr>
        <p:txBody>
          <a:bodyPr>
            <a:spAutoFit/>
          </a:bodyPr>
          <a:lstStyle/>
          <a:p>
            <a:pPr algn="ctr"/>
            <a:r>
              <a:rPr lang="en-US" sz="2000" b="1" dirty="0">
                <a:solidFill>
                  <a:srgbClr val="50E2DB"/>
                </a:solidFill>
              </a:rPr>
              <a:t>DJJ:</a:t>
            </a:r>
          </a:p>
          <a:p>
            <a:pPr algn="ctr"/>
            <a:r>
              <a:rPr lang="en-US" sz="1200" dirty="0">
                <a:solidFill>
                  <a:srgbClr val="50E2DB"/>
                </a:solidFill>
              </a:rPr>
              <a:t>Normal Position= Left side</a:t>
            </a:r>
          </a:p>
        </p:txBody>
      </p:sp>
      <p:sp>
        <p:nvSpPr>
          <p:cNvPr id="13335" name="TextBox 7"/>
          <p:cNvSpPr txBox="1">
            <a:spLocks noChangeArrowheads="1"/>
          </p:cNvSpPr>
          <p:nvPr/>
        </p:nvSpPr>
        <p:spPr bwMode="auto">
          <a:xfrm>
            <a:off x="7235825" y="1584325"/>
            <a:ext cx="1908175" cy="584775"/>
          </a:xfrm>
          <a:prstGeom prst="rect">
            <a:avLst/>
          </a:prstGeom>
          <a:solidFill>
            <a:schemeClr val="accent6">
              <a:lumMod val="50000"/>
            </a:schemeClr>
          </a:solidFill>
          <a:ln w="9525">
            <a:noFill/>
            <a:miter lim="800000"/>
            <a:headEnd/>
            <a:tailEnd/>
          </a:ln>
        </p:spPr>
        <p:txBody>
          <a:bodyPr wrap="square">
            <a:spAutoFit/>
          </a:bodyPr>
          <a:lstStyle/>
          <a:p>
            <a:pPr algn="ctr"/>
            <a:r>
              <a:rPr lang="en-US" sz="2000" b="1" dirty="0">
                <a:solidFill>
                  <a:srgbClr val="50E2DB"/>
                </a:solidFill>
              </a:rPr>
              <a:t>Angular Notch</a:t>
            </a:r>
          </a:p>
          <a:p>
            <a:pPr algn="ctr"/>
            <a:r>
              <a:rPr lang="en-US" sz="1200" dirty="0" err="1">
                <a:solidFill>
                  <a:srgbClr val="50E2DB"/>
                </a:solidFill>
              </a:rPr>
              <a:t>Incisura</a:t>
            </a:r>
            <a:r>
              <a:rPr lang="en-US" sz="1200" dirty="0">
                <a:solidFill>
                  <a:srgbClr val="50E2DB"/>
                </a:solidFill>
              </a:rPr>
              <a:t> </a:t>
            </a:r>
            <a:r>
              <a:rPr lang="en-US" sz="1200" dirty="0" err="1">
                <a:solidFill>
                  <a:srgbClr val="50E2DB"/>
                </a:solidFill>
              </a:rPr>
              <a:t>Angularis</a:t>
            </a:r>
            <a:endParaRPr lang="en-US" sz="1200" dirty="0">
              <a:solidFill>
                <a:srgbClr val="50E2DB"/>
              </a:solidFill>
            </a:endParaRPr>
          </a:p>
        </p:txBody>
      </p:sp>
      <p:cxnSp>
        <p:nvCxnSpPr>
          <p:cNvPr id="65" name="Straight Arrow Connector 64"/>
          <p:cNvCxnSpPr>
            <a:endCxn id="13335" idx="1"/>
          </p:cNvCxnSpPr>
          <p:nvPr/>
        </p:nvCxnSpPr>
        <p:spPr>
          <a:xfrm flipV="1">
            <a:off x="5076825" y="1876713"/>
            <a:ext cx="2159000" cy="1795183"/>
          </a:xfrm>
          <a:prstGeom prst="straightConnector1">
            <a:avLst/>
          </a:prstGeom>
          <a:ln w="38100">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sp>
        <p:nvSpPr>
          <p:cNvPr id="13337" name="TextBox 7"/>
          <p:cNvSpPr txBox="1">
            <a:spLocks noChangeArrowheads="1"/>
          </p:cNvSpPr>
          <p:nvPr/>
        </p:nvSpPr>
        <p:spPr bwMode="auto">
          <a:xfrm>
            <a:off x="7308850" y="3527425"/>
            <a:ext cx="1655763" cy="523220"/>
          </a:xfrm>
          <a:prstGeom prst="rect">
            <a:avLst/>
          </a:prstGeom>
          <a:solidFill>
            <a:schemeClr val="accent6">
              <a:lumMod val="50000"/>
            </a:schemeClr>
          </a:solidFill>
          <a:ln w="9525">
            <a:noFill/>
            <a:miter lim="800000"/>
            <a:headEnd/>
            <a:tailEnd/>
          </a:ln>
        </p:spPr>
        <p:txBody>
          <a:bodyPr>
            <a:spAutoFit/>
          </a:bodyPr>
          <a:lstStyle/>
          <a:p>
            <a:pPr algn="ctr"/>
            <a:r>
              <a:rPr lang="en-US" sz="2800" b="1" dirty="0">
                <a:solidFill>
                  <a:srgbClr val="50E2DB"/>
                </a:solidFill>
              </a:rPr>
              <a:t>Jejunum</a:t>
            </a:r>
            <a:r>
              <a:rPr lang="en-US" sz="2800" b="1" dirty="0" smtClean="0">
                <a:solidFill>
                  <a:srgbClr val="50E2DB"/>
                </a:solidFill>
              </a:rPr>
              <a:t>:</a:t>
            </a:r>
            <a:endParaRPr lang="en-US" sz="2800" b="1" dirty="0">
              <a:solidFill>
                <a:srgbClr val="50E2DB"/>
              </a:solidFill>
            </a:endParaRPr>
          </a:p>
        </p:txBody>
      </p:sp>
      <p:cxnSp>
        <p:nvCxnSpPr>
          <p:cNvPr id="69" name="Straight Arrow Connector 68"/>
          <p:cNvCxnSpPr>
            <a:endCxn id="13337" idx="1"/>
          </p:cNvCxnSpPr>
          <p:nvPr/>
        </p:nvCxnSpPr>
        <p:spPr>
          <a:xfrm flipV="1">
            <a:off x="6156324" y="3789035"/>
            <a:ext cx="1152526" cy="1106821"/>
          </a:xfrm>
          <a:prstGeom prst="straightConnector1">
            <a:avLst/>
          </a:prstGeom>
          <a:ln w="38100">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cxnSp>
        <p:nvCxnSpPr>
          <p:cNvPr id="70" name="Straight Arrow Connector 69"/>
          <p:cNvCxnSpPr/>
          <p:nvPr/>
        </p:nvCxnSpPr>
        <p:spPr>
          <a:xfrm rot="10800000">
            <a:off x="1835150" y="5667375"/>
            <a:ext cx="2808288" cy="741363"/>
          </a:xfrm>
          <a:prstGeom prst="straightConnector1">
            <a:avLst/>
          </a:prstGeom>
          <a:ln w="38100">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sp>
        <p:nvSpPr>
          <p:cNvPr id="13340" name="TextBox 7"/>
          <p:cNvSpPr txBox="1">
            <a:spLocks noChangeArrowheads="1"/>
          </p:cNvSpPr>
          <p:nvPr/>
        </p:nvSpPr>
        <p:spPr bwMode="auto">
          <a:xfrm>
            <a:off x="785787" y="5543550"/>
            <a:ext cx="1049364" cy="400110"/>
          </a:xfrm>
          <a:prstGeom prst="rect">
            <a:avLst/>
          </a:prstGeom>
          <a:solidFill>
            <a:schemeClr val="tx1"/>
          </a:solidFill>
          <a:ln w="9525">
            <a:noFill/>
            <a:miter lim="800000"/>
            <a:headEnd/>
            <a:tailEnd/>
          </a:ln>
        </p:spPr>
        <p:txBody>
          <a:bodyPr wrap="square">
            <a:spAutoFit/>
          </a:bodyPr>
          <a:lstStyle/>
          <a:p>
            <a:pPr algn="ctr"/>
            <a:r>
              <a:rPr lang="en-US" sz="2000" b="1">
                <a:solidFill>
                  <a:srgbClr val="50E2DB"/>
                </a:solidFill>
              </a:rPr>
              <a:t>Ileum</a:t>
            </a:r>
            <a:endParaRPr lang="en-US" sz="2000">
              <a:solidFill>
                <a:srgbClr val="50E2DB"/>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3337"/>
                                        </p:tgtEl>
                                        <p:attrNameLst>
                                          <p:attrName>style.visibility</p:attrName>
                                        </p:attrNameLst>
                                      </p:cBhvr>
                                      <p:to>
                                        <p:strVal val="visible"/>
                                      </p:to>
                                    </p:set>
                                    <p:anim calcmode="lin" valueType="num">
                                      <p:cBhvr additive="base">
                                        <p:cTn id="13" dur="500" fill="hold"/>
                                        <p:tgtEl>
                                          <p:spTgt spid="13337"/>
                                        </p:tgtEl>
                                        <p:attrNameLst>
                                          <p:attrName>ppt_x</p:attrName>
                                        </p:attrNameLst>
                                      </p:cBhvr>
                                      <p:tavLst>
                                        <p:tav tm="0">
                                          <p:val>
                                            <p:strVal val="#ppt_x"/>
                                          </p:val>
                                        </p:tav>
                                        <p:tav tm="100000">
                                          <p:val>
                                            <p:strVal val="#ppt_x"/>
                                          </p:val>
                                        </p:tav>
                                      </p:tavLst>
                                    </p:anim>
                                    <p:anim calcmode="lin" valueType="num">
                                      <p:cBhvr additive="base">
                                        <p:cTn id="14" dur="500" fill="hold"/>
                                        <p:tgtEl>
                                          <p:spTgt spid="13337"/>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3321"/>
                                        </p:tgtEl>
                                        <p:attrNameLst>
                                          <p:attrName>style.visibility</p:attrName>
                                        </p:attrNameLst>
                                      </p:cBhvr>
                                      <p:to>
                                        <p:strVal val="visible"/>
                                      </p:to>
                                    </p:set>
                                    <p:anim calcmode="lin" valueType="num">
                                      <p:cBhvr additive="base">
                                        <p:cTn id="19" dur="500" fill="hold"/>
                                        <p:tgtEl>
                                          <p:spTgt spid="13321"/>
                                        </p:tgtEl>
                                        <p:attrNameLst>
                                          <p:attrName>ppt_x</p:attrName>
                                        </p:attrNameLst>
                                      </p:cBhvr>
                                      <p:tavLst>
                                        <p:tav tm="0">
                                          <p:val>
                                            <p:strVal val="#ppt_x"/>
                                          </p:val>
                                        </p:tav>
                                        <p:tav tm="100000">
                                          <p:val>
                                            <p:strVal val="#ppt_x"/>
                                          </p:val>
                                        </p:tav>
                                      </p:tavLst>
                                    </p:anim>
                                    <p:anim calcmode="lin" valueType="num">
                                      <p:cBhvr additive="base">
                                        <p:cTn id="20" dur="500" fill="hold"/>
                                        <p:tgtEl>
                                          <p:spTgt spid="13321"/>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3323"/>
                                        </p:tgtEl>
                                        <p:attrNameLst>
                                          <p:attrName>style.visibility</p:attrName>
                                        </p:attrNameLst>
                                      </p:cBhvr>
                                      <p:to>
                                        <p:strVal val="visible"/>
                                      </p:to>
                                    </p:set>
                                    <p:anim calcmode="lin" valueType="num">
                                      <p:cBhvr additive="base">
                                        <p:cTn id="25" dur="500" fill="hold"/>
                                        <p:tgtEl>
                                          <p:spTgt spid="13323"/>
                                        </p:tgtEl>
                                        <p:attrNameLst>
                                          <p:attrName>ppt_x</p:attrName>
                                        </p:attrNameLst>
                                      </p:cBhvr>
                                      <p:tavLst>
                                        <p:tav tm="0">
                                          <p:val>
                                            <p:strVal val="#ppt_x"/>
                                          </p:val>
                                        </p:tav>
                                        <p:tav tm="100000">
                                          <p:val>
                                            <p:strVal val="#ppt_x"/>
                                          </p:val>
                                        </p:tav>
                                      </p:tavLst>
                                    </p:anim>
                                    <p:anim calcmode="lin" valueType="num">
                                      <p:cBhvr additive="base">
                                        <p:cTn id="26" dur="500" fill="hold"/>
                                        <p:tgtEl>
                                          <p:spTgt spid="13323"/>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3325"/>
                                        </p:tgtEl>
                                        <p:attrNameLst>
                                          <p:attrName>style.visibility</p:attrName>
                                        </p:attrNameLst>
                                      </p:cBhvr>
                                      <p:to>
                                        <p:strVal val="visible"/>
                                      </p:to>
                                    </p:set>
                                    <p:anim calcmode="lin" valueType="num">
                                      <p:cBhvr additive="base">
                                        <p:cTn id="31" dur="500" fill="hold"/>
                                        <p:tgtEl>
                                          <p:spTgt spid="13325"/>
                                        </p:tgtEl>
                                        <p:attrNameLst>
                                          <p:attrName>ppt_x</p:attrName>
                                        </p:attrNameLst>
                                      </p:cBhvr>
                                      <p:tavLst>
                                        <p:tav tm="0">
                                          <p:val>
                                            <p:strVal val="#ppt_x"/>
                                          </p:val>
                                        </p:tav>
                                        <p:tav tm="100000">
                                          <p:val>
                                            <p:strVal val="#ppt_x"/>
                                          </p:val>
                                        </p:tav>
                                      </p:tavLst>
                                    </p:anim>
                                    <p:anim calcmode="lin" valueType="num">
                                      <p:cBhvr additive="base">
                                        <p:cTn id="32" dur="500" fill="hold"/>
                                        <p:tgtEl>
                                          <p:spTgt spid="13325"/>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3326"/>
                                        </p:tgtEl>
                                        <p:attrNameLst>
                                          <p:attrName>style.visibility</p:attrName>
                                        </p:attrNameLst>
                                      </p:cBhvr>
                                      <p:to>
                                        <p:strVal val="visible"/>
                                      </p:to>
                                    </p:set>
                                    <p:anim calcmode="lin" valueType="num">
                                      <p:cBhvr additive="base">
                                        <p:cTn id="37" dur="500" fill="hold"/>
                                        <p:tgtEl>
                                          <p:spTgt spid="13326"/>
                                        </p:tgtEl>
                                        <p:attrNameLst>
                                          <p:attrName>ppt_x</p:attrName>
                                        </p:attrNameLst>
                                      </p:cBhvr>
                                      <p:tavLst>
                                        <p:tav tm="0">
                                          <p:val>
                                            <p:strVal val="#ppt_x"/>
                                          </p:val>
                                        </p:tav>
                                        <p:tav tm="100000">
                                          <p:val>
                                            <p:strVal val="#ppt_x"/>
                                          </p:val>
                                        </p:tav>
                                      </p:tavLst>
                                    </p:anim>
                                    <p:anim calcmode="lin" valueType="num">
                                      <p:cBhvr additive="base">
                                        <p:cTn id="38" dur="500" fill="hold"/>
                                        <p:tgtEl>
                                          <p:spTgt spid="13326"/>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13340"/>
                                        </p:tgtEl>
                                        <p:attrNameLst>
                                          <p:attrName>style.visibility</p:attrName>
                                        </p:attrNameLst>
                                      </p:cBhvr>
                                      <p:to>
                                        <p:strVal val="visible"/>
                                      </p:to>
                                    </p:set>
                                    <p:anim calcmode="lin" valueType="num">
                                      <p:cBhvr additive="base">
                                        <p:cTn id="43" dur="500" fill="hold"/>
                                        <p:tgtEl>
                                          <p:spTgt spid="13340"/>
                                        </p:tgtEl>
                                        <p:attrNameLst>
                                          <p:attrName>ppt_x</p:attrName>
                                        </p:attrNameLst>
                                      </p:cBhvr>
                                      <p:tavLst>
                                        <p:tav tm="0">
                                          <p:val>
                                            <p:strVal val="#ppt_x"/>
                                          </p:val>
                                        </p:tav>
                                        <p:tav tm="100000">
                                          <p:val>
                                            <p:strVal val="#ppt_x"/>
                                          </p:val>
                                        </p:tav>
                                      </p:tavLst>
                                    </p:anim>
                                    <p:anim calcmode="lin" valueType="num">
                                      <p:cBhvr additive="base">
                                        <p:cTn id="44" dur="500" fill="hold"/>
                                        <p:tgtEl>
                                          <p:spTgt spid="1334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3321" grpId="0" animBg="1"/>
      <p:bldP spid="13323" grpId="0" animBg="1"/>
      <p:bldP spid="13325" grpId="0" animBg="1"/>
      <p:bldP spid="13326" grpId="0" animBg="1"/>
      <p:bldP spid="13337" grpId="0" animBg="1"/>
      <p:bldP spid="13340"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Slide Number Placeholder 5"/>
          <p:cNvSpPr>
            <a:spLocks noGrp="1"/>
          </p:cNvSpPr>
          <p:nvPr>
            <p:ph type="sldNum" sz="quarter" idx="12"/>
          </p:nvPr>
        </p:nvSpPr>
        <p:spPr>
          <a:noFill/>
        </p:spPr>
        <p:txBody>
          <a:bodyPr/>
          <a:lstStyle/>
          <a:p>
            <a:fld id="{24B9DBA2-FD30-4C8E-B7C1-3B66AA7FE0D3}" type="slidenum">
              <a:rPr lang="en-US" smtClean="0"/>
              <a:pPr/>
              <a:t>38</a:t>
            </a:fld>
            <a:endParaRPr lang="en-US" smtClean="0"/>
          </a:p>
        </p:txBody>
      </p:sp>
      <p:sp>
        <p:nvSpPr>
          <p:cNvPr id="62466" name="Rectangle 2"/>
          <p:cNvSpPr>
            <a:spLocks noGrp="1" noChangeArrowheads="1"/>
          </p:cNvSpPr>
          <p:nvPr>
            <p:ph type="title"/>
          </p:nvPr>
        </p:nvSpPr>
        <p:spPr/>
        <p:txBody>
          <a:bodyPr/>
          <a:lstStyle/>
          <a:p>
            <a:pPr eaLnBrk="1" hangingPunct="1">
              <a:defRPr/>
            </a:pPr>
            <a:r>
              <a:rPr lang="en-US" b="1" smtClean="0">
                <a:latin typeface="Georgia" pitchFamily="18" charset="0"/>
              </a:rPr>
              <a:t>SMALL INTESTINE</a:t>
            </a:r>
          </a:p>
        </p:txBody>
      </p:sp>
      <p:sp>
        <p:nvSpPr>
          <p:cNvPr id="62467" name="Rectangle 3"/>
          <p:cNvSpPr>
            <a:spLocks noGrp="1" noChangeArrowheads="1"/>
          </p:cNvSpPr>
          <p:nvPr>
            <p:ph type="body" idx="1"/>
          </p:nvPr>
        </p:nvSpPr>
        <p:spPr>
          <a:xfrm>
            <a:off x="685800" y="1641475"/>
            <a:ext cx="7772400" cy="4740275"/>
          </a:xfrm>
        </p:spPr>
        <p:txBody>
          <a:bodyPr>
            <a:normAutofit/>
          </a:bodyPr>
          <a:lstStyle/>
          <a:p>
            <a:pPr eaLnBrk="1" hangingPunct="1">
              <a:lnSpc>
                <a:spcPct val="90000"/>
              </a:lnSpc>
              <a:defRPr/>
            </a:pPr>
            <a:r>
              <a:rPr lang="en-US" dirty="0" err="1" smtClean="0"/>
              <a:t>Pemeriksaan</a:t>
            </a:r>
            <a:r>
              <a:rPr lang="en-US" dirty="0" smtClean="0"/>
              <a:t> </a:t>
            </a:r>
            <a:r>
              <a:rPr lang="en-US" dirty="0" err="1" smtClean="0"/>
              <a:t>pada</a:t>
            </a:r>
            <a:r>
              <a:rPr lang="en-US" dirty="0" smtClean="0"/>
              <a:t> small intestine </a:t>
            </a:r>
            <a:r>
              <a:rPr lang="en-US" dirty="0" err="1" smtClean="0"/>
              <a:t>menggunakan</a:t>
            </a:r>
            <a:r>
              <a:rPr lang="en-US" dirty="0" smtClean="0"/>
              <a:t> </a:t>
            </a:r>
            <a:r>
              <a:rPr lang="en-US" dirty="0" err="1" smtClean="0"/>
              <a:t>kontras</a:t>
            </a:r>
            <a:r>
              <a:rPr lang="en-US" dirty="0" smtClean="0"/>
              <a:t> BaSO4, </a:t>
            </a:r>
            <a:r>
              <a:rPr lang="en-US" dirty="0" err="1" smtClean="0"/>
              <a:t>disebut</a:t>
            </a:r>
            <a:r>
              <a:rPr lang="en-US" dirty="0" smtClean="0"/>
              <a:t> barium follow through</a:t>
            </a:r>
          </a:p>
          <a:p>
            <a:pPr eaLnBrk="1" hangingPunct="1">
              <a:lnSpc>
                <a:spcPct val="90000"/>
              </a:lnSpc>
              <a:defRPr/>
            </a:pPr>
            <a:r>
              <a:rPr lang="en-US" dirty="0" err="1" smtClean="0"/>
              <a:t>Kelainan</a:t>
            </a:r>
            <a:r>
              <a:rPr lang="en-US" dirty="0" smtClean="0"/>
              <a:t> </a:t>
            </a:r>
            <a:r>
              <a:rPr lang="en-US" dirty="0" err="1" smtClean="0"/>
              <a:t>pada</a:t>
            </a:r>
            <a:r>
              <a:rPr lang="en-US" dirty="0" smtClean="0"/>
              <a:t> small intestine : </a:t>
            </a:r>
          </a:p>
          <a:p>
            <a:pPr eaLnBrk="1" hangingPunct="1">
              <a:lnSpc>
                <a:spcPct val="90000"/>
              </a:lnSpc>
              <a:buFont typeface="Wingdings" pitchFamily="2" charset="2"/>
              <a:buNone/>
              <a:defRPr/>
            </a:pPr>
            <a:r>
              <a:rPr lang="en-US" dirty="0" smtClean="0"/>
              <a:t>    1. </a:t>
            </a:r>
            <a:r>
              <a:rPr lang="en-US" dirty="0" err="1" smtClean="0"/>
              <a:t>Paralitic</a:t>
            </a:r>
            <a:r>
              <a:rPr lang="en-US" dirty="0" smtClean="0"/>
              <a:t> </a:t>
            </a:r>
            <a:r>
              <a:rPr lang="en-US" dirty="0" err="1" smtClean="0"/>
              <a:t>ileus</a:t>
            </a:r>
            <a:r>
              <a:rPr lang="en-US" dirty="0" smtClean="0"/>
              <a:t>, </a:t>
            </a:r>
            <a:r>
              <a:rPr lang="en-US" dirty="0" err="1" smtClean="0"/>
              <a:t>biasanya</a:t>
            </a:r>
            <a:r>
              <a:rPr lang="en-US" dirty="0" smtClean="0"/>
              <a:t> </a:t>
            </a:r>
            <a:r>
              <a:rPr lang="en-US" dirty="0" err="1" smtClean="0"/>
              <a:t>mengenai</a:t>
            </a:r>
            <a:r>
              <a:rPr lang="en-US" dirty="0" smtClean="0"/>
              <a:t> </a:t>
            </a:r>
          </a:p>
          <a:p>
            <a:pPr eaLnBrk="1" hangingPunct="1">
              <a:lnSpc>
                <a:spcPct val="90000"/>
              </a:lnSpc>
              <a:buFont typeface="Wingdings" pitchFamily="2" charset="2"/>
              <a:buNone/>
              <a:defRPr/>
            </a:pPr>
            <a:r>
              <a:rPr lang="en-US" dirty="0" smtClean="0"/>
              <a:t>        </a:t>
            </a:r>
            <a:r>
              <a:rPr lang="en-US" dirty="0" err="1" smtClean="0"/>
              <a:t>seluruh</a:t>
            </a:r>
            <a:r>
              <a:rPr lang="en-US" dirty="0" smtClean="0"/>
              <a:t> gastrointestinal </a:t>
            </a:r>
            <a:r>
              <a:rPr lang="en-US" dirty="0" err="1" smtClean="0"/>
              <a:t>track,bila</a:t>
            </a:r>
            <a:r>
              <a:rPr lang="en-US" dirty="0" smtClean="0"/>
              <a:t> </a:t>
            </a:r>
            <a:r>
              <a:rPr lang="en-US" dirty="0" err="1" smtClean="0"/>
              <a:t>dilatasi</a:t>
            </a:r>
            <a:r>
              <a:rPr lang="en-US" dirty="0" smtClean="0"/>
              <a:t> </a:t>
            </a:r>
            <a:r>
              <a:rPr lang="en-US" dirty="0" err="1" smtClean="0"/>
              <a:t>pada</a:t>
            </a:r>
            <a:r>
              <a:rPr lang="en-US" dirty="0" smtClean="0"/>
              <a:t> small intestine </a:t>
            </a:r>
            <a:r>
              <a:rPr lang="en-US" dirty="0" err="1" smtClean="0"/>
              <a:t>tsb</a:t>
            </a:r>
            <a:r>
              <a:rPr lang="en-US" dirty="0" smtClean="0"/>
              <a:t>. </a:t>
            </a:r>
            <a:r>
              <a:rPr lang="en-US" dirty="0" err="1" smtClean="0"/>
              <a:t>terfixir</a:t>
            </a:r>
            <a:r>
              <a:rPr lang="en-US" dirty="0" smtClean="0"/>
              <a:t> </a:t>
            </a:r>
            <a:r>
              <a:rPr lang="en-US" dirty="0" err="1" smtClean="0"/>
              <a:t>atau</a:t>
            </a:r>
            <a:r>
              <a:rPr lang="en-US" dirty="0" smtClean="0"/>
              <a:t> Di area yang </a:t>
            </a:r>
            <a:r>
              <a:rPr lang="en-US" dirty="0" err="1" smtClean="0"/>
              <a:t>terbatas</a:t>
            </a:r>
            <a:r>
              <a:rPr lang="en-US" dirty="0" smtClean="0"/>
              <a:t>, </a:t>
            </a:r>
            <a:r>
              <a:rPr lang="en-US" dirty="0" err="1" smtClean="0"/>
              <a:t>biasanya</a:t>
            </a:r>
            <a:r>
              <a:rPr lang="en-US" dirty="0" smtClean="0"/>
              <a:t> </a:t>
            </a:r>
            <a:r>
              <a:rPr lang="en-US" dirty="0" err="1" smtClean="0"/>
              <a:t>tak</a:t>
            </a:r>
            <a:r>
              <a:rPr lang="en-US" dirty="0" smtClean="0"/>
              <a:t> </a:t>
            </a:r>
          </a:p>
          <a:p>
            <a:pPr eaLnBrk="1" hangingPunct="1">
              <a:lnSpc>
                <a:spcPct val="90000"/>
              </a:lnSpc>
              <a:buFont typeface="Wingdings" pitchFamily="2" charset="2"/>
              <a:buNone/>
              <a:defRPr/>
            </a:pPr>
            <a:r>
              <a:rPr lang="en-US" dirty="0" smtClean="0"/>
              <a:t>        </a:t>
            </a:r>
            <a:r>
              <a:rPr lang="en-US" dirty="0" err="1" smtClean="0"/>
              <a:t>tampak</a:t>
            </a:r>
            <a:r>
              <a:rPr lang="en-US" dirty="0" smtClean="0"/>
              <a:t> fluid level.</a:t>
            </a:r>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4" descr="Git_small_bowel_ba_normal_2"/>
          <p:cNvPicPr>
            <a:picLocks noChangeAspect="1" noChangeArrowheads="1"/>
          </p:cNvPicPr>
          <p:nvPr/>
        </p:nvPicPr>
        <p:blipFill>
          <a:blip r:embed="rId2" cstate="print"/>
          <a:srcRect/>
          <a:stretch>
            <a:fillRect/>
          </a:stretch>
        </p:blipFill>
        <p:spPr bwMode="auto">
          <a:xfrm>
            <a:off x="2006600" y="962025"/>
            <a:ext cx="5132388" cy="5851525"/>
          </a:xfrm>
          <a:prstGeom prst="rect">
            <a:avLst/>
          </a:prstGeom>
          <a:noFill/>
          <a:ln w="9525">
            <a:noFill/>
            <a:miter lim="800000"/>
            <a:headEnd/>
            <a:tailEnd/>
          </a:ln>
        </p:spPr>
      </p:pic>
      <p:sp>
        <p:nvSpPr>
          <p:cNvPr id="3" name="TextBox 2"/>
          <p:cNvSpPr txBox="1">
            <a:spLocks noChangeArrowheads="1"/>
          </p:cNvSpPr>
          <p:nvPr/>
        </p:nvSpPr>
        <p:spPr bwMode="auto">
          <a:xfrm>
            <a:off x="539750" y="0"/>
            <a:ext cx="8280400" cy="954088"/>
          </a:xfrm>
          <a:prstGeom prst="rect">
            <a:avLst/>
          </a:prstGeom>
          <a:solidFill>
            <a:schemeClr val="tx1"/>
          </a:solidFill>
          <a:ln w="9525">
            <a:noFill/>
            <a:miter lim="800000"/>
            <a:headEnd/>
            <a:tailEnd/>
          </a:ln>
        </p:spPr>
        <p:txBody>
          <a:bodyPr>
            <a:spAutoFit/>
          </a:bodyPr>
          <a:lstStyle/>
          <a:p>
            <a:pPr algn="ctr">
              <a:defRPr/>
            </a:pPr>
            <a:r>
              <a:rPr lang="en-US" sz="2800" b="1" dirty="0">
                <a:solidFill>
                  <a:srgbClr val="50E2DB"/>
                </a:solidFill>
                <a:effectLst>
                  <a:outerShdw blurRad="50800" dist="38100" dir="2700000" algn="tl" rotWithShape="0">
                    <a:prstClr val="black">
                      <a:alpha val="40000"/>
                    </a:prstClr>
                  </a:outerShdw>
                  <a:reflection blurRad="6350" stA="55000" endA="300" endPos="45500" dir="5400000" sy="-100000" algn="bl" rotWithShape="0"/>
                </a:effectLst>
              </a:rPr>
              <a:t>Barium Follow-Through to </a:t>
            </a:r>
            <a:r>
              <a:rPr lang="en-US" sz="2800" b="1" dirty="0" err="1">
                <a:solidFill>
                  <a:srgbClr val="50E2DB"/>
                </a:solidFill>
                <a:effectLst>
                  <a:outerShdw blurRad="50800" dist="38100" dir="2700000" algn="tl" rotWithShape="0">
                    <a:prstClr val="black">
                      <a:alpha val="40000"/>
                    </a:prstClr>
                  </a:outerShdw>
                  <a:reflection blurRad="6350" stA="55000" endA="300" endPos="45500" dir="5400000" sy="-100000" algn="bl" rotWithShape="0"/>
                </a:effectLst>
              </a:rPr>
              <a:t>Cecum</a:t>
            </a:r>
            <a:endParaRPr lang="en-US" sz="2800" b="1" dirty="0">
              <a:solidFill>
                <a:srgbClr val="50E2DB"/>
              </a:solidFill>
              <a:effectLst>
                <a:outerShdw blurRad="50800" dist="38100" dir="2700000" algn="tl" rotWithShape="0">
                  <a:prstClr val="black">
                    <a:alpha val="40000"/>
                  </a:prstClr>
                </a:outerShdw>
                <a:reflection blurRad="6350" stA="55000" endA="300" endPos="45500" dir="5400000" sy="-100000" algn="bl" rotWithShape="0"/>
              </a:effectLst>
            </a:endParaRPr>
          </a:p>
          <a:p>
            <a:pPr algn="ctr">
              <a:defRPr/>
            </a:pPr>
            <a:r>
              <a:rPr lang="en-US" sz="2800" b="1" dirty="0" smtClean="0">
                <a:solidFill>
                  <a:srgbClr val="50E2DB"/>
                </a:solidFill>
                <a:effectLst>
                  <a:outerShdw blurRad="50800" dist="38100" dir="2700000" algn="tl" rotWithShape="0">
                    <a:prstClr val="black">
                      <a:alpha val="40000"/>
                    </a:prstClr>
                  </a:outerShdw>
                  <a:reflection blurRad="6350" stA="55000" endA="300" endPos="45500" dir="5400000" sy="-100000" algn="bl" rotWithShape="0"/>
                </a:effectLst>
              </a:rPr>
              <a:t>(</a:t>
            </a:r>
            <a:r>
              <a:rPr lang="en-US" sz="2800" b="1" dirty="0" err="1" smtClean="0">
                <a:solidFill>
                  <a:srgbClr val="50E2DB"/>
                </a:solidFill>
                <a:effectLst>
                  <a:outerShdw blurRad="50800" dist="38100" dir="2700000" algn="tl" rotWithShape="0">
                    <a:prstClr val="black">
                      <a:alpha val="40000"/>
                    </a:prstClr>
                  </a:outerShdw>
                  <a:reflection blurRad="6350" stA="55000" endA="300" endPos="45500" dir="5400000" sy="-100000" algn="bl" rotWithShape="0"/>
                </a:effectLst>
              </a:rPr>
              <a:t>Posisi</a:t>
            </a:r>
            <a:r>
              <a:rPr lang="en-US" sz="2800" b="1" dirty="0" smtClean="0">
                <a:solidFill>
                  <a:srgbClr val="50E2DB"/>
                </a:solidFill>
                <a:effectLst>
                  <a:outerShdw blurRad="50800" dist="38100" dir="2700000" algn="tl" rotWithShape="0">
                    <a:prstClr val="black">
                      <a:alpha val="40000"/>
                    </a:prstClr>
                  </a:outerShdw>
                  <a:reflection blurRad="6350" stA="55000" endA="300" endPos="45500" dir="5400000" sy="-100000" algn="bl" rotWithShape="0"/>
                </a:effectLst>
              </a:rPr>
              <a:t> </a:t>
            </a:r>
            <a:r>
              <a:rPr lang="en-US" sz="2800" b="1" dirty="0" err="1" smtClean="0">
                <a:solidFill>
                  <a:srgbClr val="50E2DB"/>
                </a:solidFill>
                <a:effectLst>
                  <a:outerShdw blurRad="50800" dist="38100" dir="2700000" algn="tl" rotWithShape="0">
                    <a:prstClr val="black">
                      <a:alpha val="40000"/>
                    </a:prstClr>
                  </a:outerShdw>
                  <a:reflection blurRad="6350" stA="55000" endA="300" endPos="45500" dir="5400000" sy="-100000" algn="bl" rotWithShape="0"/>
                </a:effectLst>
              </a:rPr>
              <a:t>Berdiri</a:t>
            </a:r>
            <a:r>
              <a:rPr lang="en-US" sz="2800" b="1" dirty="0" smtClean="0">
                <a:solidFill>
                  <a:srgbClr val="50E2DB"/>
                </a:solidFill>
                <a:effectLst>
                  <a:outerShdw blurRad="50800" dist="38100" dir="2700000" algn="tl" rotWithShape="0">
                    <a:prstClr val="black">
                      <a:alpha val="40000"/>
                    </a:prstClr>
                  </a:outerShdw>
                  <a:reflection blurRad="6350" stA="55000" endA="300" endPos="45500" dir="5400000" sy="-100000" algn="bl" rotWithShape="0"/>
                </a:effectLst>
              </a:rPr>
              <a:t>)</a:t>
            </a:r>
            <a:endParaRPr lang="en-US" sz="2800" b="1" dirty="0">
              <a:solidFill>
                <a:srgbClr val="50E2DB"/>
              </a:solidFill>
              <a:effectLst>
                <a:outerShdw blurRad="50800" dist="38100" dir="2700000" algn="tl" rotWithShape="0">
                  <a:prstClr val="black">
                    <a:alpha val="40000"/>
                  </a:prstClr>
                </a:outerShdw>
                <a:reflection blurRad="6350" stA="55000" endA="300" endPos="45500" dir="5400000" sy="-100000" algn="bl" rotWithShape="0"/>
              </a:effectLst>
            </a:endParaRPr>
          </a:p>
        </p:txBody>
      </p:sp>
      <p:cxnSp>
        <p:nvCxnSpPr>
          <p:cNvPr id="4" name="Straight Arrow Connector 3"/>
          <p:cNvCxnSpPr>
            <a:endCxn id="14341" idx="3"/>
          </p:cNvCxnSpPr>
          <p:nvPr/>
        </p:nvCxnSpPr>
        <p:spPr>
          <a:xfrm rot="10800000">
            <a:off x="1835150" y="2997200"/>
            <a:ext cx="1873250" cy="746125"/>
          </a:xfrm>
          <a:prstGeom prst="straightConnector1">
            <a:avLst/>
          </a:prstGeom>
          <a:ln w="38100">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sp>
        <p:nvSpPr>
          <p:cNvPr id="14341" name="TextBox 7"/>
          <p:cNvSpPr txBox="1">
            <a:spLocks noChangeArrowheads="1"/>
          </p:cNvSpPr>
          <p:nvPr/>
        </p:nvSpPr>
        <p:spPr bwMode="auto">
          <a:xfrm>
            <a:off x="468313" y="2735263"/>
            <a:ext cx="1366837" cy="523875"/>
          </a:xfrm>
          <a:prstGeom prst="rect">
            <a:avLst/>
          </a:prstGeom>
          <a:solidFill>
            <a:schemeClr val="tx2">
              <a:lumMod val="75000"/>
            </a:schemeClr>
          </a:solidFill>
          <a:ln w="9525">
            <a:noFill/>
            <a:miter lim="800000"/>
            <a:headEnd/>
            <a:tailEnd/>
          </a:ln>
        </p:spPr>
        <p:txBody>
          <a:bodyPr>
            <a:spAutoFit/>
          </a:bodyPr>
          <a:lstStyle/>
          <a:p>
            <a:pPr algn="ctr"/>
            <a:r>
              <a:rPr lang="en-US" sz="1400" b="1" dirty="0">
                <a:solidFill>
                  <a:srgbClr val="50E2DB"/>
                </a:solidFill>
              </a:rPr>
              <a:t>2</a:t>
            </a:r>
            <a:r>
              <a:rPr lang="en-US" sz="1400" b="1" baseline="30000" dirty="0">
                <a:solidFill>
                  <a:srgbClr val="50E2DB"/>
                </a:solidFill>
              </a:rPr>
              <a:t>nd</a:t>
            </a:r>
            <a:r>
              <a:rPr lang="en-US" sz="1400" b="1" dirty="0">
                <a:solidFill>
                  <a:srgbClr val="50E2DB"/>
                </a:solidFill>
              </a:rPr>
              <a:t> Part of Duodenum</a:t>
            </a:r>
            <a:endParaRPr lang="en-US" sz="1400" dirty="0">
              <a:solidFill>
                <a:srgbClr val="50E2DB"/>
              </a:solidFill>
            </a:endParaRPr>
          </a:p>
        </p:txBody>
      </p:sp>
      <p:sp>
        <p:nvSpPr>
          <p:cNvPr id="14342" name="TextBox 7"/>
          <p:cNvSpPr txBox="1">
            <a:spLocks noChangeArrowheads="1"/>
          </p:cNvSpPr>
          <p:nvPr/>
        </p:nvSpPr>
        <p:spPr bwMode="auto">
          <a:xfrm>
            <a:off x="468313" y="3382963"/>
            <a:ext cx="1366837" cy="523875"/>
          </a:xfrm>
          <a:prstGeom prst="rect">
            <a:avLst/>
          </a:prstGeom>
          <a:solidFill>
            <a:schemeClr val="tx2">
              <a:lumMod val="75000"/>
            </a:schemeClr>
          </a:solidFill>
          <a:ln w="9525">
            <a:noFill/>
            <a:miter lim="800000"/>
            <a:headEnd/>
            <a:tailEnd/>
          </a:ln>
        </p:spPr>
        <p:txBody>
          <a:bodyPr>
            <a:spAutoFit/>
          </a:bodyPr>
          <a:lstStyle/>
          <a:p>
            <a:pPr algn="ctr"/>
            <a:r>
              <a:rPr lang="en-US" sz="1400" b="1" dirty="0">
                <a:solidFill>
                  <a:srgbClr val="50E2DB"/>
                </a:solidFill>
              </a:rPr>
              <a:t>3</a:t>
            </a:r>
            <a:r>
              <a:rPr lang="en-US" sz="1400" b="1" baseline="30000" dirty="0">
                <a:solidFill>
                  <a:srgbClr val="50E2DB"/>
                </a:solidFill>
              </a:rPr>
              <a:t>rd</a:t>
            </a:r>
            <a:r>
              <a:rPr lang="en-US" sz="1400" b="1" dirty="0">
                <a:solidFill>
                  <a:srgbClr val="50E2DB"/>
                </a:solidFill>
              </a:rPr>
              <a:t> Part of Duodenum</a:t>
            </a:r>
            <a:endParaRPr lang="en-US" sz="1400" dirty="0">
              <a:solidFill>
                <a:srgbClr val="50E2DB"/>
              </a:solidFill>
            </a:endParaRPr>
          </a:p>
        </p:txBody>
      </p:sp>
      <p:cxnSp>
        <p:nvCxnSpPr>
          <p:cNvPr id="7" name="Straight Arrow Connector 6"/>
          <p:cNvCxnSpPr>
            <a:endCxn id="14342" idx="3"/>
          </p:cNvCxnSpPr>
          <p:nvPr/>
        </p:nvCxnSpPr>
        <p:spPr>
          <a:xfrm rot="10800000">
            <a:off x="1835150" y="3644900"/>
            <a:ext cx="2089150" cy="530225"/>
          </a:xfrm>
          <a:prstGeom prst="straightConnector1">
            <a:avLst/>
          </a:prstGeom>
          <a:ln w="38100">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cxnSp>
        <p:nvCxnSpPr>
          <p:cNvPr id="8" name="Straight Arrow Connector 7"/>
          <p:cNvCxnSpPr>
            <a:endCxn id="14345" idx="1"/>
          </p:cNvCxnSpPr>
          <p:nvPr/>
        </p:nvCxnSpPr>
        <p:spPr>
          <a:xfrm flipV="1">
            <a:off x="4932363" y="2944287"/>
            <a:ext cx="2232025" cy="872073"/>
          </a:xfrm>
          <a:prstGeom prst="straightConnector1">
            <a:avLst/>
          </a:prstGeom>
          <a:ln w="38100">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sp>
        <p:nvSpPr>
          <p:cNvPr id="14345" name="TextBox 7"/>
          <p:cNvSpPr txBox="1">
            <a:spLocks noChangeArrowheads="1"/>
          </p:cNvSpPr>
          <p:nvPr/>
        </p:nvSpPr>
        <p:spPr bwMode="auto">
          <a:xfrm>
            <a:off x="7164388" y="2374900"/>
            <a:ext cx="1728787" cy="1138773"/>
          </a:xfrm>
          <a:prstGeom prst="rect">
            <a:avLst/>
          </a:prstGeom>
          <a:solidFill>
            <a:srgbClr val="C00000"/>
          </a:solidFill>
          <a:ln w="9525">
            <a:noFill/>
            <a:miter lim="800000"/>
            <a:headEnd/>
            <a:tailEnd/>
          </a:ln>
        </p:spPr>
        <p:txBody>
          <a:bodyPr>
            <a:spAutoFit/>
          </a:bodyPr>
          <a:lstStyle/>
          <a:p>
            <a:pPr algn="ctr"/>
            <a:r>
              <a:rPr lang="en-US" sz="3200" b="1" dirty="0">
                <a:solidFill>
                  <a:srgbClr val="50E2DB"/>
                </a:solidFill>
              </a:rPr>
              <a:t>DJJ:</a:t>
            </a:r>
          </a:p>
          <a:p>
            <a:pPr algn="ctr"/>
            <a:r>
              <a:rPr lang="en-US" dirty="0" err="1" smtClean="0">
                <a:solidFill>
                  <a:srgbClr val="50E2DB"/>
                </a:solidFill>
              </a:rPr>
              <a:t>Posisi</a:t>
            </a:r>
            <a:r>
              <a:rPr lang="en-US" dirty="0" smtClean="0">
                <a:solidFill>
                  <a:srgbClr val="50E2DB"/>
                </a:solidFill>
              </a:rPr>
              <a:t> Normal = </a:t>
            </a:r>
            <a:r>
              <a:rPr lang="en-US" dirty="0" err="1" smtClean="0">
                <a:solidFill>
                  <a:srgbClr val="50E2DB"/>
                </a:solidFill>
              </a:rPr>
              <a:t>sisi</a:t>
            </a:r>
            <a:r>
              <a:rPr lang="en-US" dirty="0" smtClean="0">
                <a:solidFill>
                  <a:srgbClr val="50E2DB"/>
                </a:solidFill>
              </a:rPr>
              <a:t> </a:t>
            </a:r>
            <a:r>
              <a:rPr lang="en-US" dirty="0" err="1" smtClean="0">
                <a:solidFill>
                  <a:srgbClr val="50E2DB"/>
                </a:solidFill>
              </a:rPr>
              <a:t>kiri</a:t>
            </a:r>
            <a:endParaRPr lang="en-US" dirty="0">
              <a:solidFill>
                <a:srgbClr val="50E2DB"/>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4341"/>
                                        </p:tgtEl>
                                        <p:attrNameLst>
                                          <p:attrName>style.visibility</p:attrName>
                                        </p:attrNameLst>
                                      </p:cBhvr>
                                      <p:to>
                                        <p:strVal val="visible"/>
                                      </p:to>
                                    </p:set>
                                    <p:anim calcmode="lin" valueType="num">
                                      <p:cBhvr additive="base">
                                        <p:cTn id="7" dur="500" fill="hold"/>
                                        <p:tgtEl>
                                          <p:spTgt spid="14341"/>
                                        </p:tgtEl>
                                        <p:attrNameLst>
                                          <p:attrName>ppt_x</p:attrName>
                                        </p:attrNameLst>
                                      </p:cBhvr>
                                      <p:tavLst>
                                        <p:tav tm="0">
                                          <p:val>
                                            <p:strVal val="#ppt_x"/>
                                          </p:val>
                                        </p:tav>
                                        <p:tav tm="100000">
                                          <p:val>
                                            <p:strVal val="#ppt_x"/>
                                          </p:val>
                                        </p:tav>
                                      </p:tavLst>
                                    </p:anim>
                                    <p:anim calcmode="lin" valueType="num">
                                      <p:cBhvr additive="base">
                                        <p:cTn id="8" dur="500" fill="hold"/>
                                        <p:tgtEl>
                                          <p:spTgt spid="14341"/>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4342"/>
                                        </p:tgtEl>
                                        <p:attrNameLst>
                                          <p:attrName>style.visibility</p:attrName>
                                        </p:attrNameLst>
                                      </p:cBhvr>
                                      <p:to>
                                        <p:strVal val="visible"/>
                                      </p:to>
                                    </p:set>
                                    <p:anim calcmode="lin" valueType="num">
                                      <p:cBhvr additive="base">
                                        <p:cTn id="13" dur="500" fill="hold"/>
                                        <p:tgtEl>
                                          <p:spTgt spid="14342"/>
                                        </p:tgtEl>
                                        <p:attrNameLst>
                                          <p:attrName>ppt_x</p:attrName>
                                        </p:attrNameLst>
                                      </p:cBhvr>
                                      <p:tavLst>
                                        <p:tav tm="0">
                                          <p:val>
                                            <p:strVal val="#ppt_x"/>
                                          </p:val>
                                        </p:tav>
                                        <p:tav tm="100000">
                                          <p:val>
                                            <p:strVal val="#ppt_x"/>
                                          </p:val>
                                        </p:tav>
                                      </p:tavLst>
                                    </p:anim>
                                    <p:anim calcmode="lin" valueType="num">
                                      <p:cBhvr additive="base">
                                        <p:cTn id="14" dur="500" fill="hold"/>
                                        <p:tgtEl>
                                          <p:spTgt spid="1434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41" grpId="0" animBg="1"/>
      <p:bldP spid="14342" grpId="0" animBg="1"/>
    </p:bldLst>
  </p:timing>
</p:sld>
</file>

<file path=ppt/slides/slide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 name="Slide Number Placeholder 4"/>
          <p:cNvSpPr>
            <a:spLocks noGrp="1"/>
          </p:cNvSpPr>
          <p:nvPr>
            <p:ph type="sldNum" sz="quarter" idx="12"/>
          </p:nvPr>
        </p:nvSpPr>
        <p:spPr/>
        <p:txBody>
          <a:bodyPr/>
          <a:lstStyle/>
          <a:p>
            <a:pPr>
              <a:defRPr/>
            </a:pPr>
            <a:fld id="{27EDBA85-79F4-4F05-AA4A-BC83812C51E6}" type="slidenum">
              <a:rPr lang="en-US"/>
              <a:pPr>
                <a:defRPr/>
              </a:pPr>
              <a:t>4</a:t>
            </a:fld>
            <a:endParaRPr lang="en-US"/>
          </a:p>
        </p:txBody>
      </p:sp>
      <p:sp>
        <p:nvSpPr>
          <p:cNvPr id="47106" name="Rectangle 2"/>
          <p:cNvSpPr>
            <a:spLocks noGrp="1" noChangeArrowheads="1"/>
          </p:cNvSpPr>
          <p:nvPr>
            <p:ph type="title"/>
          </p:nvPr>
        </p:nvSpPr>
        <p:spPr/>
        <p:txBody>
          <a:bodyPr rtlCol="0">
            <a:normAutofit fontScale="90000"/>
          </a:bodyPr>
          <a:lstStyle/>
          <a:p>
            <a:pPr fontAlgn="auto">
              <a:spcAft>
                <a:spcPts val="0"/>
              </a:spcAft>
              <a:defRPr/>
            </a:pPr>
            <a:r>
              <a:rPr lang="en-US" dirty="0" err="1" smtClean="0"/>
              <a:t>Gigi</a:t>
            </a:r>
            <a:r>
              <a:rPr lang="en-US" dirty="0" smtClean="0"/>
              <a:t> </a:t>
            </a:r>
            <a:r>
              <a:rPr lang="en-US" dirty="0" err="1" smtClean="0"/>
              <a:t>manusia</a:t>
            </a:r>
            <a:r>
              <a:rPr lang="en-US" dirty="0" smtClean="0"/>
              <a:t/>
            </a:r>
            <a:br>
              <a:rPr lang="en-US" dirty="0" smtClean="0"/>
            </a:br>
            <a:r>
              <a:rPr lang="en-US" dirty="0" err="1" smtClean="0"/>
              <a:t>gigi</a:t>
            </a:r>
            <a:r>
              <a:rPr lang="en-US" dirty="0" smtClean="0"/>
              <a:t> </a:t>
            </a:r>
            <a:r>
              <a:rPr lang="en-US" dirty="0" err="1" smtClean="0"/>
              <a:t>Susu</a:t>
            </a:r>
            <a:r>
              <a:rPr lang="en-US" dirty="0" smtClean="0"/>
              <a:t> </a:t>
            </a:r>
            <a:r>
              <a:rPr lang="en-US" dirty="0" err="1" smtClean="0"/>
              <a:t>dan</a:t>
            </a:r>
            <a:r>
              <a:rPr lang="en-US" dirty="0" smtClean="0"/>
              <a:t> </a:t>
            </a:r>
            <a:r>
              <a:rPr lang="en-US" dirty="0" err="1" smtClean="0"/>
              <a:t>permanen</a:t>
            </a:r>
            <a:endParaRPr lang="en-US" dirty="0"/>
          </a:p>
        </p:txBody>
      </p:sp>
      <p:pic>
        <p:nvPicPr>
          <p:cNvPr id="47107" name="Picture 3" descr="E:\Media\Images\ch24\screen\ha5lf2410a_a.jpg"/>
          <p:cNvPicPr>
            <a:picLocks noChangeAspect="1" noChangeArrowheads="1"/>
          </p:cNvPicPr>
          <p:nvPr/>
        </p:nvPicPr>
        <p:blipFill>
          <a:blip r:embed="rId2" cstate="print"/>
          <a:srcRect/>
          <a:stretch>
            <a:fillRect/>
          </a:stretch>
        </p:blipFill>
        <p:spPr bwMode="auto">
          <a:xfrm>
            <a:off x="0" y="1857364"/>
            <a:ext cx="4500562" cy="4143404"/>
          </a:xfrm>
          <a:prstGeom prst="rect">
            <a:avLst/>
          </a:prstGeom>
          <a:noFill/>
          <a:ln w="9525">
            <a:noFill/>
            <a:miter lim="800000"/>
            <a:headEnd/>
            <a:tailEnd/>
          </a:ln>
        </p:spPr>
      </p:pic>
      <p:pic>
        <p:nvPicPr>
          <p:cNvPr id="47108" name="Picture 4" descr="E:\Media\Images\ch24\screen\ha5lf2410b_a.jpg"/>
          <p:cNvPicPr>
            <a:picLocks noChangeAspect="1" noChangeArrowheads="1"/>
          </p:cNvPicPr>
          <p:nvPr/>
        </p:nvPicPr>
        <p:blipFill>
          <a:blip r:embed="rId3" cstate="print"/>
          <a:srcRect/>
          <a:stretch>
            <a:fillRect/>
          </a:stretch>
        </p:blipFill>
        <p:spPr bwMode="auto">
          <a:xfrm>
            <a:off x="4500562" y="1847794"/>
            <a:ext cx="4517029" cy="4079931"/>
          </a:xfrm>
          <a:prstGeom prst="rect">
            <a:avLst/>
          </a:prstGeom>
          <a:noFill/>
          <a:ln w="9525">
            <a:noFill/>
            <a:miter lim="800000"/>
            <a:headEnd/>
            <a:tailEnd/>
          </a:ln>
        </p:spPr>
      </p:pic>
      <p:sp>
        <p:nvSpPr>
          <p:cNvPr id="47109" name="Text Box 5"/>
          <p:cNvSpPr txBox="1">
            <a:spLocks noChangeArrowheads="1"/>
          </p:cNvSpPr>
          <p:nvPr/>
        </p:nvSpPr>
        <p:spPr bwMode="auto">
          <a:xfrm>
            <a:off x="-32" y="5925941"/>
            <a:ext cx="5314984" cy="646331"/>
          </a:xfrm>
          <a:prstGeom prst="rect">
            <a:avLst/>
          </a:prstGeom>
          <a:solidFill>
            <a:srgbClr val="FFFFFF"/>
          </a:solidFill>
          <a:ln w="9525">
            <a:noFill/>
            <a:miter lim="800000"/>
            <a:headEnd/>
            <a:tailEnd/>
          </a:ln>
        </p:spPr>
        <p:txBody>
          <a:bodyPr wrap="square">
            <a:spAutoFit/>
          </a:bodyPr>
          <a:lstStyle/>
          <a:p>
            <a:endParaRPr lang="en-US">
              <a:latin typeface="Calibri" pitchFamily="34" charset="0"/>
            </a:endParaRPr>
          </a:p>
          <a:p>
            <a:endParaRPr lang="en-US">
              <a:latin typeface="Calibri"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47106"/>
                                        </p:tgtEl>
                                        <p:attrNameLst>
                                          <p:attrName>style.visibility</p:attrName>
                                        </p:attrNameLst>
                                      </p:cBhvr>
                                      <p:to>
                                        <p:strVal val="visible"/>
                                      </p:to>
                                    </p:set>
                                    <p:animEffect transition="in" filter="dissolve">
                                      <p:cBhvr>
                                        <p:cTn id="7" dur="500"/>
                                        <p:tgtEl>
                                          <p:spTgt spid="47106"/>
                                        </p:tgtEl>
                                      </p:cBhvr>
                                    </p:animEffect>
                                  </p:childTnLst>
                                </p:cTn>
                              </p:par>
                            </p:childTnLst>
                          </p:cTn>
                        </p:par>
                        <p:par>
                          <p:cTn id="8" fill="hold">
                            <p:stCondLst>
                              <p:cond delay="500"/>
                            </p:stCondLst>
                            <p:childTnLst>
                              <p:par>
                                <p:cTn id="9" presetID="14" presetClass="entr" presetSubtype="10" fill="hold" nodeType="afterEffect">
                                  <p:stCondLst>
                                    <p:cond delay="0"/>
                                  </p:stCondLst>
                                  <p:childTnLst>
                                    <p:set>
                                      <p:cBhvr>
                                        <p:cTn id="10" dur="1" fill="hold">
                                          <p:stCondLst>
                                            <p:cond delay="0"/>
                                          </p:stCondLst>
                                        </p:cTn>
                                        <p:tgtEl>
                                          <p:spTgt spid="47107"/>
                                        </p:tgtEl>
                                        <p:attrNameLst>
                                          <p:attrName>style.visibility</p:attrName>
                                        </p:attrNameLst>
                                      </p:cBhvr>
                                      <p:to>
                                        <p:strVal val="visible"/>
                                      </p:to>
                                    </p:set>
                                    <p:animEffect transition="in" filter="randombar(horizontal)">
                                      <p:cBhvr>
                                        <p:cTn id="11" dur="500"/>
                                        <p:tgtEl>
                                          <p:spTgt spid="47107"/>
                                        </p:tgtEl>
                                      </p:cBhvr>
                                    </p:animEffect>
                                  </p:childTnLst>
                                </p:cTn>
                              </p:par>
                            </p:childTnLst>
                          </p:cTn>
                        </p:par>
                        <p:par>
                          <p:cTn id="12" fill="hold">
                            <p:stCondLst>
                              <p:cond delay="1000"/>
                            </p:stCondLst>
                            <p:childTnLst>
                              <p:par>
                                <p:cTn id="13" presetID="14" presetClass="entr" presetSubtype="10" fill="hold" grpId="0" nodeType="afterEffect">
                                  <p:stCondLst>
                                    <p:cond delay="0"/>
                                  </p:stCondLst>
                                  <p:childTnLst>
                                    <p:set>
                                      <p:cBhvr>
                                        <p:cTn id="14" dur="1" fill="hold">
                                          <p:stCondLst>
                                            <p:cond delay="0"/>
                                          </p:stCondLst>
                                        </p:cTn>
                                        <p:tgtEl>
                                          <p:spTgt spid="47109"/>
                                        </p:tgtEl>
                                        <p:attrNameLst>
                                          <p:attrName>style.visibility</p:attrName>
                                        </p:attrNameLst>
                                      </p:cBhvr>
                                      <p:to>
                                        <p:strVal val="visible"/>
                                      </p:to>
                                    </p:set>
                                    <p:animEffect transition="in" filter="randombar(horizontal)">
                                      <p:cBhvr>
                                        <p:cTn id="15" dur="500"/>
                                        <p:tgtEl>
                                          <p:spTgt spid="47109"/>
                                        </p:tgtEl>
                                      </p:cBhvr>
                                    </p:animEffect>
                                  </p:childTnLst>
                                </p:cTn>
                              </p:par>
                            </p:childTnLst>
                          </p:cTn>
                        </p:par>
                        <p:par>
                          <p:cTn id="16" fill="hold">
                            <p:stCondLst>
                              <p:cond delay="1500"/>
                            </p:stCondLst>
                            <p:childTnLst>
                              <p:par>
                                <p:cTn id="17" presetID="23" presetClass="entr" presetSubtype="528" fill="hold" nodeType="afterEffect">
                                  <p:stCondLst>
                                    <p:cond delay="0"/>
                                  </p:stCondLst>
                                  <p:childTnLst>
                                    <p:set>
                                      <p:cBhvr>
                                        <p:cTn id="18" dur="1" fill="hold">
                                          <p:stCondLst>
                                            <p:cond delay="0"/>
                                          </p:stCondLst>
                                        </p:cTn>
                                        <p:tgtEl>
                                          <p:spTgt spid="47108"/>
                                        </p:tgtEl>
                                        <p:attrNameLst>
                                          <p:attrName>style.visibility</p:attrName>
                                        </p:attrNameLst>
                                      </p:cBhvr>
                                      <p:to>
                                        <p:strVal val="visible"/>
                                      </p:to>
                                    </p:set>
                                    <p:anim calcmode="lin" valueType="num">
                                      <p:cBhvr>
                                        <p:cTn id="19" dur="500" fill="hold"/>
                                        <p:tgtEl>
                                          <p:spTgt spid="47108"/>
                                        </p:tgtEl>
                                        <p:attrNameLst>
                                          <p:attrName>ppt_w</p:attrName>
                                        </p:attrNameLst>
                                      </p:cBhvr>
                                      <p:tavLst>
                                        <p:tav tm="0">
                                          <p:val>
                                            <p:fltVal val="0"/>
                                          </p:val>
                                        </p:tav>
                                        <p:tav tm="100000">
                                          <p:val>
                                            <p:strVal val="#ppt_w"/>
                                          </p:val>
                                        </p:tav>
                                      </p:tavLst>
                                    </p:anim>
                                    <p:anim calcmode="lin" valueType="num">
                                      <p:cBhvr>
                                        <p:cTn id="20" dur="500" fill="hold"/>
                                        <p:tgtEl>
                                          <p:spTgt spid="47108"/>
                                        </p:tgtEl>
                                        <p:attrNameLst>
                                          <p:attrName>ppt_h</p:attrName>
                                        </p:attrNameLst>
                                      </p:cBhvr>
                                      <p:tavLst>
                                        <p:tav tm="0">
                                          <p:val>
                                            <p:fltVal val="0"/>
                                          </p:val>
                                        </p:tav>
                                        <p:tav tm="100000">
                                          <p:val>
                                            <p:strVal val="#ppt_h"/>
                                          </p:val>
                                        </p:tav>
                                      </p:tavLst>
                                    </p:anim>
                                    <p:anim calcmode="lin" valueType="num">
                                      <p:cBhvr>
                                        <p:cTn id="21" dur="500" fill="hold"/>
                                        <p:tgtEl>
                                          <p:spTgt spid="47108"/>
                                        </p:tgtEl>
                                        <p:attrNameLst>
                                          <p:attrName>ppt_x</p:attrName>
                                        </p:attrNameLst>
                                      </p:cBhvr>
                                      <p:tavLst>
                                        <p:tav tm="0">
                                          <p:val>
                                            <p:fltVal val="0.5"/>
                                          </p:val>
                                        </p:tav>
                                        <p:tav tm="100000">
                                          <p:val>
                                            <p:strVal val="#ppt_x"/>
                                          </p:val>
                                        </p:tav>
                                      </p:tavLst>
                                    </p:anim>
                                    <p:anim calcmode="lin" valueType="num">
                                      <p:cBhvr>
                                        <p:cTn id="22" dur="500" fill="hold"/>
                                        <p:tgtEl>
                                          <p:spTgt spid="47108"/>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106" grpId="0" autoUpdateAnimBg="0"/>
      <p:bldP spid="47109" grpId="0" animBg="1" autoUpdateAnimBg="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4" descr="Git_normal_small_bowe_1l"/>
          <p:cNvPicPr>
            <a:picLocks noChangeAspect="1" noChangeArrowheads="1"/>
          </p:cNvPicPr>
          <p:nvPr/>
        </p:nvPicPr>
        <p:blipFill>
          <a:blip r:embed="rId2" cstate="print"/>
          <a:srcRect/>
          <a:stretch>
            <a:fillRect/>
          </a:stretch>
        </p:blipFill>
        <p:spPr bwMode="auto">
          <a:xfrm>
            <a:off x="2051050" y="476250"/>
            <a:ext cx="5041900" cy="5072063"/>
          </a:xfrm>
          <a:prstGeom prst="rect">
            <a:avLst/>
          </a:prstGeom>
          <a:noFill/>
          <a:ln w="9525">
            <a:noFill/>
            <a:miter lim="800000"/>
            <a:headEnd/>
            <a:tailEnd/>
          </a:ln>
        </p:spPr>
      </p:pic>
      <p:sp>
        <p:nvSpPr>
          <p:cNvPr id="3" name="TextBox 2"/>
          <p:cNvSpPr txBox="1">
            <a:spLocks noChangeArrowheads="1"/>
          </p:cNvSpPr>
          <p:nvPr/>
        </p:nvSpPr>
        <p:spPr bwMode="auto">
          <a:xfrm>
            <a:off x="539750" y="0"/>
            <a:ext cx="8280400" cy="523875"/>
          </a:xfrm>
          <a:prstGeom prst="rect">
            <a:avLst/>
          </a:prstGeom>
          <a:solidFill>
            <a:schemeClr val="tx1"/>
          </a:solidFill>
          <a:ln w="9525">
            <a:noFill/>
            <a:miter lim="800000"/>
            <a:headEnd/>
            <a:tailEnd/>
          </a:ln>
        </p:spPr>
        <p:txBody>
          <a:bodyPr>
            <a:spAutoFit/>
          </a:bodyPr>
          <a:lstStyle/>
          <a:p>
            <a:pPr algn="ctr">
              <a:defRPr/>
            </a:pPr>
            <a:r>
              <a:rPr lang="en-US" sz="2800" b="1" dirty="0">
                <a:solidFill>
                  <a:srgbClr val="50E2DB"/>
                </a:solidFill>
                <a:effectLst>
                  <a:outerShdw blurRad="50800" dist="38100" dir="2700000" algn="tl" rotWithShape="0">
                    <a:prstClr val="black">
                      <a:alpha val="40000"/>
                    </a:prstClr>
                  </a:outerShdw>
                  <a:reflection blurRad="6350" stA="55000" endA="300" endPos="45500" dir="5400000" sy="-100000" algn="bl" rotWithShape="0"/>
                </a:effectLst>
              </a:rPr>
              <a:t>Small Bowel Enema</a:t>
            </a:r>
          </a:p>
        </p:txBody>
      </p:sp>
      <p:sp>
        <p:nvSpPr>
          <p:cNvPr id="15364" name="TextBox 7"/>
          <p:cNvSpPr txBox="1">
            <a:spLocks noChangeArrowheads="1"/>
          </p:cNvSpPr>
          <p:nvPr/>
        </p:nvSpPr>
        <p:spPr bwMode="auto">
          <a:xfrm>
            <a:off x="1042988" y="5500702"/>
            <a:ext cx="7273925" cy="1477328"/>
          </a:xfrm>
          <a:prstGeom prst="rect">
            <a:avLst/>
          </a:prstGeom>
          <a:solidFill>
            <a:schemeClr val="tx1"/>
          </a:solidFill>
          <a:ln w="9525">
            <a:noFill/>
            <a:miter lim="800000"/>
            <a:headEnd/>
            <a:tailEnd/>
          </a:ln>
        </p:spPr>
        <p:txBody>
          <a:bodyPr>
            <a:spAutoFit/>
          </a:bodyPr>
          <a:lstStyle/>
          <a:p>
            <a:pPr algn="ctr"/>
            <a:r>
              <a:rPr lang="en-US" sz="2400" dirty="0">
                <a:solidFill>
                  <a:srgbClr val="50E2DB"/>
                </a:solidFill>
              </a:rPr>
              <a:t>A Modified Follow-Through which is called </a:t>
            </a:r>
            <a:r>
              <a:rPr lang="en-US" sz="2400" b="1" dirty="0">
                <a:solidFill>
                  <a:srgbClr val="50E2DB"/>
                </a:solidFill>
              </a:rPr>
              <a:t>Small Bowel Enema </a:t>
            </a:r>
            <a:r>
              <a:rPr lang="en-US" sz="2400" dirty="0">
                <a:solidFill>
                  <a:srgbClr val="50E2DB"/>
                </a:solidFill>
              </a:rPr>
              <a:t>note that the bowel is more distended here</a:t>
            </a:r>
          </a:p>
          <a:p>
            <a:pPr algn="ctr"/>
            <a:r>
              <a:rPr lang="en-US" sz="1400" dirty="0">
                <a:solidFill>
                  <a:srgbClr val="50E2DB"/>
                </a:solidFill>
              </a:rPr>
              <a:t>This procedure involves inserting a thin tube through the mouth, esophagus and past the stomach to inject barium, methylcellulose and water into the small bowel. This allows for better visualization of the small bowel than can be seen during a small bowel follow-through</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4" descr="Git_normal_small_bowel_enemalabelled"/>
          <p:cNvPicPr>
            <a:picLocks noChangeAspect="1" noChangeArrowheads="1"/>
          </p:cNvPicPr>
          <p:nvPr/>
        </p:nvPicPr>
        <p:blipFill>
          <a:blip r:embed="rId2" cstate="print"/>
          <a:srcRect/>
          <a:stretch>
            <a:fillRect/>
          </a:stretch>
        </p:blipFill>
        <p:spPr bwMode="auto">
          <a:xfrm>
            <a:off x="2746375" y="571500"/>
            <a:ext cx="3770313" cy="6142038"/>
          </a:xfrm>
          <a:prstGeom prst="rect">
            <a:avLst/>
          </a:prstGeom>
          <a:noFill/>
          <a:ln w="9525">
            <a:noFill/>
            <a:miter lim="800000"/>
            <a:headEnd/>
            <a:tailEnd/>
          </a:ln>
        </p:spPr>
      </p:pic>
      <p:sp>
        <p:nvSpPr>
          <p:cNvPr id="4" name="TextBox 3"/>
          <p:cNvSpPr txBox="1">
            <a:spLocks noChangeArrowheads="1"/>
          </p:cNvSpPr>
          <p:nvPr/>
        </p:nvSpPr>
        <p:spPr bwMode="auto">
          <a:xfrm>
            <a:off x="539750" y="0"/>
            <a:ext cx="8280400" cy="523875"/>
          </a:xfrm>
          <a:prstGeom prst="rect">
            <a:avLst/>
          </a:prstGeom>
          <a:solidFill>
            <a:schemeClr val="tx1"/>
          </a:solidFill>
          <a:ln w="9525">
            <a:noFill/>
            <a:miter lim="800000"/>
            <a:headEnd/>
            <a:tailEnd/>
          </a:ln>
        </p:spPr>
        <p:txBody>
          <a:bodyPr>
            <a:spAutoFit/>
          </a:bodyPr>
          <a:lstStyle/>
          <a:p>
            <a:pPr algn="ctr">
              <a:defRPr/>
            </a:pPr>
            <a:r>
              <a:rPr lang="en-US" sz="2800" b="1" dirty="0">
                <a:solidFill>
                  <a:srgbClr val="50E2DB"/>
                </a:solidFill>
                <a:effectLst>
                  <a:outerShdw blurRad="50800" dist="38100" dir="2700000" algn="tl" rotWithShape="0">
                    <a:prstClr val="black">
                      <a:alpha val="40000"/>
                    </a:prstClr>
                  </a:outerShdw>
                  <a:reflection blurRad="6350" stA="55000" endA="300" endPos="45500" dir="5400000" sy="-100000" algn="bl" rotWithShape="0"/>
                </a:effectLst>
              </a:rPr>
              <a:t>Barium Follow-through</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Slide Number Placeholder 5"/>
          <p:cNvSpPr>
            <a:spLocks noGrp="1"/>
          </p:cNvSpPr>
          <p:nvPr>
            <p:ph type="sldNum" sz="quarter" idx="12"/>
          </p:nvPr>
        </p:nvSpPr>
        <p:spPr>
          <a:noFill/>
        </p:spPr>
        <p:txBody>
          <a:bodyPr/>
          <a:lstStyle/>
          <a:p>
            <a:fld id="{B4A84F60-E9F5-4950-ABB9-3C16E741F30E}" type="slidenum">
              <a:rPr lang="en-US" smtClean="0"/>
              <a:pPr/>
              <a:t>42</a:t>
            </a:fld>
            <a:endParaRPr lang="en-US" dirty="0" smtClean="0"/>
          </a:p>
        </p:txBody>
      </p:sp>
      <p:sp>
        <p:nvSpPr>
          <p:cNvPr id="80898" name="Rectangle 2"/>
          <p:cNvSpPr>
            <a:spLocks noGrp="1" noChangeArrowheads="1"/>
          </p:cNvSpPr>
          <p:nvPr>
            <p:ph type="title"/>
          </p:nvPr>
        </p:nvSpPr>
        <p:spPr/>
        <p:txBody>
          <a:bodyPr/>
          <a:lstStyle/>
          <a:p>
            <a:pPr eaLnBrk="1" hangingPunct="1">
              <a:defRPr/>
            </a:pPr>
            <a:r>
              <a:rPr lang="en-US" b="1" dirty="0" smtClean="0">
                <a:latin typeface="Georgia" pitchFamily="18" charset="0"/>
              </a:rPr>
              <a:t>COLON</a:t>
            </a:r>
          </a:p>
        </p:txBody>
      </p:sp>
      <p:sp>
        <p:nvSpPr>
          <p:cNvPr id="80899" name="Rectangle 3"/>
          <p:cNvSpPr>
            <a:spLocks noGrp="1" noChangeArrowheads="1"/>
          </p:cNvSpPr>
          <p:nvPr>
            <p:ph type="body" idx="1"/>
          </p:nvPr>
        </p:nvSpPr>
        <p:spPr/>
        <p:txBody>
          <a:bodyPr/>
          <a:lstStyle/>
          <a:p>
            <a:pPr>
              <a:lnSpc>
                <a:spcPct val="90000"/>
              </a:lnSpc>
              <a:defRPr/>
            </a:pPr>
            <a:r>
              <a:rPr lang="en-US" dirty="0" err="1" smtClean="0"/>
              <a:t>Pemeriksaan</a:t>
            </a:r>
            <a:r>
              <a:rPr lang="en-US" dirty="0" smtClean="0"/>
              <a:t> : barium enema/colon in loop </a:t>
            </a:r>
            <a:r>
              <a:rPr lang="en-US" dirty="0" err="1" smtClean="0"/>
              <a:t>menggunakan</a:t>
            </a:r>
            <a:r>
              <a:rPr lang="en-US" dirty="0" smtClean="0"/>
              <a:t> </a:t>
            </a:r>
            <a:r>
              <a:rPr lang="en-US" dirty="0" err="1" smtClean="0"/>
              <a:t>kontras</a:t>
            </a:r>
            <a:r>
              <a:rPr lang="en-US" dirty="0" smtClean="0"/>
              <a:t> barium </a:t>
            </a:r>
            <a:r>
              <a:rPr lang="en-US" dirty="0" err="1" smtClean="0"/>
              <a:t>sulfat</a:t>
            </a:r>
            <a:r>
              <a:rPr lang="en-US" dirty="0" smtClean="0"/>
              <a:t> (BaSO4). </a:t>
            </a:r>
          </a:p>
          <a:p>
            <a:pPr eaLnBrk="1" hangingPunct="1">
              <a:lnSpc>
                <a:spcPct val="90000"/>
              </a:lnSpc>
              <a:defRPr/>
            </a:pPr>
            <a:r>
              <a:rPr lang="en-US" dirty="0" err="1" smtClean="0"/>
              <a:t>Variasi</a:t>
            </a:r>
            <a:r>
              <a:rPr lang="en-US" dirty="0" smtClean="0"/>
              <a:t> </a:t>
            </a:r>
            <a:r>
              <a:rPr lang="en-US" dirty="0" smtClean="0"/>
              <a:t>normal :</a:t>
            </a:r>
          </a:p>
          <a:p>
            <a:pPr eaLnBrk="1" hangingPunct="1">
              <a:lnSpc>
                <a:spcPct val="90000"/>
              </a:lnSpc>
              <a:buFont typeface="Wingdings" pitchFamily="2" charset="2"/>
              <a:buNone/>
              <a:defRPr/>
            </a:pPr>
            <a:r>
              <a:rPr lang="en-US" dirty="0" smtClean="0"/>
              <a:t>     1. </a:t>
            </a:r>
            <a:r>
              <a:rPr lang="en-US" dirty="0" err="1" smtClean="0"/>
              <a:t>Redudancy</a:t>
            </a:r>
            <a:r>
              <a:rPr lang="en-US" dirty="0" smtClean="0"/>
              <a:t> </a:t>
            </a:r>
            <a:r>
              <a:rPr lang="en-US" dirty="0" err="1" smtClean="0"/>
              <a:t>dari</a:t>
            </a:r>
            <a:r>
              <a:rPr lang="en-US" dirty="0" smtClean="0"/>
              <a:t> colon </a:t>
            </a:r>
            <a:r>
              <a:rPr lang="en-US" dirty="0" err="1" smtClean="0"/>
              <a:t>descenden</a:t>
            </a:r>
            <a:r>
              <a:rPr lang="en-US" dirty="0" smtClean="0"/>
              <a:t> </a:t>
            </a:r>
            <a:r>
              <a:rPr lang="en-US" dirty="0" err="1" smtClean="0"/>
              <a:t>dan</a:t>
            </a:r>
            <a:r>
              <a:rPr lang="en-US" dirty="0" smtClean="0"/>
              <a:t> </a:t>
            </a:r>
          </a:p>
          <a:p>
            <a:pPr eaLnBrk="1" hangingPunct="1">
              <a:lnSpc>
                <a:spcPct val="90000"/>
              </a:lnSpc>
              <a:buFont typeface="Wingdings" pitchFamily="2" charset="2"/>
              <a:buNone/>
              <a:defRPr/>
            </a:pPr>
            <a:r>
              <a:rPr lang="en-US" dirty="0" smtClean="0"/>
              <a:t>         sigmoid</a:t>
            </a:r>
          </a:p>
          <a:p>
            <a:pPr eaLnBrk="1" hangingPunct="1">
              <a:lnSpc>
                <a:spcPct val="90000"/>
              </a:lnSpc>
              <a:buFont typeface="Wingdings" pitchFamily="2" charset="2"/>
              <a:buNone/>
              <a:defRPr/>
            </a:pPr>
            <a:r>
              <a:rPr lang="en-US" dirty="0" smtClean="0"/>
              <a:t>     2. Increased mobility </a:t>
            </a:r>
            <a:r>
              <a:rPr lang="en-US" dirty="0" err="1" smtClean="0"/>
              <a:t>caecum</a:t>
            </a:r>
            <a:endParaRPr lang="en-US" dirty="0" smtClean="0"/>
          </a:p>
          <a:p>
            <a:pPr eaLnBrk="1" hangingPunct="1">
              <a:lnSpc>
                <a:spcPct val="90000"/>
              </a:lnSpc>
              <a:buFont typeface="Wingdings" pitchFamily="2" charset="2"/>
              <a:buNone/>
              <a:defRPr/>
            </a:pPr>
            <a:r>
              <a:rPr lang="en-US" dirty="0" smtClean="0"/>
              <a:t>     3. </a:t>
            </a:r>
            <a:r>
              <a:rPr lang="en-US" dirty="0" err="1" smtClean="0"/>
              <a:t>Variasi</a:t>
            </a:r>
            <a:r>
              <a:rPr lang="en-US" dirty="0" smtClean="0"/>
              <a:t> </a:t>
            </a:r>
            <a:r>
              <a:rPr lang="en-US" dirty="0" err="1" smtClean="0"/>
              <a:t>pada</a:t>
            </a:r>
            <a:r>
              <a:rPr lang="en-US" dirty="0" smtClean="0"/>
              <a:t> </a:t>
            </a:r>
            <a:r>
              <a:rPr lang="en-US" dirty="0" err="1" smtClean="0"/>
              <a:t>haustra</a:t>
            </a:r>
            <a:r>
              <a:rPr lang="en-US" dirty="0" smtClean="0"/>
              <a:t> </a:t>
            </a:r>
            <a:r>
              <a:rPr lang="en-US" dirty="0" smtClean="0"/>
              <a:t>pattern</a:t>
            </a:r>
            <a:endParaRPr lang="en-US" dirty="0" smtClean="0"/>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Slide Number Placeholder 4"/>
          <p:cNvSpPr>
            <a:spLocks noGrp="1"/>
          </p:cNvSpPr>
          <p:nvPr>
            <p:ph type="sldNum" sz="quarter" idx="12"/>
          </p:nvPr>
        </p:nvSpPr>
        <p:spPr>
          <a:noFill/>
        </p:spPr>
        <p:txBody>
          <a:bodyPr/>
          <a:lstStyle/>
          <a:p>
            <a:fld id="{79576A0A-02BB-44CD-B6FE-ECFE1DD86D78}" type="slidenum">
              <a:rPr lang="en-US" smtClean="0"/>
              <a:pPr/>
              <a:t>43</a:t>
            </a:fld>
            <a:endParaRPr lang="en-US" smtClean="0"/>
          </a:p>
        </p:txBody>
      </p:sp>
      <p:pic>
        <p:nvPicPr>
          <p:cNvPr id="80899" name="Picture 3" descr="s31"/>
          <p:cNvPicPr>
            <a:picLocks noGrp="1" noChangeAspect="1" noChangeArrowheads="1"/>
          </p:cNvPicPr>
          <p:nvPr>
            <p:ph/>
          </p:nvPr>
        </p:nvPicPr>
        <p:blipFill>
          <a:blip r:embed="rId2" cstate="print"/>
          <a:srcRect/>
          <a:stretch>
            <a:fillRect/>
          </a:stretch>
        </p:blipFill>
        <p:spPr>
          <a:xfrm>
            <a:off x="2142074" y="71414"/>
            <a:ext cx="4649252" cy="6786586"/>
          </a:xfrm>
          <a:noFill/>
          <a:ln w="3175" cap="flat">
            <a:solidFill>
              <a:srgbClr val="FF00FF"/>
            </a:solidFill>
            <a:headEnd w="med" len="med"/>
            <a:tailEnd w="med" len="med"/>
          </a:ln>
        </p:spPr>
      </p:pic>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Slide Number Placeholder 4"/>
          <p:cNvSpPr>
            <a:spLocks noGrp="1"/>
          </p:cNvSpPr>
          <p:nvPr>
            <p:ph type="sldNum" sz="quarter" idx="12"/>
          </p:nvPr>
        </p:nvSpPr>
        <p:spPr>
          <a:noFill/>
        </p:spPr>
        <p:txBody>
          <a:bodyPr/>
          <a:lstStyle/>
          <a:p>
            <a:fld id="{E96B147B-3F6C-41EF-BDD5-673577236341}" type="slidenum">
              <a:rPr lang="en-US" smtClean="0"/>
              <a:pPr/>
              <a:t>44</a:t>
            </a:fld>
            <a:endParaRPr lang="en-US" smtClean="0"/>
          </a:p>
        </p:txBody>
      </p:sp>
      <p:pic>
        <p:nvPicPr>
          <p:cNvPr id="81923" name="Picture 3" descr="s31"/>
          <p:cNvPicPr>
            <a:picLocks noGrp="1" noChangeAspect="1" noChangeArrowheads="1"/>
          </p:cNvPicPr>
          <p:nvPr>
            <p:ph/>
          </p:nvPr>
        </p:nvPicPr>
        <p:blipFill>
          <a:blip r:embed="rId2" cstate="print"/>
          <a:srcRect/>
          <a:stretch>
            <a:fillRect/>
          </a:stretch>
        </p:blipFill>
        <p:spPr>
          <a:xfrm>
            <a:off x="2143108" y="0"/>
            <a:ext cx="4846113" cy="6934276"/>
          </a:xfrm>
          <a:noFill/>
          <a:ln w="3175" cap="flat">
            <a:solidFill>
              <a:srgbClr val="FF00FF"/>
            </a:solidFill>
            <a:headEnd w="med" len="med"/>
            <a:tailEnd w="med" len="med"/>
          </a:ln>
        </p:spPr>
      </p:pic>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Slide Number Placeholder 4"/>
          <p:cNvSpPr>
            <a:spLocks noGrp="1"/>
          </p:cNvSpPr>
          <p:nvPr>
            <p:ph type="sldNum" sz="quarter" idx="12"/>
          </p:nvPr>
        </p:nvSpPr>
        <p:spPr>
          <a:noFill/>
        </p:spPr>
        <p:txBody>
          <a:bodyPr/>
          <a:lstStyle/>
          <a:p>
            <a:fld id="{34C143D7-61CA-49AA-BE16-AE64FD822DDE}" type="slidenum">
              <a:rPr lang="en-US" smtClean="0"/>
              <a:pPr/>
              <a:t>45</a:t>
            </a:fld>
            <a:endParaRPr lang="en-US" smtClean="0"/>
          </a:p>
        </p:txBody>
      </p:sp>
      <p:pic>
        <p:nvPicPr>
          <p:cNvPr id="82947" name="Picture 3" descr="s31"/>
          <p:cNvPicPr>
            <a:picLocks noGrp="1" noChangeAspect="1" noChangeArrowheads="1"/>
          </p:cNvPicPr>
          <p:nvPr>
            <p:ph/>
          </p:nvPr>
        </p:nvPicPr>
        <p:blipFill>
          <a:blip r:embed="rId2" cstate="print"/>
          <a:srcRect/>
          <a:stretch>
            <a:fillRect/>
          </a:stretch>
        </p:blipFill>
        <p:spPr>
          <a:xfrm>
            <a:off x="2143108" y="-24"/>
            <a:ext cx="4929221" cy="6869684"/>
          </a:xfrm>
          <a:noFill/>
          <a:ln w="3175" cap="flat">
            <a:solidFill>
              <a:srgbClr val="FF00FF"/>
            </a:solidFill>
            <a:headEnd w="med" len="med"/>
            <a:tailEnd w="med" len="med"/>
          </a:ln>
        </p:spPr>
      </p:pic>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Slide Number Placeholder 4"/>
          <p:cNvSpPr>
            <a:spLocks noGrp="1"/>
          </p:cNvSpPr>
          <p:nvPr>
            <p:ph type="sldNum" sz="quarter" idx="12"/>
          </p:nvPr>
        </p:nvSpPr>
        <p:spPr>
          <a:noFill/>
        </p:spPr>
        <p:txBody>
          <a:bodyPr/>
          <a:lstStyle/>
          <a:p>
            <a:fld id="{8463337C-B2BD-49CE-B080-E826892A9D15}" type="slidenum">
              <a:rPr lang="en-US" smtClean="0"/>
              <a:pPr/>
              <a:t>46</a:t>
            </a:fld>
            <a:endParaRPr lang="en-US" smtClean="0"/>
          </a:p>
        </p:txBody>
      </p:sp>
      <p:pic>
        <p:nvPicPr>
          <p:cNvPr id="83971" name="Picture 3" descr="s31"/>
          <p:cNvPicPr>
            <a:picLocks noGrp="1" noChangeAspect="1" noChangeArrowheads="1"/>
          </p:cNvPicPr>
          <p:nvPr>
            <p:ph/>
          </p:nvPr>
        </p:nvPicPr>
        <p:blipFill>
          <a:blip r:embed="rId2" cstate="print"/>
          <a:srcRect/>
          <a:stretch>
            <a:fillRect/>
          </a:stretch>
        </p:blipFill>
        <p:spPr>
          <a:xfrm>
            <a:off x="2062377" y="0"/>
            <a:ext cx="5269674" cy="6857999"/>
          </a:xfrm>
          <a:noFill/>
          <a:ln w="3175" cap="flat">
            <a:solidFill>
              <a:srgbClr val="FF00FF"/>
            </a:solidFill>
            <a:headEnd w="med" len="med"/>
            <a:tailEnd w="med" len="med"/>
          </a:ln>
        </p:spPr>
      </p:pic>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4" descr="colon%20single%20contrast"/>
          <p:cNvPicPr>
            <a:picLocks noChangeAspect="1" noChangeArrowheads="1"/>
          </p:cNvPicPr>
          <p:nvPr/>
        </p:nvPicPr>
        <p:blipFill>
          <a:blip r:embed="rId2" cstate="print"/>
          <a:srcRect/>
          <a:stretch>
            <a:fillRect/>
          </a:stretch>
        </p:blipFill>
        <p:spPr bwMode="auto">
          <a:xfrm>
            <a:off x="1714500" y="361950"/>
            <a:ext cx="5715000" cy="6480175"/>
          </a:xfrm>
          <a:prstGeom prst="rect">
            <a:avLst/>
          </a:prstGeom>
          <a:noFill/>
          <a:ln w="9525">
            <a:noFill/>
            <a:miter lim="800000"/>
            <a:headEnd/>
            <a:tailEnd/>
          </a:ln>
        </p:spPr>
      </p:pic>
      <p:sp>
        <p:nvSpPr>
          <p:cNvPr id="3" name="TextBox 2"/>
          <p:cNvSpPr txBox="1">
            <a:spLocks noChangeArrowheads="1"/>
          </p:cNvSpPr>
          <p:nvPr/>
        </p:nvSpPr>
        <p:spPr bwMode="auto">
          <a:xfrm>
            <a:off x="428596" y="0"/>
            <a:ext cx="8280400" cy="523875"/>
          </a:xfrm>
          <a:prstGeom prst="rect">
            <a:avLst/>
          </a:prstGeom>
          <a:solidFill>
            <a:schemeClr val="tx1"/>
          </a:solidFill>
          <a:ln w="9525">
            <a:noFill/>
            <a:miter lim="800000"/>
            <a:headEnd/>
            <a:tailEnd/>
          </a:ln>
        </p:spPr>
        <p:txBody>
          <a:bodyPr>
            <a:spAutoFit/>
          </a:bodyPr>
          <a:lstStyle/>
          <a:p>
            <a:pPr algn="ctr">
              <a:defRPr/>
            </a:pPr>
            <a:r>
              <a:rPr lang="en-US" sz="2800" b="1" dirty="0">
                <a:solidFill>
                  <a:srgbClr val="50E2DB"/>
                </a:solidFill>
                <a:effectLst>
                  <a:outerShdw blurRad="50800" dist="38100" dir="2700000" algn="tl" rotWithShape="0">
                    <a:prstClr val="black">
                      <a:alpha val="40000"/>
                    </a:prstClr>
                  </a:outerShdw>
                  <a:reflection blurRad="6350" stA="55000" endA="300" endPos="45500" dir="5400000" sy="-100000" algn="bl" rotWithShape="0"/>
                </a:effectLst>
              </a:rPr>
              <a:t>Barium Enema, </a:t>
            </a:r>
            <a:r>
              <a:rPr lang="en-US" sz="2800" b="1" dirty="0" smtClean="0">
                <a:solidFill>
                  <a:srgbClr val="50E2DB"/>
                </a:solidFill>
                <a:effectLst>
                  <a:outerShdw blurRad="50800" dist="38100" dir="2700000" algn="tl" rotWithShape="0">
                    <a:prstClr val="black">
                      <a:alpha val="40000"/>
                    </a:prstClr>
                  </a:outerShdw>
                  <a:reflection blurRad="6350" stA="55000" endA="300" endPos="45500" dir="5400000" sy="-100000" algn="bl" rotWithShape="0"/>
                </a:effectLst>
              </a:rPr>
              <a:t>Contrast Tunggal</a:t>
            </a:r>
            <a:endParaRPr lang="en-US" sz="2800" b="1" dirty="0">
              <a:solidFill>
                <a:srgbClr val="50E2DB"/>
              </a:solidFill>
              <a:effectLst>
                <a:outerShdw blurRad="50800" dist="38100" dir="2700000" algn="tl" rotWithShape="0">
                  <a:prstClr val="black">
                    <a:alpha val="40000"/>
                  </a:prstClr>
                </a:outerShdw>
                <a:reflection blurRad="6350" stA="55000" endA="300" endPos="45500" dir="5400000" sy="-100000" algn="bl" rotWithShape="0"/>
              </a:effectLst>
            </a:endParaRPr>
          </a:p>
        </p:txBody>
      </p:sp>
      <p:cxnSp>
        <p:nvCxnSpPr>
          <p:cNvPr id="4" name="Straight Arrow Connector 3"/>
          <p:cNvCxnSpPr>
            <a:endCxn id="17413" idx="3"/>
          </p:cNvCxnSpPr>
          <p:nvPr/>
        </p:nvCxnSpPr>
        <p:spPr>
          <a:xfrm rot="10800000">
            <a:off x="1547813" y="2722593"/>
            <a:ext cx="1511300" cy="520672"/>
          </a:xfrm>
          <a:prstGeom prst="straightConnector1">
            <a:avLst/>
          </a:prstGeom>
          <a:ln w="38100">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sp>
        <p:nvSpPr>
          <p:cNvPr id="17413" name="TextBox 7"/>
          <p:cNvSpPr txBox="1">
            <a:spLocks noChangeArrowheads="1"/>
          </p:cNvSpPr>
          <p:nvPr/>
        </p:nvSpPr>
        <p:spPr bwMode="auto">
          <a:xfrm>
            <a:off x="428596" y="2522538"/>
            <a:ext cx="1119217" cy="400110"/>
          </a:xfrm>
          <a:prstGeom prst="rect">
            <a:avLst/>
          </a:prstGeom>
          <a:solidFill>
            <a:schemeClr val="tx2"/>
          </a:solidFill>
          <a:ln w="9525">
            <a:noFill/>
            <a:miter lim="800000"/>
            <a:headEnd/>
            <a:tailEnd/>
          </a:ln>
        </p:spPr>
        <p:txBody>
          <a:bodyPr wrap="square">
            <a:spAutoFit/>
          </a:bodyPr>
          <a:lstStyle/>
          <a:p>
            <a:pPr algn="ctr"/>
            <a:r>
              <a:rPr lang="en-US" sz="2000" b="1">
                <a:solidFill>
                  <a:srgbClr val="50E2DB"/>
                </a:solidFill>
              </a:rPr>
              <a:t>Cecum</a:t>
            </a:r>
            <a:endParaRPr lang="en-US" sz="2000">
              <a:solidFill>
                <a:srgbClr val="50E2DB"/>
              </a:solidFill>
            </a:endParaRPr>
          </a:p>
        </p:txBody>
      </p:sp>
      <p:sp>
        <p:nvSpPr>
          <p:cNvPr id="17414" name="TextBox 7"/>
          <p:cNvSpPr txBox="1">
            <a:spLocks noChangeArrowheads="1"/>
          </p:cNvSpPr>
          <p:nvPr/>
        </p:nvSpPr>
        <p:spPr bwMode="auto">
          <a:xfrm>
            <a:off x="0" y="3675063"/>
            <a:ext cx="1403350" cy="830997"/>
          </a:xfrm>
          <a:prstGeom prst="rect">
            <a:avLst/>
          </a:prstGeom>
          <a:solidFill>
            <a:schemeClr val="tx2"/>
          </a:solidFill>
          <a:ln w="9525">
            <a:noFill/>
            <a:miter lim="800000"/>
            <a:headEnd/>
            <a:tailEnd/>
          </a:ln>
        </p:spPr>
        <p:txBody>
          <a:bodyPr wrap="square">
            <a:spAutoFit/>
          </a:bodyPr>
          <a:lstStyle/>
          <a:p>
            <a:pPr algn="ctr"/>
            <a:r>
              <a:rPr lang="en-US" sz="2400" b="1" dirty="0">
                <a:solidFill>
                  <a:srgbClr val="50E2DB"/>
                </a:solidFill>
              </a:rPr>
              <a:t>Terminal Ileum</a:t>
            </a:r>
            <a:endParaRPr lang="en-US" sz="2400" dirty="0">
              <a:solidFill>
                <a:srgbClr val="50E2DB"/>
              </a:solidFill>
            </a:endParaRPr>
          </a:p>
        </p:txBody>
      </p:sp>
      <p:cxnSp>
        <p:nvCxnSpPr>
          <p:cNvPr id="10" name="Straight Arrow Connector 9"/>
          <p:cNvCxnSpPr>
            <a:endCxn id="17414" idx="3"/>
          </p:cNvCxnSpPr>
          <p:nvPr/>
        </p:nvCxnSpPr>
        <p:spPr>
          <a:xfrm rot="10800000">
            <a:off x="1403350" y="4090562"/>
            <a:ext cx="1728788" cy="160768"/>
          </a:xfrm>
          <a:prstGeom prst="straightConnector1">
            <a:avLst/>
          </a:prstGeom>
          <a:ln w="38100">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sp>
        <p:nvSpPr>
          <p:cNvPr id="17416" name="TextBox 7"/>
          <p:cNvSpPr txBox="1">
            <a:spLocks noChangeArrowheads="1"/>
          </p:cNvSpPr>
          <p:nvPr/>
        </p:nvSpPr>
        <p:spPr bwMode="auto">
          <a:xfrm>
            <a:off x="7573328" y="650875"/>
            <a:ext cx="1547812" cy="646331"/>
          </a:xfrm>
          <a:prstGeom prst="rect">
            <a:avLst/>
          </a:prstGeom>
          <a:solidFill>
            <a:schemeClr val="tx2"/>
          </a:solidFill>
          <a:ln w="9525">
            <a:noFill/>
            <a:miter lim="800000"/>
            <a:headEnd/>
            <a:tailEnd/>
          </a:ln>
        </p:spPr>
        <p:txBody>
          <a:bodyPr wrap="square">
            <a:spAutoFit/>
          </a:bodyPr>
          <a:lstStyle/>
          <a:p>
            <a:pPr algn="ctr"/>
            <a:r>
              <a:rPr lang="en-US" sz="1600" b="1" dirty="0" smtClean="0">
                <a:solidFill>
                  <a:srgbClr val="50E2DB"/>
                </a:solidFill>
              </a:rPr>
              <a:t>Colon </a:t>
            </a:r>
            <a:r>
              <a:rPr lang="en-US" sz="2000" b="1" dirty="0" err="1" smtClean="0">
                <a:solidFill>
                  <a:srgbClr val="50E2DB"/>
                </a:solidFill>
              </a:rPr>
              <a:t>transversum</a:t>
            </a:r>
            <a:endParaRPr lang="en-US" sz="1600" dirty="0">
              <a:solidFill>
                <a:srgbClr val="50E2DB"/>
              </a:solidFill>
            </a:endParaRPr>
          </a:p>
        </p:txBody>
      </p:sp>
      <p:cxnSp>
        <p:nvCxnSpPr>
          <p:cNvPr id="15" name="Straight Arrow Connector 14"/>
          <p:cNvCxnSpPr>
            <a:endCxn id="17416" idx="1"/>
          </p:cNvCxnSpPr>
          <p:nvPr/>
        </p:nvCxnSpPr>
        <p:spPr>
          <a:xfrm flipV="1">
            <a:off x="5125403" y="974041"/>
            <a:ext cx="2447925" cy="1548501"/>
          </a:xfrm>
          <a:prstGeom prst="straightConnector1">
            <a:avLst/>
          </a:prstGeom>
          <a:ln w="38100">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sp>
        <p:nvSpPr>
          <p:cNvPr id="17418" name="TextBox 7"/>
          <p:cNvSpPr txBox="1">
            <a:spLocks noChangeArrowheads="1"/>
          </p:cNvSpPr>
          <p:nvPr/>
        </p:nvSpPr>
        <p:spPr bwMode="auto">
          <a:xfrm>
            <a:off x="7643835" y="2017713"/>
            <a:ext cx="1500166" cy="830997"/>
          </a:xfrm>
          <a:prstGeom prst="rect">
            <a:avLst/>
          </a:prstGeom>
          <a:solidFill>
            <a:schemeClr val="tx2"/>
          </a:solidFill>
          <a:ln w="9525">
            <a:noFill/>
            <a:miter lim="800000"/>
            <a:headEnd/>
            <a:tailEnd/>
          </a:ln>
        </p:spPr>
        <p:txBody>
          <a:bodyPr wrap="square">
            <a:spAutoFit/>
          </a:bodyPr>
          <a:lstStyle/>
          <a:p>
            <a:pPr algn="ctr"/>
            <a:r>
              <a:rPr lang="en-US" sz="2400" b="1" dirty="0" smtClean="0">
                <a:solidFill>
                  <a:srgbClr val="50E2DB"/>
                </a:solidFill>
              </a:rPr>
              <a:t>Colon </a:t>
            </a:r>
            <a:r>
              <a:rPr lang="en-US" sz="2400" b="1" dirty="0" err="1" smtClean="0">
                <a:solidFill>
                  <a:srgbClr val="50E2DB"/>
                </a:solidFill>
              </a:rPr>
              <a:t>Desenden</a:t>
            </a:r>
            <a:endParaRPr lang="en-US" sz="2400" dirty="0">
              <a:solidFill>
                <a:srgbClr val="50E2DB"/>
              </a:solidFill>
            </a:endParaRPr>
          </a:p>
        </p:txBody>
      </p:sp>
      <p:cxnSp>
        <p:nvCxnSpPr>
          <p:cNvPr id="19" name="Straight Arrow Connector 18"/>
          <p:cNvCxnSpPr>
            <a:endCxn id="17418" idx="1"/>
          </p:cNvCxnSpPr>
          <p:nvPr/>
        </p:nvCxnSpPr>
        <p:spPr>
          <a:xfrm flipV="1">
            <a:off x="6227763" y="2433212"/>
            <a:ext cx="1416072" cy="1241854"/>
          </a:xfrm>
          <a:prstGeom prst="straightConnector1">
            <a:avLst/>
          </a:prstGeom>
          <a:ln w="38100">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sp>
        <p:nvSpPr>
          <p:cNvPr id="17420" name="TextBox 7"/>
          <p:cNvSpPr txBox="1">
            <a:spLocks noChangeArrowheads="1"/>
          </p:cNvSpPr>
          <p:nvPr/>
        </p:nvSpPr>
        <p:spPr bwMode="auto">
          <a:xfrm>
            <a:off x="7235825" y="3602038"/>
            <a:ext cx="1479579" cy="400110"/>
          </a:xfrm>
          <a:prstGeom prst="rect">
            <a:avLst/>
          </a:prstGeom>
          <a:solidFill>
            <a:schemeClr val="tx2"/>
          </a:solidFill>
          <a:ln w="9525">
            <a:noFill/>
            <a:miter lim="800000"/>
            <a:headEnd/>
            <a:tailEnd/>
          </a:ln>
        </p:spPr>
        <p:txBody>
          <a:bodyPr wrap="square">
            <a:spAutoFit/>
          </a:bodyPr>
          <a:lstStyle/>
          <a:p>
            <a:pPr algn="ctr"/>
            <a:r>
              <a:rPr lang="en-US" sz="2000" b="1">
                <a:solidFill>
                  <a:srgbClr val="50E2DB"/>
                </a:solidFill>
              </a:rPr>
              <a:t>Sigmoid</a:t>
            </a:r>
            <a:endParaRPr lang="en-US" sz="2000">
              <a:solidFill>
                <a:srgbClr val="50E2DB"/>
              </a:solidFill>
            </a:endParaRPr>
          </a:p>
        </p:txBody>
      </p:sp>
      <p:cxnSp>
        <p:nvCxnSpPr>
          <p:cNvPr id="21" name="Straight Arrow Connector 20"/>
          <p:cNvCxnSpPr>
            <a:endCxn id="17420" idx="1"/>
          </p:cNvCxnSpPr>
          <p:nvPr/>
        </p:nvCxnSpPr>
        <p:spPr>
          <a:xfrm flipV="1">
            <a:off x="4787900" y="3802093"/>
            <a:ext cx="2447925" cy="1673198"/>
          </a:xfrm>
          <a:prstGeom prst="straightConnector1">
            <a:avLst/>
          </a:prstGeom>
          <a:ln w="38100">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cxnSp>
        <p:nvCxnSpPr>
          <p:cNvPr id="24" name="Straight Arrow Connector 23"/>
          <p:cNvCxnSpPr>
            <a:endCxn id="17423" idx="3"/>
          </p:cNvCxnSpPr>
          <p:nvPr/>
        </p:nvCxnSpPr>
        <p:spPr>
          <a:xfrm rot="10800000">
            <a:off x="1571605" y="1209250"/>
            <a:ext cx="984275" cy="305237"/>
          </a:xfrm>
          <a:prstGeom prst="straightConnector1">
            <a:avLst/>
          </a:prstGeom>
          <a:ln w="38100">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sp>
        <p:nvSpPr>
          <p:cNvPr id="17423" name="TextBox 7"/>
          <p:cNvSpPr txBox="1">
            <a:spLocks noChangeArrowheads="1"/>
          </p:cNvSpPr>
          <p:nvPr/>
        </p:nvSpPr>
        <p:spPr bwMode="auto">
          <a:xfrm>
            <a:off x="179388" y="793750"/>
            <a:ext cx="1392216" cy="830997"/>
          </a:xfrm>
          <a:prstGeom prst="rect">
            <a:avLst/>
          </a:prstGeom>
          <a:solidFill>
            <a:schemeClr val="tx2"/>
          </a:solidFill>
          <a:ln w="9525">
            <a:noFill/>
            <a:miter lim="800000"/>
            <a:headEnd/>
            <a:tailEnd/>
          </a:ln>
        </p:spPr>
        <p:txBody>
          <a:bodyPr wrap="square">
            <a:spAutoFit/>
          </a:bodyPr>
          <a:lstStyle/>
          <a:p>
            <a:pPr algn="ctr"/>
            <a:r>
              <a:rPr lang="en-US" sz="2400" b="1" dirty="0" smtClean="0">
                <a:solidFill>
                  <a:srgbClr val="50E2DB"/>
                </a:solidFill>
              </a:rPr>
              <a:t>Colon</a:t>
            </a:r>
          </a:p>
          <a:p>
            <a:pPr algn="ctr"/>
            <a:r>
              <a:rPr lang="en-US" sz="2400" b="1" dirty="0" err="1" smtClean="0">
                <a:solidFill>
                  <a:srgbClr val="50E2DB"/>
                </a:solidFill>
              </a:rPr>
              <a:t>asenden</a:t>
            </a:r>
            <a:endParaRPr lang="en-US" sz="2400" dirty="0">
              <a:solidFill>
                <a:srgbClr val="50E2DB"/>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7414"/>
                                        </p:tgtEl>
                                        <p:attrNameLst>
                                          <p:attrName>style.visibility</p:attrName>
                                        </p:attrNameLst>
                                      </p:cBhvr>
                                      <p:to>
                                        <p:strVal val="visible"/>
                                      </p:to>
                                    </p:set>
                                    <p:anim calcmode="lin" valueType="num">
                                      <p:cBhvr additive="base">
                                        <p:cTn id="13" dur="500" fill="hold"/>
                                        <p:tgtEl>
                                          <p:spTgt spid="17414"/>
                                        </p:tgtEl>
                                        <p:attrNameLst>
                                          <p:attrName>ppt_x</p:attrName>
                                        </p:attrNameLst>
                                      </p:cBhvr>
                                      <p:tavLst>
                                        <p:tav tm="0">
                                          <p:val>
                                            <p:strVal val="#ppt_x"/>
                                          </p:val>
                                        </p:tav>
                                        <p:tav tm="100000">
                                          <p:val>
                                            <p:strVal val="#ppt_x"/>
                                          </p:val>
                                        </p:tav>
                                      </p:tavLst>
                                    </p:anim>
                                    <p:anim calcmode="lin" valueType="num">
                                      <p:cBhvr additive="base">
                                        <p:cTn id="14" dur="500" fill="hold"/>
                                        <p:tgtEl>
                                          <p:spTgt spid="1741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7413"/>
                                        </p:tgtEl>
                                        <p:attrNameLst>
                                          <p:attrName>style.visibility</p:attrName>
                                        </p:attrNameLst>
                                      </p:cBhvr>
                                      <p:to>
                                        <p:strVal val="visible"/>
                                      </p:to>
                                    </p:set>
                                    <p:anim calcmode="lin" valueType="num">
                                      <p:cBhvr additive="base">
                                        <p:cTn id="19" dur="500" fill="hold"/>
                                        <p:tgtEl>
                                          <p:spTgt spid="17413"/>
                                        </p:tgtEl>
                                        <p:attrNameLst>
                                          <p:attrName>ppt_x</p:attrName>
                                        </p:attrNameLst>
                                      </p:cBhvr>
                                      <p:tavLst>
                                        <p:tav tm="0">
                                          <p:val>
                                            <p:strVal val="#ppt_x"/>
                                          </p:val>
                                        </p:tav>
                                        <p:tav tm="100000">
                                          <p:val>
                                            <p:strVal val="#ppt_x"/>
                                          </p:val>
                                        </p:tav>
                                      </p:tavLst>
                                    </p:anim>
                                    <p:anim calcmode="lin" valueType="num">
                                      <p:cBhvr additive="base">
                                        <p:cTn id="20" dur="500" fill="hold"/>
                                        <p:tgtEl>
                                          <p:spTgt spid="17413"/>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7423"/>
                                        </p:tgtEl>
                                        <p:attrNameLst>
                                          <p:attrName>style.visibility</p:attrName>
                                        </p:attrNameLst>
                                      </p:cBhvr>
                                      <p:to>
                                        <p:strVal val="visible"/>
                                      </p:to>
                                    </p:set>
                                    <p:anim calcmode="lin" valueType="num">
                                      <p:cBhvr additive="base">
                                        <p:cTn id="25" dur="500" fill="hold"/>
                                        <p:tgtEl>
                                          <p:spTgt spid="17423"/>
                                        </p:tgtEl>
                                        <p:attrNameLst>
                                          <p:attrName>ppt_x</p:attrName>
                                        </p:attrNameLst>
                                      </p:cBhvr>
                                      <p:tavLst>
                                        <p:tav tm="0">
                                          <p:val>
                                            <p:strVal val="#ppt_x"/>
                                          </p:val>
                                        </p:tav>
                                        <p:tav tm="100000">
                                          <p:val>
                                            <p:strVal val="#ppt_x"/>
                                          </p:val>
                                        </p:tav>
                                      </p:tavLst>
                                    </p:anim>
                                    <p:anim calcmode="lin" valueType="num">
                                      <p:cBhvr additive="base">
                                        <p:cTn id="26" dur="500" fill="hold"/>
                                        <p:tgtEl>
                                          <p:spTgt spid="17423"/>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7416"/>
                                        </p:tgtEl>
                                        <p:attrNameLst>
                                          <p:attrName>style.visibility</p:attrName>
                                        </p:attrNameLst>
                                      </p:cBhvr>
                                      <p:to>
                                        <p:strVal val="visible"/>
                                      </p:to>
                                    </p:set>
                                    <p:anim calcmode="lin" valueType="num">
                                      <p:cBhvr additive="base">
                                        <p:cTn id="31" dur="500" fill="hold"/>
                                        <p:tgtEl>
                                          <p:spTgt spid="17416"/>
                                        </p:tgtEl>
                                        <p:attrNameLst>
                                          <p:attrName>ppt_x</p:attrName>
                                        </p:attrNameLst>
                                      </p:cBhvr>
                                      <p:tavLst>
                                        <p:tav tm="0">
                                          <p:val>
                                            <p:strVal val="#ppt_x"/>
                                          </p:val>
                                        </p:tav>
                                        <p:tav tm="100000">
                                          <p:val>
                                            <p:strVal val="#ppt_x"/>
                                          </p:val>
                                        </p:tav>
                                      </p:tavLst>
                                    </p:anim>
                                    <p:anim calcmode="lin" valueType="num">
                                      <p:cBhvr additive="base">
                                        <p:cTn id="32" dur="500" fill="hold"/>
                                        <p:tgtEl>
                                          <p:spTgt spid="17416"/>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7418"/>
                                        </p:tgtEl>
                                        <p:attrNameLst>
                                          <p:attrName>style.visibility</p:attrName>
                                        </p:attrNameLst>
                                      </p:cBhvr>
                                      <p:to>
                                        <p:strVal val="visible"/>
                                      </p:to>
                                    </p:set>
                                    <p:anim calcmode="lin" valueType="num">
                                      <p:cBhvr additive="base">
                                        <p:cTn id="37" dur="500" fill="hold"/>
                                        <p:tgtEl>
                                          <p:spTgt spid="17418"/>
                                        </p:tgtEl>
                                        <p:attrNameLst>
                                          <p:attrName>ppt_x</p:attrName>
                                        </p:attrNameLst>
                                      </p:cBhvr>
                                      <p:tavLst>
                                        <p:tav tm="0">
                                          <p:val>
                                            <p:strVal val="#ppt_x"/>
                                          </p:val>
                                        </p:tav>
                                        <p:tav tm="100000">
                                          <p:val>
                                            <p:strVal val="#ppt_x"/>
                                          </p:val>
                                        </p:tav>
                                      </p:tavLst>
                                    </p:anim>
                                    <p:anim calcmode="lin" valueType="num">
                                      <p:cBhvr additive="base">
                                        <p:cTn id="38" dur="500" fill="hold"/>
                                        <p:tgtEl>
                                          <p:spTgt spid="17418"/>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17420"/>
                                        </p:tgtEl>
                                        <p:attrNameLst>
                                          <p:attrName>style.visibility</p:attrName>
                                        </p:attrNameLst>
                                      </p:cBhvr>
                                      <p:to>
                                        <p:strVal val="visible"/>
                                      </p:to>
                                    </p:set>
                                    <p:anim calcmode="lin" valueType="num">
                                      <p:cBhvr additive="base">
                                        <p:cTn id="43" dur="500" fill="hold"/>
                                        <p:tgtEl>
                                          <p:spTgt spid="17420"/>
                                        </p:tgtEl>
                                        <p:attrNameLst>
                                          <p:attrName>ppt_x</p:attrName>
                                        </p:attrNameLst>
                                      </p:cBhvr>
                                      <p:tavLst>
                                        <p:tav tm="0">
                                          <p:val>
                                            <p:strVal val="#ppt_x"/>
                                          </p:val>
                                        </p:tav>
                                        <p:tav tm="100000">
                                          <p:val>
                                            <p:strVal val="#ppt_x"/>
                                          </p:val>
                                        </p:tav>
                                      </p:tavLst>
                                    </p:anim>
                                    <p:anim calcmode="lin" valueType="num">
                                      <p:cBhvr additive="base">
                                        <p:cTn id="44" dur="500" fill="hold"/>
                                        <p:tgtEl>
                                          <p:spTgt spid="1742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7413" grpId="0" animBg="1"/>
      <p:bldP spid="17414" grpId="0" animBg="1"/>
      <p:bldP spid="17416" grpId="0" animBg="1"/>
      <p:bldP spid="17418" grpId="0" animBg="1"/>
      <p:bldP spid="17420" grpId="0" animBg="1"/>
      <p:bldP spid="17423" grpId="0" animBg="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4" name="Picture 4" descr="Git_normal_enema_3"/>
          <p:cNvPicPr>
            <a:picLocks noChangeAspect="1" noChangeArrowheads="1"/>
          </p:cNvPicPr>
          <p:nvPr/>
        </p:nvPicPr>
        <p:blipFill>
          <a:blip r:embed="rId2" cstate="print"/>
          <a:srcRect/>
          <a:stretch>
            <a:fillRect/>
          </a:stretch>
        </p:blipFill>
        <p:spPr bwMode="auto">
          <a:xfrm>
            <a:off x="2286000" y="928670"/>
            <a:ext cx="4755102" cy="5813443"/>
          </a:xfrm>
          <a:prstGeom prst="rect">
            <a:avLst/>
          </a:prstGeom>
          <a:noFill/>
          <a:ln w="9525">
            <a:noFill/>
            <a:miter lim="800000"/>
            <a:headEnd/>
            <a:tailEnd/>
          </a:ln>
        </p:spPr>
      </p:pic>
      <p:sp>
        <p:nvSpPr>
          <p:cNvPr id="3" name="TextBox 2"/>
          <p:cNvSpPr txBox="1">
            <a:spLocks noChangeArrowheads="1"/>
          </p:cNvSpPr>
          <p:nvPr/>
        </p:nvSpPr>
        <p:spPr bwMode="auto">
          <a:xfrm>
            <a:off x="539750" y="0"/>
            <a:ext cx="8280400" cy="954088"/>
          </a:xfrm>
          <a:prstGeom prst="rect">
            <a:avLst/>
          </a:prstGeom>
          <a:solidFill>
            <a:schemeClr val="tx1"/>
          </a:solidFill>
          <a:ln w="9525">
            <a:noFill/>
            <a:miter lim="800000"/>
            <a:headEnd/>
            <a:tailEnd/>
          </a:ln>
        </p:spPr>
        <p:txBody>
          <a:bodyPr>
            <a:spAutoFit/>
          </a:bodyPr>
          <a:lstStyle/>
          <a:p>
            <a:pPr algn="ctr">
              <a:defRPr/>
            </a:pPr>
            <a:r>
              <a:rPr lang="en-US" sz="2800" b="1" dirty="0">
                <a:solidFill>
                  <a:srgbClr val="50E2DB"/>
                </a:solidFill>
                <a:effectLst>
                  <a:outerShdw blurRad="50800" dist="38100" dir="2700000" algn="tl" rotWithShape="0">
                    <a:prstClr val="black">
                      <a:alpha val="40000"/>
                    </a:prstClr>
                  </a:outerShdw>
                  <a:reflection blurRad="6350" stA="55000" endA="300" endPos="45500" dir="5400000" sy="-100000" algn="bl" rotWithShape="0"/>
                </a:effectLst>
              </a:rPr>
              <a:t>Barium Enema, Double Contrast</a:t>
            </a:r>
          </a:p>
          <a:p>
            <a:pPr algn="ctr">
              <a:defRPr/>
            </a:pPr>
            <a:r>
              <a:rPr lang="en-US" sz="2800" dirty="0">
                <a:solidFill>
                  <a:srgbClr val="50E2DB"/>
                </a:solidFill>
                <a:effectLst>
                  <a:outerShdw blurRad="50800" dist="38100" dir="2700000" algn="tl" rotWithShape="0">
                    <a:prstClr val="black">
                      <a:alpha val="40000"/>
                    </a:prstClr>
                  </a:outerShdw>
                  <a:reflection blurRad="6350" stA="55000" endA="300" endPos="45500" dir="5400000" sy="-100000" algn="bl" rotWithShape="0"/>
                </a:effectLst>
              </a:rPr>
              <a:t>(Right Lateral </a:t>
            </a:r>
            <a:r>
              <a:rPr lang="en-US" sz="2800" dirty="0" err="1">
                <a:solidFill>
                  <a:srgbClr val="50E2DB"/>
                </a:solidFill>
                <a:effectLst>
                  <a:outerShdw blurRad="50800" dist="38100" dir="2700000" algn="tl" rotWithShape="0">
                    <a:prstClr val="black">
                      <a:alpha val="40000"/>
                    </a:prstClr>
                  </a:outerShdw>
                  <a:reflection blurRad="6350" stA="55000" endA="300" endPos="45500" dir="5400000" sy="-100000" algn="bl" rotWithShape="0"/>
                </a:effectLst>
              </a:rPr>
              <a:t>Decubitus</a:t>
            </a:r>
            <a:r>
              <a:rPr lang="en-US" sz="2800" dirty="0">
                <a:solidFill>
                  <a:srgbClr val="50E2DB"/>
                </a:solidFill>
                <a:effectLst>
                  <a:outerShdw blurRad="50800" dist="38100" dir="2700000" algn="tl" rotWithShape="0">
                    <a:prstClr val="black">
                      <a:alpha val="40000"/>
                    </a:prstClr>
                  </a:outerShdw>
                  <a:reflection blurRad="6350" stA="55000" endA="300" endPos="45500" dir="5400000" sy="-100000" algn="bl" rotWithShape="0"/>
                </a:effectLst>
              </a:rPr>
              <a:t>)</a:t>
            </a:r>
          </a:p>
        </p:txBody>
      </p:sp>
      <p:cxnSp>
        <p:nvCxnSpPr>
          <p:cNvPr id="4" name="Straight Arrow Connector 3"/>
          <p:cNvCxnSpPr>
            <a:endCxn id="18437" idx="3"/>
          </p:cNvCxnSpPr>
          <p:nvPr/>
        </p:nvCxnSpPr>
        <p:spPr>
          <a:xfrm rot="10800000">
            <a:off x="2319293" y="1831192"/>
            <a:ext cx="704873" cy="97630"/>
          </a:xfrm>
          <a:prstGeom prst="straightConnector1">
            <a:avLst/>
          </a:prstGeom>
          <a:ln w="38100">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sp>
        <p:nvSpPr>
          <p:cNvPr id="18437" name="TextBox 7"/>
          <p:cNvSpPr txBox="1">
            <a:spLocks noChangeArrowheads="1"/>
          </p:cNvSpPr>
          <p:nvPr/>
        </p:nvSpPr>
        <p:spPr bwMode="auto">
          <a:xfrm>
            <a:off x="-32" y="1354138"/>
            <a:ext cx="2319324" cy="954107"/>
          </a:xfrm>
          <a:prstGeom prst="rect">
            <a:avLst/>
          </a:prstGeom>
          <a:solidFill>
            <a:schemeClr val="tx2"/>
          </a:solidFill>
          <a:ln w="9525">
            <a:noFill/>
            <a:miter lim="800000"/>
            <a:headEnd/>
            <a:tailEnd/>
          </a:ln>
        </p:spPr>
        <p:txBody>
          <a:bodyPr wrap="square">
            <a:spAutoFit/>
          </a:bodyPr>
          <a:lstStyle/>
          <a:p>
            <a:pPr algn="ctr"/>
            <a:r>
              <a:rPr lang="en-US" sz="2800" b="1" dirty="0" err="1" smtClean="0">
                <a:solidFill>
                  <a:srgbClr val="50E2DB"/>
                </a:solidFill>
              </a:rPr>
              <a:t>Flexura</a:t>
            </a:r>
            <a:r>
              <a:rPr lang="en-US" sz="2800" b="1" dirty="0" smtClean="0">
                <a:solidFill>
                  <a:srgbClr val="50E2DB"/>
                </a:solidFill>
              </a:rPr>
              <a:t> Hepatica </a:t>
            </a:r>
            <a:endParaRPr lang="en-US" sz="2800" dirty="0">
              <a:solidFill>
                <a:srgbClr val="50E2DB"/>
              </a:solidFill>
            </a:endParaRPr>
          </a:p>
        </p:txBody>
      </p:sp>
      <p:cxnSp>
        <p:nvCxnSpPr>
          <p:cNvPr id="7" name="Straight Arrow Connector 6"/>
          <p:cNvCxnSpPr>
            <a:endCxn id="18439" idx="3"/>
          </p:cNvCxnSpPr>
          <p:nvPr/>
        </p:nvCxnSpPr>
        <p:spPr>
          <a:xfrm rot="10800000" flipV="1">
            <a:off x="2143109" y="3225816"/>
            <a:ext cx="1060489" cy="23887"/>
          </a:xfrm>
          <a:prstGeom prst="straightConnector1">
            <a:avLst/>
          </a:prstGeom>
          <a:ln w="38100">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sp>
        <p:nvSpPr>
          <p:cNvPr id="18439" name="TextBox 7"/>
          <p:cNvSpPr txBox="1">
            <a:spLocks noChangeArrowheads="1"/>
          </p:cNvSpPr>
          <p:nvPr/>
        </p:nvSpPr>
        <p:spPr bwMode="auto">
          <a:xfrm>
            <a:off x="179388" y="2649539"/>
            <a:ext cx="1963720" cy="1200329"/>
          </a:xfrm>
          <a:prstGeom prst="rect">
            <a:avLst/>
          </a:prstGeom>
          <a:solidFill>
            <a:schemeClr val="tx2"/>
          </a:solidFill>
          <a:ln w="9525">
            <a:noFill/>
            <a:miter lim="800000"/>
            <a:headEnd/>
            <a:tailEnd/>
          </a:ln>
        </p:spPr>
        <p:txBody>
          <a:bodyPr wrap="square">
            <a:spAutoFit/>
          </a:bodyPr>
          <a:lstStyle/>
          <a:p>
            <a:pPr algn="ctr"/>
            <a:r>
              <a:rPr lang="en-US" sz="2400" b="1" dirty="0" err="1" smtClean="0">
                <a:solidFill>
                  <a:srgbClr val="50E2DB"/>
                </a:solidFill>
              </a:rPr>
              <a:t>Perhatikan</a:t>
            </a:r>
            <a:r>
              <a:rPr lang="en-US" sz="2400" b="1" dirty="0" smtClean="0">
                <a:solidFill>
                  <a:srgbClr val="50E2DB"/>
                </a:solidFill>
              </a:rPr>
              <a:t> </a:t>
            </a:r>
            <a:r>
              <a:rPr lang="en-US" sz="2400" b="1" dirty="0" err="1" smtClean="0">
                <a:solidFill>
                  <a:srgbClr val="50E2DB"/>
                </a:solidFill>
              </a:rPr>
              <a:t>Akibat</a:t>
            </a:r>
            <a:r>
              <a:rPr lang="en-US" sz="2400" b="1" dirty="0" smtClean="0">
                <a:solidFill>
                  <a:srgbClr val="50E2DB"/>
                </a:solidFill>
              </a:rPr>
              <a:t> </a:t>
            </a:r>
            <a:r>
              <a:rPr lang="en-US" sz="2400" b="1" dirty="0" err="1" smtClean="0">
                <a:solidFill>
                  <a:srgbClr val="50E2DB"/>
                </a:solidFill>
              </a:rPr>
              <a:t>dari</a:t>
            </a:r>
            <a:r>
              <a:rPr lang="en-US" sz="2400" b="1" dirty="0" smtClean="0">
                <a:solidFill>
                  <a:srgbClr val="50E2DB"/>
                </a:solidFill>
              </a:rPr>
              <a:t> </a:t>
            </a:r>
            <a:r>
              <a:rPr lang="en-US" sz="2400" b="1" dirty="0" err="1" smtClean="0">
                <a:solidFill>
                  <a:srgbClr val="50E2DB"/>
                </a:solidFill>
              </a:rPr>
              <a:t>gravitasi</a:t>
            </a:r>
            <a:endParaRPr lang="en-US" sz="2400" dirty="0">
              <a:solidFill>
                <a:srgbClr val="50E2DB"/>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8437"/>
                                        </p:tgtEl>
                                        <p:attrNameLst>
                                          <p:attrName>style.visibility</p:attrName>
                                        </p:attrNameLst>
                                      </p:cBhvr>
                                      <p:to>
                                        <p:strVal val="visible"/>
                                      </p:to>
                                    </p:set>
                                    <p:anim calcmode="lin" valueType="num">
                                      <p:cBhvr additive="base">
                                        <p:cTn id="13" dur="500" fill="hold"/>
                                        <p:tgtEl>
                                          <p:spTgt spid="18437"/>
                                        </p:tgtEl>
                                        <p:attrNameLst>
                                          <p:attrName>ppt_x</p:attrName>
                                        </p:attrNameLst>
                                      </p:cBhvr>
                                      <p:tavLst>
                                        <p:tav tm="0">
                                          <p:val>
                                            <p:strVal val="#ppt_x"/>
                                          </p:val>
                                        </p:tav>
                                        <p:tav tm="100000">
                                          <p:val>
                                            <p:strVal val="#ppt_x"/>
                                          </p:val>
                                        </p:tav>
                                      </p:tavLst>
                                    </p:anim>
                                    <p:anim calcmode="lin" valueType="num">
                                      <p:cBhvr additive="base">
                                        <p:cTn id="14" dur="500" fill="hold"/>
                                        <p:tgtEl>
                                          <p:spTgt spid="18437"/>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8439"/>
                                        </p:tgtEl>
                                        <p:attrNameLst>
                                          <p:attrName>style.visibility</p:attrName>
                                        </p:attrNameLst>
                                      </p:cBhvr>
                                      <p:to>
                                        <p:strVal val="visible"/>
                                      </p:to>
                                    </p:set>
                                    <p:anim calcmode="lin" valueType="num">
                                      <p:cBhvr additive="base">
                                        <p:cTn id="19" dur="500" fill="hold"/>
                                        <p:tgtEl>
                                          <p:spTgt spid="18439"/>
                                        </p:tgtEl>
                                        <p:attrNameLst>
                                          <p:attrName>ppt_x</p:attrName>
                                        </p:attrNameLst>
                                      </p:cBhvr>
                                      <p:tavLst>
                                        <p:tav tm="0">
                                          <p:val>
                                            <p:strVal val="#ppt_x"/>
                                          </p:val>
                                        </p:tav>
                                        <p:tav tm="100000">
                                          <p:val>
                                            <p:strVal val="#ppt_x"/>
                                          </p:val>
                                        </p:tav>
                                      </p:tavLst>
                                    </p:anim>
                                    <p:anim calcmode="lin" valueType="num">
                                      <p:cBhvr additive="base">
                                        <p:cTn id="20" dur="500" fill="hold"/>
                                        <p:tgtEl>
                                          <p:spTgt spid="1843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8437" grpId="0" animBg="1"/>
      <p:bldP spid="18439" grpId="0" animBg="1"/>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Picture 4" descr="Git_normal_enema_2"/>
          <p:cNvPicPr>
            <a:picLocks noChangeAspect="1" noChangeArrowheads="1"/>
          </p:cNvPicPr>
          <p:nvPr/>
        </p:nvPicPr>
        <p:blipFill>
          <a:blip r:embed="rId2" cstate="print"/>
          <a:srcRect/>
          <a:stretch>
            <a:fillRect/>
          </a:stretch>
        </p:blipFill>
        <p:spPr bwMode="auto">
          <a:xfrm>
            <a:off x="2286000" y="958850"/>
            <a:ext cx="4572000" cy="5783263"/>
          </a:xfrm>
          <a:prstGeom prst="rect">
            <a:avLst/>
          </a:prstGeom>
          <a:noFill/>
          <a:ln w="9525">
            <a:noFill/>
            <a:miter lim="800000"/>
            <a:headEnd/>
            <a:tailEnd/>
          </a:ln>
        </p:spPr>
      </p:pic>
      <p:sp>
        <p:nvSpPr>
          <p:cNvPr id="3" name="TextBox 2"/>
          <p:cNvSpPr txBox="1">
            <a:spLocks noChangeArrowheads="1"/>
          </p:cNvSpPr>
          <p:nvPr/>
        </p:nvSpPr>
        <p:spPr bwMode="auto">
          <a:xfrm>
            <a:off x="539750" y="0"/>
            <a:ext cx="8280400" cy="954088"/>
          </a:xfrm>
          <a:prstGeom prst="rect">
            <a:avLst/>
          </a:prstGeom>
          <a:solidFill>
            <a:schemeClr val="tx1"/>
          </a:solidFill>
          <a:ln w="9525">
            <a:noFill/>
            <a:miter lim="800000"/>
            <a:headEnd/>
            <a:tailEnd/>
          </a:ln>
        </p:spPr>
        <p:txBody>
          <a:bodyPr>
            <a:spAutoFit/>
          </a:bodyPr>
          <a:lstStyle/>
          <a:p>
            <a:pPr algn="ctr">
              <a:defRPr/>
            </a:pPr>
            <a:r>
              <a:rPr lang="en-US" sz="2800" b="1" dirty="0">
                <a:solidFill>
                  <a:srgbClr val="50E2DB"/>
                </a:solidFill>
                <a:effectLst>
                  <a:outerShdw blurRad="50800" dist="38100" dir="2700000" algn="tl" rotWithShape="0">
                    <a:prstClr val="black">
                      <a:alpha val="40000"/>
                    </a:prstClr>
                  </a:outerShdw>
                  <a:reflection blurRad="6350" stA="55000" endA="300" endPos="45500" dir="5400000" sy="-100000" algn="bl" rotWithShape="0"/>
                </a:effectLst>
              </a:rPr>
              <a:t>Barium Enema, Double Contrast</a:t>
            </a:r>
          </a:p>
          <a:p>
            <a:pPr algn="ctr">
              <a:defRPr/>
            </a:pPr>
            <a:r>
              <a:rPr lang="en-US" sz="2800" dirty="0">
                <a:solidFill>
                  <a:srgbClr val="50E2DB"/>
                </a:solidFill>
                <a:effectLst>
                  <a:outerShdw blurRad="50800" dist="38100" dir="2700000" algn="tl" rotWithShape="0">
                    <a:prstClr val="black">
                      <a:alpha val="40000"/>
                    </a:prstClr>
                  </a:outerShdw>
                  <a:reflection blurRad="6350" stA="55000" endA="300" endPos="45500" dir="5400000" sy="-100000" algn="bl" rotWithShape="0"/>
                </a:effectLst>
              </a:rPr>
              <a:t>(Prone Position)</a:t>
            </a:r>
          </a:p>
        </p:txBody>
      </p:sp>
      <p:cxnSp>
        <p:nvCxnSpPr>
          <p:cNvPr id="4" name="Straight Arrow Connector 3"/>
          <p:cNvCxnSpPr>
            <a:endCxn id="19461" idx="1"/>
          </p:cNvCxnSpPr>
          <p:nvPr/>
        </p:nvCxnSpPr>
        <p:spPr>
          <a:xfrm flipV="1">
            <a:off x="6372225" y="2206358"/>
            <a:ext cx="792163" cy="346348"/>
          </a:xfrm>
          <a:prstGeom prst="straightConnector1">
            <a:avLst/>
          </a:prstGeom>
          <a:ln w="38100">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sp>
        <p:nvSpPr>
          <p:cNvPr id="19461" name="TextBox 7"/>
          <p:cNvSpPr txBox="1">
            <a:spLocks noChangeArrowheads="1"/>
          </p:cNvSpPr>
          <p:nvPr/>
        </p:nvSpPr>
        <p:spPr bwMode="auto">
          <a:xfrm>
            <a:off x="7164388" y="1544638"/>
            <a:ext cx="1979612" cy="1323439"/>
          </a:xfrm>
          <a:prstGeom prst="rect">
            <a:avLst/>
          </a:prstGeom>
          <a:solidFill>
            <a:schemeClr val="tx1"/>
          </a:solidFill>
          <a:ln w="9525">
            <a:noFill/>
            <a:miter lim="800000"/>
            <a:headEnd/>
            <a:tailEnd/>
          </a:ln>
        </p:spPr>
        <p:txBody>
          <a:bodyPr wrap="square">
            <a:spAutoFit/>
          </a:bodyPr>
          <a:lstStyle/>
          <a:p>
            <a:pPr algn="ctr"/>
            <a:r>
              <a:rPr lang="en-US" sz="2000" dirty="0" err="1" smtClean="0">
                <a:solidFill>
                  <a:srgbClr val="50E2DB"/>
                </a:solidFill>
              </a:rPr>
              <a:t>Tampak</a:t>
            </a:r>
            <a:r>
              <a:rPr lang="en-US" sz="2000" dirty="0" smtClean="0">
                <a:solidFill>
                  <a:srgbClr val="50E2DB"/>
                </a:solidFill>
              </a:rPr>
              <a:t> </a:t>
            </a:r>
            <a:r>
              <a:rPr lang="en-US" sz="2000" dirty="0" err="1" smtClean="0">
                <a:solidFill>
                  <a:srgbClr val="50E2DB"/>
                </a:solidFill>
              </a:rPr>
              <a:t>Haustra</a:t>
            </a:r>
            <a:r>
              <a:rPr lang="en-US" sz="2000" dirty="0" smtClean="0">
                <a:solidFill>
                  <a:srgbClr val="FF0000"/>
                </a:solidFill>
              </a:rPr>
              <a:t> </a:t>
            </a:r>
            <a:r>
              <a:rPr lang="en-US" sz="2000" dirty="0" err="1" smtClean="0">
                <a:solidFill>
                  <a:srgbClr val="FF0000"/>
                </a:solidFill>
              </a:rPr>
              <a:t>bila</a:t>
            </a:r>
            <a:r>
              <a:rPr lang="en-US" sz="2000" dirty="0" smtClean="0">
                <a:solidFill>
                  <a:srgbClr val="FF0000"/>
                </a:solidFill>
              </a:rPr>
              <a:t> </a:t>
            </a:r>
            <a:r>
              <a:rPr lang="en-US" sz="2000" dirty="0" err="1" smtClean="0">
                <a:solidFill>
                  <a:srgbClr val="FF0000"/>
                </a:solidFill>
              </a:rPr>
              <a:t>hilang</a:t>
            </a:r>
            <a:r>
              <a:rPr lang="en-US" sz="2000" dirty="0" smtClean="0">
                <a:solidFill>
                  <a:srgbClr val="FF0000"/>
                </a:solidFill>
                <a:sym typeface="Wingdings" pitchFamily="2" charset="2"/>
              </a:rPr>
              <a:t> </a:t>
            </a:r>
            <a:r>
              <a:rPr lang="en-US" sz="2000" dirty="0" err="1" smtClean="0">
                <a:solidFill>
                  <a:srgbClr val="FF0000"/>
                </a:solidFill>
                <a:sym typeface="Wingdings" pitchFamily="2" charset="2"/>
              </a:rPr>
              <a:t>curiga</a:t>
            </a:r>
            <a:r>
              <a:rPr lang="en-US" sz="2000" dirty="0" smtClean="0">
                <a:solidFill>
                  <a:srgbClr val="FF0000"/>
                </a:solidFill>
                <a:sym typeface="Wingdings" pitchFamily="2" charset="2"/>
              </a:rPr>
              <a:t> (IBD</a:t>
            </a:r>
            <a:r>
              <a:rPr lang="en-US" sz="2000" dirty="0">
                <a:solidFill>
                  <a:srgbClr val="FF0000"/>
                </a:solidFill>
                <a:sym typeface="Wingdings" pitchFamily="2" charset="2"/>
              </a:rPr>
              <a:t>)</a:t>
            </a:r>
            <a:endParaRPr lang="en-US" sz="2000" dirty="0">
              <a:solidFill>
                <a:srgbClr val="FF0000"/>
              </a:solidFill>
            </a:endParaRPr>
          </a:p>
        </p:txBody>
      </p:sp>
      <p:cxnSp>
        <p:nvCxnSpPr>
          <p:cNvPr id="11" name="Straight Arrow Connector 10"/>
          <p:cNvCxnSpPr>
            <a:endCxn id="19463" idx="3"/>
          </p:cNvCxnSpPr>
          <p:nvPr/>
        </p:nvCxnSpPr>
        <p:spPr>
          <a:xfrm rot="10800000">
            <a:off x="1547813" y="3930650"/>
            <a:ext cx="1871662" cy="422275"/>
          </a:xfrm>
          <a:prstGeom prst="straightConnector1">
            <a:avLst/>
          </a:prstGeom>
          <a:ln w="38100">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sp>
        <p:nvSpPr>
          <p:cNvPr id="19463" name="TextBox 7"/>
          <p:cNvSpPr txBox="1">
            <a:spLocks noChangeArrowheads="1"/>
          </p:cNvSpPr>
          <p:nvPr/>
        </p:nvSpPr>
        <p:spPr bwMode="auto">
          <a:xfrm>
            <a:off x="684213" y="3776663"/>
            <a:ext cx="863600" cy="307975"/>
          </a:xfrm>
          <a:prstGeom prst="rect">
            <a:avLst/>
          </a:prstGeom>
          <a:solidFill>
            <a:schemeClr val="tx2"/>
          </a:solidFill>
          <a:ln w="9525">
            <a:noFill/>
            <a:miter lim="800000"/>
            <a:headEnd/>
            <a:tailEnd/>
          </a:ln>
        </p:spPr>
        <p:txBody>
          <a:bodyPr>
            <a:spAutoFit/>
          </a:bodyPr>
          <a:lstStyle/>
          <a:p>
            <a:pPr algn="ctr"/>
            <a:r>
              <a:rPr lang="en-US" sz="1400" b="1">
                <a:solidFill>
                  <a:srgbClr val="50E2DB"/>
                </a:solidFill>
              </a:rPr>
              <a:t>Cecum</a:t>
            </a:r>
            <a:endParaRPr lang="en-US" sz="1400">
              <a:solidFill>
                <a:srgbClr val="50E2DB"/>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 name="Slide Number Placeholder 4"/>
          <p:cNvSpPr>
            <a:spLocks noGrp="1"/>
          </p:cNvSpPr>
          <p:nvPr>
            <p:ph type="sldNum" sz="quarter" idx="12"/>
          </p:nvPr>
        </p:nvSpPr>
        <p:spPr/>
        <p:txBody>
          <a:bodyPr/>
          <a:lstStyle/>
          <a:p>
            <a:pPr>
              <a:defRPr/>
            </a:pPr>
            <a:fld id="{4B221D8D-6FC5-4BB6-9949-54EA4ABB31A9}" type="slidenum">
              <a:rPr lang="en-US"/>
              <a:pPr>
                <a:defRPr/>
              </a:pPr>
              <a:t>5</a:t>
            </a:fld>
            <a:endParaRPr lang="en-US"/>
          </a:p>
        </p:txBody>
      </p:sp>
      <p:sp>
        <p:nvSpPr>
          <p:cNvPr id="45058" name="Rectangle 2"/>
          <p:cNvSpPr>
            <a:spLocks noGrp="1" noChangeArrowheads="1"/>
          </p:cNvSpPr>
          <p:nvPr>
            <p:ph type="title"/>
          </p:nvPr>
        </p:nvSpPr>
        <p:spPr/>
        <p:txBody>
          <a:bodyPr/>
          <a:lstStyle/>
          <a:p>
            <a:r>
              <a:rPr lang="en-US" dirty="0" err="1" smtClean="0"/>
              <a:t>Lidah</a:t>
            </a:r>
            <a:r>
              <a:rPr lang="en-US" dirty="0" smtClean="0"/>
              <a:t> </a:t>
            </a:r>
          </a:p>
        </p:txBody>
      </p:sp>
      <p:pic>
        <p:nvPicPr>
          <p:cNvPr id="45059" name="Picture 3" descr="E:\Media\Images\ch24\screen\ha5lf2408_a.jpg"/>
          <p:cNvPicPr>
            <a:picLocks noChangeAspect="1" noChangeArrowheads="1"/>
          </p:cNvPicPr>
          <p:nvPr/>
        </p:nvPicPr>
        <p:blipFill>
          <a:blip r:embed="rId2" cstate="print"/>
          <a:srcRect/>
          <a:stretch>
            <a:fillRect/>
          </a:stretch>
        </p:blipFill>
        <p:spPr bwMode="auto">
          <a:xfrm>
            <a:off x="2057400" y="1676400"/>
            <a:ext cx="5873750" cy="4886325"/>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5" presetClass="entr" presetSubtype="0" fill="hold" grpId="0" nodeType="afterEffect">
                                  <p:stCondLst>
                                    <p:cond delay="0"/>
                                  </p:stCondLst>
                                  <p:childTnLst>
                                    <p:set>
                                      <p:cBhvr>
                                        <p:cTn id="6" dur="1" fill="hold">
                                          <p:stCondLst>
                                            <p:cond delay="0"/>
                                          </p:stCondLst>
                                        </p:cTn>
                                        <p:tgtEl>
                                          <p:spTgt spid="45058"/>
                                        </p:tgtEl>
                                        <p:attrNameLst>
                                          <p:attrName>style.visibility</p:attrName>
                                        </p:attrNameLst>
                                      </p:cBhvr>
                                      <p:to>
                                        <p:strVal val="visible"/>
                                      </p:to>
                                    </p:set>
                                    <p:anim calcmode="lin" valueType="num">
                                      <p:cBhvr>
                                        <p:cTn id="7" dur="1000" fill="hold"/>
                                        <p:tgtEl>
                                          <p:spTgt spid="45058"/>
                                        </p:tgtEl>
                                        <p:attrNameLst>
                                          <p:attrName>ppt_w</p:attrName>
                                        </p:attrNameLst>
                                      </p:cBhvr>
                                      <p:tavLst>
                                        <p:tav tm="0">
                                          <p:val>
                                            <p:fltVal val="0"/>
                                          </p:val>
                                        </p:tav>
                                        <p:tav tm="100000">
                                          <p:val>
                                            <p:strVal val="#ppt_w"/>
                                          </p:val>
                                        </p:tav>
                                      </p:tavLst>
                                    </p:anim>
                                    <p:anim calcmode="lin" valueType="num">
                                      <p:cBhvr>
                                        <p:cTn id="8" dur="1000" fill="hold"/>
                                        <p:tgtEl>
                                          <p:spTgt spid="45058"/>
                                        </p:tgtEl>
                                        <p:attrNameLst>
                                          <p:attrName>ppt_h</p:attrName>
                                        </p:attrNameLst>
                                      </p:cBhvr>
                                      <p:tavLst>
                                        <p:tav tm="0">
                                          <p:val>
                                            <p:fltVal val="0"/>
                                          </p:val>
                                        </p:tav>
                                        <p:tav tm="100000">
                                          <p:val>
                                            <p:strVal val="#ppt_h"/>
                                          </p:val>
                                        </p:tav>
                                      </p:tavLst>
                                    </p:anim>
                                    <p:anim calcmode="lin" valueType="num">
                                      <p:cBhvr>
                                        <p:cTn id="9" dur="1000" fill="hold"/>
                                        <p:tgtEl>
                                          <p:spTgt spid="45058"/>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45058"/>
                                        </p:tgtEl>
                                        <p:attrNameLst>
                                          <p:attrName>ppt_y</p:attrName>
                                        </p:attrNameLst>
                                      </p:cBhvr>
                                      <p:tavLst>
                                        <p:tav tm="0" fmla="#ppt_y+(sin(-2*pi*(1-$))*-#ppt_x+cos(-2*pi*(1-$))*(1-#ppt_y))*(1-$)">
                                          <p:val>
                                            <p:fltVal val="0"/>
                                          </p:val>
                                        </p:tav>
                                        <p:tav tm="100000">
                                          <p:val>
                                            <p:fltVal val="1"/>
                                          </p:val>
                                        </p:tav>
                                      </p:tavLst>
                                    </p:anim>
                                  </p:childTnLst>
                                </p:cTn>
                              </p:par>
                            </p:childTnLst>
                          </p:cTn>
                        </p:par>
                        <p:par>
                          <p:cTn id="11" fill="hold">
                            <p:stCondLst>
                              <p:cond delay="1000"/>
                            </p:stCondLst>
                            <p:childTnLst>
                              <p:par>
                                <p:cTn id="12" presetID="2" presetClass="entr" presetSubtype="12" fill="hold" nodeType="afterEffect">
                                  <p:stCondLst>
                                    <p:cond delay="0"/>
                                  </p:stCondLst>
                                  <p:childTnLst>
                                    <p:set>
                                      <p:cBhvr>
                                        <p:cTn id="13" dur="1" fill="hold">
                                          <p:stCondLst>
                                            <p:cond delay="0"/>
                                          </p:stCondLst>
                                        </p:cTn>
                                        <p:tgtEl>
                                          <p:spTgt spid="45059"/>
                                        </p:tgtEl>
                                        <p:attrNameLst>
                                          <p:attrName>style.visibility</p:attrName>
                                        </p:attrNameLst>
                                      </p:cBhvr>
                                      <p:to>
                                        <p:strVal val="visible"/>
                                      </p:to>
                                    </p:set>
                                    <p:anim calcmode="lin" valueType="num">
                                      <p:cBhvr additive="base">
                                        <p:cTn id="14" dur="500" fill="hold"/>
                                        <p:tgtEl>
                                          <p:spTgt spid="45059"/>
                                        </p:tgtEl>
                                        <p:attrNameLst>
                                          <p:attrName>ppt_x</p:attrName>
                                        </p:attrNameLst>
                                      </p:cBhvr>
                                      <p:tavLst>
                                        <p:tav tm="0">
                                          <p:val>
                                            <p:strVal val="0-#ppt_w/2"/>
                                          </p:val>
                                        </p:tav>
                                        <p:tav tm="100000">
                                          <p:val>
                                            <p:strVal val="#ppt_x"/>
                                          </p:val>
                                        </p:tav>
                                      </p:tavLst>
                                    </p:anim>
                                    <p:anim calcmode="lin" valueType="num">
                                      <p:cBhvr additive="base">
                                        <p:cTn id="15" dur="500" fill="hold"/>
                                        <p:tgtEl>
                                          <p:spTgt spid="4505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058" grpId="0" autoUpdateAnimBg="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Picture 4" descr="Git_normal_enema_1"/>
          <p:cNvPicPr>
            <a:picLocks noChangeAspect="1" noChangeArrowheads="1"/>
          </p:cNvPicPr>
          <p:nvPr/>
        </p:nvPicPr>
        <p:blipFill>
          <a:blip r:embed="rId2" cstate="print"/>
          <a:srcRect/>
          <a:stretch>
            <a:fillRect/>
          </a:stretch>
        </p:blipFill>
        <p:spPr bwMode="auto">
          <a:xfrm>
            <a:off x="2286000" y="981075"/>
            <a:ext cx="4572000" cy="5761038"/>
          </a:xfrm>
          <a:prstGeom prst="rect">
            <a:avLst/>
          </a:prstGeom>
          <a:noFill/>
          <a:ln w="9525">
            <a:noFill/>
            <a:miter lim="800000"/>
            <a:headEnd/>
            <a:tailEnd/>
          </a:ln>
        </p:spPr>
      </p:pic>
      <p:sp>
        <p:nvSpPr>
          <p:cNvPr id="3" name="TextBox 2"/>
          <p:cNvSpPr txBox="1">
            <a:spLocks noChangeArrowheads="1"/>
          </p:cNvSpPr>
          <p:nvPr/>
        </p:nvSpPr>
        <p:spPr bwMode="auto">
          <a:xfrm>
            <a:off x="539750" y="0"/>
            <a:ext cx="8280400" cy="954088"/>
          </a:xfrm>
          <a:prstGeom prst="rect">
            <a:avLst/>
          </a:prstGeom>
          <a:solidFill>
            <a:schemeClr val="tx1"/>
          </a:solidFill>
          <a:ln w="9525">
            <a:noFill/>
            <a:miter lim="800000"/>
            <a:headEnd/>
            <a:tailEnd/>
          </a:ln>
        </p:spPr>
        <p:txBody>
          <a:bodyPr>
            <a:spAutoFit/>
          </a:bodyPr>
          <a:lstStyle/>
          <a:p>
            <a:pPr algn="ctr">
              <a:defRPr/>
            </a:pPr>
            <a:r>
              <a:rPr lang="en-US" sz="2800" b="1" dirty="0">
                <a:solidFill>
                  <a:srgbClr val="50E2DB"/>
                </a:solidFill>
                <a:effectLst>
                  <a:outerShdw blurRad="50800" dist="38100" dir="2700000" algn="tl" rotWithShape="0">
                    <a:prstClr val="black">
                      <a:alpha val="40000"/>
                    </a:prstClr>
                  </a:outerShdw>
                  <a:reflection blurRad="6350" stA="55000" endA="300" endPos="45500" dir="5400000" sy="-100000" algn="bl" rotWithShape="0"/>
                </a:effectLst>
              </a:rPr>
              <a:t>Barium Enema, </a:t>
            </a:r>
            <a:r>
              <a:rPr lang="en-US" sz="2800" b="1" dirty="0" smtClean="0">
                <a:solidFill>
                  <a:srgbClr val="50E2DB"/>
                </a:solidFill>
                <a:effectLst>
                  <a:outerShdw blurRad="50800" dist="38100" dir="2700000" algn="tl" rotWithShape="0">
                    <a:prstClr val="black">
                      <a:alpha val="40000"/>
                    </a:prstClr>
                  </a:outerShdw>
                  <a:reflection blurRad="6350" stA="55000" endA="300" endPos="45500" dir="5400000" sy="-100000" algn="bl" rotWithShape="0"/>
                </a:effectLst>
              </a:rPr>
              <a:t>Contrast </a:t>
            </a:r>
            <a:r>
              <a:rPr lang="en-US" sz="2800" b="1" dirty="0" err="1" smtClean="0">
                <a:solidFill>
                  <a:srgbClr val="50E2DB"/>
                </a:solidFill>
                <a:effectLst>
                  <a:outerShdw blurRad="50800" dist="38100" dir="2700000" algn="tl" rotWithShape="0">
                    <a:prstClr val="black">
                      <a:alpha val="40000"/>
                    </a:prstClr>
                  </a:outerShdw>
                  <a:reflection blurRad="6350" stA="55000" endA="300" endPos="45500" dir="5400000" sy="-100000" algn="bl" rotWithShape="0"/>
                </a:effectLst>
              </a:rPr>
              <a:t>Ganda</a:t>
            </a:r>
            <a:endParaRPr lang="en-US" sz="2800" b="1" dirty="0">
              <a:solidFill>
                <a:srgbClr val="50E2DB"/>
              </a:solidFill>
              <a:effectLst>
                <a:outerShdw blurRad="50800" dist="38100" dir="2700000" algn="tl" rotWithShape="0">
                  <a:prstClr val="black">
                    <a:alpha val="40000"/>
                  </a:prstClr>
                </a:outerShdw>
                <a:reflection blurRad="6350" stA="55000" endA="300" endPos="45500" dir="5400000" sy="-100000" algn="bl" rotWithShape="0"/>
              </a:effectLst>
            </a:endParaRPr>
          </a:p>
          <a:p>
            <a:pPr algn="ctr">
              <a:defRPr/>
            </a:pPr>
            <a:r>
              <a:rPr lang="en-US" sz="2800" dirty="0" smtClean="0">
                <a:solidFill>
                  <a:srgbClr val="50E2DB"/>
                </a:solidFill>
                <a:effectLst>
                  <a:outerShdw blurRad="50800" dist="38100" dir="2700000" algn="tl" rotWithShape="0">
                    <a:prstClr val="black">
                      <a:alpha val="40000"/>
                    </a:prstClr>
                  </a:outerShdw>
                  <a:reflection blurRad="6350" stA="55000" endA="300" endPos="45500" dir="5400000" sy="-100000" algn="bl" rotWithShape="0"/>
                </a:effectLst>
              </a:rPr>
              <a:t>(</a:t>
            </a:r>
            <a:r>
              <a:rPr lang="en-US" sz="2800" dirty="0" err="1" smtClean="0">
                <a:solidFill>
                  <a:srgbClr val="50E2DB"/>
                </a:solidFill>
                <a:effectLst>
                  <a:outerShdw blurRad="50800" dist="38100" dir="2700000" algn="tl" rotWithShape="0">
                    <a:prstClr val="black">
                      <a:alpha val="40000"/>
                    </a:prstClr>
                  </a:outerShdw>
                  <a:reflection blurRad="6350" stA="55000" endA="300" endPos="45500" dir="5400000" sy="-100000" algn="bl" rotWithShape="0"/>
                </a:effectLst>
              </a:rPr>
              <a:t>Posisi</a:t>
            </a:r>
            <a:r>
              <a:rPr lang="en-US" sz="2800" dirty="0" smtClean="0">
                <a:solidFill>
                  <a:srgbClr val="50E2DB"/>
                </a:solidFill>
                <a:effectLst>
                  <a:outerShdw blurRad="50800" dist="38100" dir="2700000" algn="tl" rotWithShape="0">
                    <a:prstClr val="black">
                      <a:alpha val="40000"/>
                    </a:prstClr>
                  </a:outerShdw>
                  <a:reflection blurRad="6350" stA="55000" endA="300" endPos="45500" dir="5400000" sy="-100000" algn="bl" rotWithShape="0"/>
                </a:effectLst>
              </a:rPr>
              <a:t>  Supine)</a:t>
            </a:r>
            <a:endParaRPr lang="en-US" sz="2800" dirty="0">
              <a:solidFill>
                <a:srgbClr val="50E2DB"/>
              </a:solidFill>
              <a:effectLst>
                <a:outerShdw blurRad="50800" dist="38100" dir="2700000" algn="tl" rotWithShape="0">
                  <a:prstClr val="black">
                    <a:alpha val="40000"/>
                  </a:prstClr>
                </a:outerShdw>
                <a:reflection blurRad="6350" stA="55000" endA="300" endPos="45500" dir="5400000" sy="-100000" algn="bl" rotWithShape="0"/>
              </a:effectLst>
            </a:endParaRPr>
          </a:p>
        </p:txBody>
      </p:sp>
      <p:cxnSp>
        <p:nvCxnSpPr>
          <p:cNvPr id="4" name="Straight Arrow Connector 3"/>
          <p:cNvCxnSpPr>
            <a:endCxn id="20485" idx="3"/>
          </p:cNvCxnSpPr>
          <p:nvPr/>
        </p:nvCxnSpPr>
        <p:spPr>
          <a:xfrm rot="10800000">
            <a:off x="1979581" y="6221718"/>
            <a:ext cx="2592388" cy="374358"/>
          </a:xfrm>
          <a:prstGeom prst="straightConnector1">
            <a:avLst/>
          </a:prstGeom>
          <a:ln w="38100">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sp>
        <p:nvSpPr>
          <p:cNvPr id="20485" name="TextBox 7"/>
          <p:cNvSpPr txBox="1">
            <a:spLocks noChangeArrowheads="1"/>
          </p:cNvSpPr>
          <p:nvPr/>
        </p:nvSpPr>
        <p:spPr bwMode="auto">
          <a:xfrm>
            <a:off x="71406" y="5929330"/>
            <a:ext cx="1908175" cy="584775"/>
          </a:xfrm>
          <a:prstGeom prst="rect">
            <a:avLst/>
          </a:prstGeom>
          <a:solidFill>
            <a:schemeClr val="tx2"/>
          </a:solidFill>
          <a:ln w="9525">
            <a:noFill/>
            <a:miter lim="800000"/>
            <a:headEnd/>
            <a:tailEnd/>
          </a:ln>
        </p:spPr>
        <p:txBody>
          <a:bodyPr wrap="square">
            <a:spAutoFit/>
          </a:bodyPr>
          <a:lstStyle/>
          <a:p>
            <a:pPr algn="ctr"/>
            <a:r>
              <a:rPr lang="en-US" sz="3200" b="1" dirty="0">
                <a:solidFill>
                  <a:srgbClr val="50E2DB"/>
                </a:solidFill>
              </a:rPr>
              <a:t>Rectum</a:t>
            </a:r>
            <a:endParaRPr lang="en-US" sz="3200" dirty="0">
              <a:solidFill>
                <a:srgbClr val="50E2DB"/>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0485"/>
                                        </p:tgtEl>
                                        <p:attrNameLst>
                                          <p:attrName>style.visibility</p:attrName>
                                        </p:attrNameLst>
                                      </p:cBhvr>
                                      <p:to>
                                        <p:strVal val="visible"/>
                                      </p:to>
                                    </p:set>
                                    <p:anim calcmode="lin" valueType="num">
                                      <p:cBhvr additive="base">
                                        <p:cTn id="13" dur="500" fill="hold"/>
                                        <p:tgtEl>
                                          <p:spTgt spid="20485"/>
                                        </p:tgtEl>
                                        <p:attrNameLst>
                                          <p:attrName>ppt_x</p:attrName>
                                        </p:attrNameLst>
                                      </p:cBhvr>
                                      <p:tavLst>
                                        <p:tav tm="0">
                                          <p:val>
                                            <p:strVal val="#ppt_x"/>
                                          </p:val>
                                        </p:tav>
                                        <p:tav tm="100000">
                                          <p:val>
                                            <p:strVal val="#ppt_x"/>
                                          </p:val>
                                        </p:tav>
                                      </p:tavLst>
                                    </p:anim>
                                    <p:anim calcmode="lin" valueType="num">
                                      <p:cBhvr additive="base">
                                        <p:cTn id="14" dur="500" fill="hold"/>
                                        <p:tgtEl>
                                          <p:spTgt spid="2048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20485" grpId="0" animBg="1"/>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2"/>
          <p:cNvPicPr>
            <a:picLocks noChangeAspect="1" noChangeArrowheads="1"/>
          </p:cNvPicPr>
          <p:nvPr/>
        </p:nvPicPr>
        <p:blipFill>
          <a:blip r:embed="rId2" cstate="print"/>
          <a:srcRect l="30562" t="17500" r="27875" b="36583"/>
          <a:stretch>
            <a:fillRect/>
          </a:stretch>
        </p:blipFill>
        <p:spPr bwMode="auto">
          <a:xfrm>
            <a:off x="428595" y="642918"/>
            <a:ext cx="6725025" cy="5572164"/>
          </a:xfrm>
          <a:prstGeom prst="rect">
            <a:avLst/>
          </a:prstGeom>
          <a:solidFill>
            <a:schemeClr val="tx1"/>
          </a:solidFill>
          <a:ln w="9525">
            <a:solidFill>
              <a:schemeClr val="accent2"/>
            </a:solidFill>
            <a:miter lim="800000"/>
            <a:headEnd/>
            <a:tailEnd/>
          </a:ln>
          <a:effectLst/>
        </p:spPr>
      </p:pic>
      <p:sp>
        <p:nvSpPr>
          <p:cNvPr id="3" name="TextBox 2"/>
          <p:cNvSpPr txBox="1">
            <a:spLocks noChangeArrowheads="1"/>
          </p:cNvSpPr>
          <p:nvPr/>
        </p:nvSpPr>
        <p:spPr bwMode="auto">
          <a:xfrm>
            <a:off x="428596" y="0"/>
            <a:ext cx="8280400" cy="523875"/>
          </a:xfrm>
          <a:prstGeom prst="rect">
            <a:avLst/>
          </a:prstGeom>
          <a:solidFill>
            <a:schemeClr val="tx1"/>
          </a:solidFill>
          <a:ln w="9525">
            <a:noFill/>
            <a:miter lim="800000"/>
            <a:headEnd/>
            <a:tailEnd/>
          </a:ln>
        </p:spPr>
        <p:txBody>
          <a:bodyPr>
            <a:spAutoFit/>
          </a:bodyPr>
          <a:lstStyle/>
          <a:p>
            <a:pPr algn="ctr">
              <a:defRPr/>
            </a:pPr>
            <a:r>
              <a:rPr lang="en-US" sz="2800" b="1" dirty="0" smtClean="0">
                <a:solidFill>
                  <a:srgbClr val="50E2DB"/>
                </a:solidFill>
                <a:effectLst>
                  <a:outerShdw blurRad="50800" dist="38100" dir="2700000" algn="tl" rotWithShape="0">
                    <a:prstClr val="black">
                      <a:alpha val="40000"/>
                    </a:prstClr>
                  </a:outerShdw>
                  <a:reflection blurRad="6350" stA="55000" endA="300" endPos="45500" dir="5400000" sy="-100000" algn="bl" rotWithShape="0"/>
                </a:effectLst>
              </a:rPr>
              <a:t>CT Scan Abdomen</a:t>
            </a:r>
            <a:endParaRPr lang="en-US" sz="2800" b="1" dirty="0">
              <a:solidFill>
                <a:srgbClr val="50E2DB"/>
              </a:solidFill>
              <a:effectLst>
                <a:outerShdw blurRad="50800" dist="38100" dir="2700000" algn="tl" rotWithShape="0">
                  <a:prstClr val="black">
                    <a:alpha val="40000"/>
                  </a:prstClr>
                </a:outerShdw>
                <a:reflection blurRad="6350" stA="55000" endA="300" endPos="45500" dir="5400000" sy="-100000" algn="bl" rotWithShape="0"/>
              </a:effectLst>
            </a:endParaRPr>
          </a:p>
        </p:txBody>
      </p:sp>
      <p:cxnSp>
        <p:nvCxnSpPr>
          <p:cNvPr id="4" name="Straight Arrow Connector 3"/>
          <p:cNvCxnSpPr>
            <a:endCxn id="17413" idx="3"/>
          </p:cNvCxnSpPr>
          <p:nvPr/>
        </p:nvCxnSpPr>
        <p:spPr>
          <a:xfrm rot="10800000">
            <a:off x="1547814" y="2722594"/>
            <a:ext cx="2524121" cy="1063597"/>
          </a:xfrm>
          <a:prstGeom prst="straightConnector1">
            <a:avLst/>
          </a:prstGeom>
          <a:ln w="38100">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sp>
        <p:nvSpPr>
          <p:cNvPr id="17413" name="TextBox 7"/>
          <p:cNvSpPr txBox="1">
            <a:spLocks noChangeArrowheads="1"/>
          </p:cNvSpPr>
          <p:nvPr/>
        </p:nvSpPr>
        <p:spPr bwMode="auto">
          <a:xfrm>
            <a:off x="428596" y="2522538"/>
            <a:ext cx="1119217" cy="400110"/>
          </a:xfrm>
          <a:prstGeom prst="rect">
            <a:avLst/>
          </a:prstGeom>
          <a:solidFill>
            <a:schemeClr val="tx2"/>
          </a:solidFill>
          <a:ln w="9525">
            <a:noFill/>
            <a:miter lim="800000"/>
            <a:headEnd/>
            <a:tailEnd/>
          </a:ln>
        </p:spPr>
        <p:txBody>
          <a:bodyPr wrap="square">
            <a:spAutoFit/>
          </a:bodyPr>
          <a:lstStyle/>
          <a:p>
            <a:pPr algn="ctr"/>
            <a:r>
              <a:rPr lang="en-US" sz="2000" b="1" dirty="0" smtClean="0">
                <a:solidFill>
                  <a:srgbClr val="50E2DB"/>
                </a:solidFill>
              </a:rPr>
              <a:t>aorta</a:t>
            </a:r>
            <a:endParaRPr lang="en-US" sz="2000" dirty="0">
              <a:solidFill>
                <a:srgbClr val="50E2DB"/>
              </a:solidFill>
            </a:endParaRPr>
          </a:p>
        </p:txBody>
      </p:sp>
      <p:sp>
        <p:nvSpPr>
          <p:cNvPr id="17414" name="TextBox 7"/>
          <p:cNvSpPr txBox="1">
            <a:spLocks noChangeArrowheads="1"/>
          </p:cNvSpPr>
          <p:nvPr/>
        </p:nvSpPr>
        <p:spPr bwMode="auto">
          <a:xfrm>
            <a:off x="0" y="3675063"/>
            <a:ext cx="1403350" cy="461665"/>
          </a:xfrm>
          <a:prstGeom prst="rect">
            <a:avLst/>
          </a:prstGeom>
          <a:solidFill>
            <a:schemeClr val="tx2"/>
          </a:solidFill>
          <a:ln w="9525">
            <a:noFill/>
            <a:miter lim="800000"/>
            <a:headEnd/>
            <a:tailEnd/>
          </a:ln>
        </p:spPr>
        <p:txBody>
          <a:bodyPr wrap="square">
            <a:spAutoFit/>
          </a:bodyPr>
          <a:lstStyle/>
          <a:p>
            <a:pPr algn="ctr"/>
            <a:r>
              <a:rPr lang="en-US" sz="2400" b="1" dirty="0" err="1" smtClean="0">
                <a:solidFill>
                  <a:srgbClr val="50E2DB"/>
                </a:solidFill>
              </a:rPr>
              <a:t>Paru</a:t>
            </a:r>
            <a:endParaRPr lang="en-US" sz="2400" dirty="0">
              <a:solidFill>
                <a:srgbClr val="50E2DB"/>
              </a:solidFill>
            </a:endParaRPr>
          </a:p>
        </p:txBody>
      </p:sp>
      <p:cxnSp>
        <p:nvCxnSpPr>
          <p:cNvPr id="10" name="Straight Arrow Connector 9"/>
          <p:cNvCxnSpPr/>
          <p:nvPr/>
        </p:nvCxnSpPr>
        <p:spPr>
          <a:xfrm rot="10800000">
            <a:off x="1428728" y="4071942"/>
            <a:ext cx="1500198" cy="714380"/>
          </a:xfrm>
          <a:prstGeom prst="straightConnector1">
            <a:avLst/>
          </a:prstGeom>
          <a:ln w="38100">
            <a:solidFill>
              <a:schemeClr val="bg1"/>
            </a:solidFill>
            <a:headEnd type="triangle"/>
            <a:tailEnd type="none"/>
          </a:ln>
        </p:spPr>
        <p:style>
          <a:lnRef idx="1">
            <a:schemeClr val="accent1"/>
          </a:lnRef>
          <a:fillRef idx="0">
            <a:schemeClr val="accent1"/>
          </a:fillRef>
          <a:effectRef idx="0">
            <a:schemeClr val="accent1"/>
          </a:effectRef>
          <a:fontRef idx="minor">
            <a:schemeClr val="tx1"/>
          </a:fontRef>
        </p:style>
      </p:cxnSp>
      <p:sp>
        <p:nvSpPr>
          <p:cNvPr id="17416" name="TextBox 7"/>
          <p:cNvSpPr txBox="1">
            <a:spLocks noChangeArrowheads="1"/>
          </p:cNvSpPr>
          <p:nvPr/>
        </p:nvSpPr>
        <p:spPr bwMode="auto">
          <a:xfrm>
            <a:off x="7573328" y="650875"/>
            <a:ext cx="1547812" cy="584775"/>
          </a:xfrm>
          <a:prstGeom prst="rect">
            <a:avLst/>
          </a:prstGeom>
          <a:solidFill>
            <a:schemeClr val="tx2"/>
          </a:solidFill>
          <a:ln w="9525">
            <a:noFill/>
            <a:miter lim="800000"/>
            <a:headEnd/>
            <a:tailEnd/>
          </a:ln>
        </p:spPr>
        <p:txBody>
          <a:bodyPr wrap="square">
            <a:spAutoFit/>
          </a:bodyPr>
          <a:lstStyle/>
          <a:p>
            <a:pPr algn="ctr"/>
            <a:r>
              <a:rPr lang="en-US" sz="3200" b="1" dirty="0" err="1" smtClean="0">
                <a:solidFill>
                  <a:srgbClr val="50E2DB"/>
                </a:solidFill>
              </a:rPr>
              <a:t>Gaster</a:t>
            </a:r>
            <a:endParaRPr lang="en-US" sz="3200" dirty="0">
              <a:solidFill>
                <a:srgbClr val="50E2DB"/>
              </a:solidFill>
            </a:endParaRPr>
          </a:p>
        </p:txBody>
      </p:sp>
      <p:cxnSp>
        <p:nvCxnSpPr>
          <p:cNvPr id="15" name="Straight Arrow Connector 14"/>
          <p:cNvCxnSpPr>
            <a:endCxn id="17416" idx="1"/>
          </p:cNvCxnSpPr>
          <p:nvPr/>
        </p:nvCxnSpPr>
        <p:spPr>
          <a:xfrm flipV="1">
            <a:off x="5000628" y="943263"/>
            <a:ext cx="2572700" cy="1056977"/>
          </a:xfrm>
          <a:prstGeom prst="straightConnector1">
            <a:avLst/>
          </a:prstGeom>
          <a:ln w="38100">
            <a:solidFill>
              <a:schemeClr val="bg1"/>
            </a:solidFill>
            <a:headEnd type="triangle"/>
            <a:tailEnd type="none"/>
          </a:ln>
        </p:spPr>
        <p:style>
          <a:lnRef idx="1">
            <a:schemeClr val="accent1"/>
          </a:lnRef>
          <a:fillRef idx="0">
            <a:schemeClr val="accent1"/>
          </a:fillRef>
          <a:effectRef idx="0">
            <a:schemeClr val="accent1"/>
          </a:effectRef>
          <a:fontRef idx="minor">
            <a:schemeClr val="tx1"/>
          </a:fontRef>
        </p:style>
      </p:cxnSp>
      <p:sp>
        <p:nvSpPr>
          <p:cNvPr id="17418" name="TextBox 7"/>
          <p:cNvSpPr txBox="1">
            <a:spLocks noChangeArrowheads="1"/>
          </p:cNvSpPr>
          <p:nvPr/>
        </p:nvSpPr>
        <p:spPr bwMode="auto">
          <a:xfrm>
            <a:off x="7643835" y="2017713"/>
            <a:ext cx="1500166" cy="461665"/>
          </a:xfrm>
          <a:prstGeom prst="rect">
            <a:avLst/>
          </a:prstGeom>
          <a:solidFill>
            <a:schemeClr val="tx2"/>
          </a:solidFill>
          <a:ln w="9525">
            <a:noFill/>
            <a:miter lim="800000"/>
            <a:headEnd/>
            <a:tailEnd/>
          </a:ln>
        </p:spPr>
        <p:txBody>
          <a:bodyPr wrap="square">
            <a:spAutoFit/>
          </a:bodyPr>
          <a:lstStyle/>
          <a:p>
            <a:pPr algn="ctr"/>
            <a:r>
              <a:rPr lang="en-US" sz="2400" b="1" dirty="0" smtClean="0">
                <a:solidFill>
                  <a:srgbClr val="50E2DB"/>
                </a:solidFill>
              </a:rPr>
              <a:t>Lien</a:t>
            </a:r>
            <a:endParaRPr lang="en-US" sz="2400" dirty="0">
              <a:solidFill>
                <a:srgbClr val="50E2DB"/>
              </a:solidFill>
            </a:endParaRPr>
          </a:p>
        </p:txBody>
      </p:sp>
      <p:cxnSp>
        <p:nvCxnSpPr>
          <p:cNvPr id="19" name="Straight Arrow Connector 18"/>
          <p:cNvCxnSpPr>
            <a:endCxn id="17418" idx="1"/>
          </p:cNvCxnSpPr>
          <p:nvPr/>
        </p:nvCxnSpPr>
        <p:spPr>
          <a:xfrm flipV="1">
            <a:off x="5929322" y="2248546"/>
            <a:ext cx="1714513" cy="1466206"/>
          </a:xfrm>
          <a:prstGeom prst="straightConnector1">
            <a:avLst/>
          </a:prstGeom>
          <a:ln w="38100">
            <a:solidFill>
              <a:schemeClr val="tx2"/>
            </a:solidFill>
            <a:headEnd type="triangle"/>
            <a:tailEnd type="none"/>
          </a:ln>
        </p:spPr>
        <p:style>
          <a:lnRef idx="1">
            <a:schemeClr val="accent1"/>
          </a:lnRef>
          <a:fillRef idx="0">
            <a:schemeClr val="accent1"/>
          </a:fillRef>
          <a:effectRef idx="0">
            <a:schemeClr val="accent1"/>
          </a:effectRef>
          <a:fontRef idx="minor">
            <a:schemeClr val="tx1"/>
          </a:fontRef>
        </p:style>
      </p:cxnSp>
      <p:sp>
        <p:nvSpPr>
          <p:cNvPr id="17420" name="TextBox 7"/>
          <p:cNvSpPr txBox="1">
            <a:spLocks noChangeArrowheads="1"/>
          </p:cNvSpPr>
          <p:nvPr/>
        </p:nvSpPr>
        <p:spPr bwMode="auto">
          <a:xfrm>
            <a:off x="7235825" y="3602038"/>
            <a:ext cx="1479579" cy="400110"/>
          </a:xfrm>
          <a:prstGeom prst="rect">
            <a:avLst/>
          </a:prstGeom>
          <a:solidFill>
            <a:schemeClr val="tx2"/>
          </a:solidFill>
          <a:ln w="9525">
            <a:noFill/>
            <a:miter lim="800000"/>
            <a:headEnd/>
            <a:tailEnd/>
          </a:ln>
        </p:spPr>
        <p:txBody>
          <a:bodyPr wrap="square">
            <a:spAutoFit/>
          </a:bodyPr>
          <a:lstStyle/>
          <a:p>
            <a:pPr algn="ctr"/>
            <a:r>
              <a:rPr lang="en-US" sz="2000" b="1" dirty="0" smtClean="0">
                <a:solidFill>
                  <a:srgbClr val="50E2DB"/>
                </a:solidFill>
              </a:rPr>
              <a:t>Vertebra</a:t>
            </a:r>
            <a:endParaRPr lang="en-US" sz="2000" dirty="0">
              <a:solidFill>
                <a:srgbClr val="50E2DB"/>
              </a:solidFill>
            </a:endParaRPr>
          </a:p>
        </p:txBody>
      </p:sp>
      <p:cxnSp>
        <p:nvCxnSpPr>
          <p:cNvPr id="21" name="Straight Arrow Connector 20"/>
          <p:cNvCxnSpPr/>
          <p:nvPr/>
        </p:nvCxnSpPr>
        <p:spPr>
          <a:xfrm flipV="1">
            <a:off x="4000496" y="3857628"/>
            <a:ext cx="2714644" cy="673066"/>
          </a:xfrm>
          <a:prstGeom prst="straightConnector1">
            <a:avLst/>
          </a:prstGeom>
          <a:ln w="38100">
            <a:solidFill>
              <a:schemeClr val="tx2"/>
            </a:solidFill>
            <a:headEnd type="triangle"/>
            <a:tailEnd type="none"/>
          </a:ln>
        </p:spPr>
        <p:style>
          <a:lnRef idx="1">
            <a:schemeClr val="accent1"/>
          </a:lnRef>
          <a:fillRef idx="0">
            <a:schemeClr val="accent1"/>
          </a:fillRef>
          <a:effectRef idx="0">
            <a:schemeClr val="accent1"/>
          </a:effectRef>
          <a:fontRef idx="minor">
            <a:schemeClr val="tx1"/>
          </a:fontRef>
        </p:style>
      </p:cxnSp>
      <p:cxnSp>
        <p:nvCxnSpPr>
          <p:cNvPr id="24" name="Straight Arrow Connector 23"/>
          <p:cNvCxnSpPr>
            <a:endCxn id="17423" idx="3"/>
          </p:cNvCxnSpPr>
          <p:nvPr/>
        </p:nvCxnSpPr>
        <p:spPr>
          <a:xfrm rot="10800000">
            <a:off x="1571605" y="1024584"/>
            <a:ext cx="984277" cy="489905"/>
          </a:xfrm>
          <a:prstGeom prst="straightConnector1">
            <a:avLst/>
          </a:prstGeom>
          <a:ln w="38100">
            <a:solidFill>
              <a:schemeClr val="bg1"/>
            </a:solidFill>
            <a:headEnd type="triangle"/>
            <a:tailEnd type="none"/>
          </a:ln>
        </p:spPr>
        <p:style>
          <a:lnRef idx="1">
            <a:schemeClr val="accent1"/>
          </a:lnRef>
          <a:fillRef idx="0">
            <a:schemeClr val="accent1"/>
          </a:fillRef>
          <a:effectRef idx="0">
            <a:schemeClr val="accent1"/>
          </a:effectRef>
          <a:fontRef idx="minor">
            <a:schemeClr val="tx1"/>
          </a:fontRef>
        </p:style>
      </p:cxnSp>
      <p:sp>
        <p:nvSpPr>
          <p:cNvPr id="17423" name="TextBox 7"/>
          <p:cNvSpPr txBox="1">
            <a:spLocks noChangeArrowheads="1"/>
          </p:cNvSpPr>
          <p:nvPr/>
        </p:nvSpPr>
        <p:spPr bwMode="auto">
          <a:xfrm>
            <a:off x="179388" y="793750"/>
            <a:ext cx="1392216" cy="461665"/>
          </a:xfrm>
          <a:prstGeom prst="rect">
            <a:avLst/>
          </a:prstGeom>
          <a:solidFill>
            <a:schemeClr val="tx2"/>
          </a:solidFill>
          <a:ln w="9525">
            <a:noFill/>
            <a:miter lim="800000"/>
            <a:headEnd/>
            <a:tailEnd/>
          </a:ln>
        </p:spPr>
        <p:txBody>
          <a:bodyPr wrap="square">
            <a:spAutoFit/>
          </a:bodyPr>
          <a:lstStyle/>
          <a:p>
            <a:pPr algn="ctr"/>
            <a:r>
              <a:rPr lang="en-US" sz="2400" b="1" dirty="0" err="1" smtClean="0">
                <a:solidFill>
                  <a:srgbClr val="50E2DB"/>
                </a:solidFill>
              </a:rPr>
              <a:t>Hepar</a:t>
            </a:r>
            <a:endParaRPr lang="en-US" sz="2400" dirty="0">
              <a:solidFill>
                <a:srgbClr val="50E2DB"/>
              </a:solidFill>
            </a:endParaRPr>
          </a:p>
        </p:txBody>
      </p:sp>
      <p:pic>
        <p:nvPicPr>
          <p:cNvPr id="25" name="Picture 24"/>
          <p:cNvPicPr>
            <a:picLocks noChangeAspect="1" noChangeArrowheads="1"/>
          </p:cNvPicPr>
          <p:nvPr/>
        </p:nvPicPr>
        <p:blipFill>
          <a:blip r:embed="rId3" cstate="print"/>
          <a:srcRect l="29093" t="71000" r="53844" b="2500"/>
          <a:stretch>
            <a:fillRect/>
          </a:stretch>
        </p:blipFill>
        <p:spPr bwMode="auto">
          <a:xfrm>
            <a:off x="6929454" y="4429132"/>
            <a:ext cx="1857388" cy="2163550"/>
          </a:xfrm>
          <a:prstGeom prst="rect">
            <a:avLst/>
          </a:prstGeom>
          <a:solidFill>
            <a:schemeClr val="tx1"/>
          </a:solidFill>
          <a:ln w="9525">
            <a:solidFill>
              <a:schemeClr val="accent2"/>
            </a:solidFill>
            <a:miter lim="800000"/>
            <a:headEnd/>
            <a:tailEnd/>
          </a:ln>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7414"/>
                                        </p:tgtEl>
                                        <p:attrNameLst>
                                          <p:attrName>style.visibility</p:attrName>
                                        </p:attrNameLst>
                                      </p:cBhvr>
                                      <p:to>
                                        <p:strVal val="visible"/>
                                      </p:to>
                                    </p:set>
                                    <p:anim calcmode="lin" valueType="num">
                                      <p:cBhvr additive="base">
                                        <p:cTn id="13" dur="500" fill="hold"/>
                                        <p:tgtEl>
                                          <p:spTgt spid="17414"/>
                                        </p:tgtEl>
                                        <p:attrNameLst>
                                          <p:attrName>ppt_x</p:attrName>
                                        </p:attrNameLst>
                                      </p:cBhvr>
                                      <p:tavLst>
                                        <p:tav tm="0">
                                          <p:val>
                                            <p:strVal val="#ppt_x"/>
                                          </p:val>
                                        </p:tav>
                                        <p:tav tm="100000">
                                          <p:val>
                                            <p:strVal val="#ppt_x"/>
                                          </p:val>
                                        </p:tav>
                                      </p:tavLst>
                                    </p:anim>
                                    <p:anim calcmode="lin" valueType="num">
                                      <p:cBhvr additive="base">
                                        <p:cTn id="14" dur="500" fill="hold"/>
                                        <p:tgtEl>
                                          <p:spTgt spid="1741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7413"/>
                                        </p:tgtEl>
                                        <p:attrNameLst>
                                          <p:attrName>style.visibility</p:attrName>
                                        </p:attrNameLst>
                                      </p:cBhvr>
                                      <p:to>
                                        <p:strVal val="visible"/>
                                      </p:to>
                                    </p:set>
                                    <p:anim calcmode="lin" valueType="num">
                                      <p:cBhvr additive="base">
                                        <p:cTn id="19" dur="500" fill="hold"/>
                                        <p:tgtEl>
                                          <p:spTgt spid="17413"/>
                                        </p:tgtEl>
                                        <p:attrNameLst>
                                          <p:attrName>ppt_x</p:attrName>
                                        </p:attrNameLst>
                                      </p:cBhvr>
                                      <p:tavLst>
                                        <p:tav tm="0">
                                          <p:val>
                                            <p:strVal val="#ppt_x"/>
                                          </p:val>
                                        </p:tav>
                                        <p:tav tm="100000">
                                          <p:val>
                                            <p:strVal val="#ppt_x"/>
                                          </p:val>
                                        </p:tav>
                                      </p:tavLst>
                                    </p:anim>
                                    <p:anim calcmode="lin" valueType="num">
                                      <p:cBhvr additive="base">
                                        <p:cTn id="20" dur="500" fill="hold"/>
                                        <p:tgtEl>
                                          <p:spTgt spid="17413"/>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7423"/>
                                        </p:tgtEl>
                                        <p:attrNameLst>
                                          <p:attrName>style.visibility</p:attrName>
                                        </p:attrNameLst>
                                      </p:cBhvr>
                                      <p:to>
                                        <p:strVal val="visible"/>
                                      </p:to>
                                    </p:set>
                                    <p:anim calcmode="lin" valueType="num">
                                      <p:cBhvr additive="base">
                                        <p:cTn id="25" dur="500" fill="hold"/>
                                        <p:tgtEl>
                                          <p:spTgt spid="17423"/>
                                        </p:tgtEl>
                                        <p:attrNameLst>
                                          <p:attrName>ppt_x</p:attrName>
                                        </p:attrNameLst>
                                      </p:cBhvr>
                                      <p:tavLst>
                                        <p:tav tm="0">
                                          <p:val>
                                            <p:strVal val="#ppt_x"/>
                                          </p:val>
                                        </p:tav>
                                        <p:tav tm="100000">
                                          <p:val>
                                            <p:strVal val="#ppt_x"/>
                                          </p:val>
                                        </p:tav>
                                      </p:tavLst>
                                    </p:anim>
                                    <p:anim calcmode="lin" valueType="num">
                                      <p:cBhvr additive="base">
                                        <p:cTn id="26" dur="500" fill="hold"/>
                                        <p:tgtEl>
                                          <p:spTgt spid="17423"/>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7416"/>
                                        </p:tgtEl>
                                        <p:attrNameLst>
                                          <p:attrName>style.visibility</p:attrName>
                                        </p:attrNameLst>
                                      </p:cBhvr>
                                      <p:to>
                                        <p:strVal val="visible"/>
                                      </p:to>
                                    </p:set>
                                    <p:anim calcmode="lin" valueType="num">
                                      <p:cBhvr additive="base">
                                        <p:cTn id="31" dur="500" fill="hold"/>
                                        <p:tgtEl>
                                          <p:spTgt spid="17416"/>
                                        </p:tgtEl>
                                        <p:attrNameLst>
                                          <p:attrName>ppt_x</p:attrName>
                                        </p:attrNameLst>
                                      </p:cBhvr>
                                      <p:tavLst>
                                        <p:tav tm="0">
                                          <p:val>
                                            <p:strVal val="#ppt_x"/>
                                          </p:val>
                                        </p:tav>
                                        <p:tav tm="100000">
                                          <p:val>
                                            <p:strVal val="#ppt_x"/>
                                          </p:val>
                                        </p:tav>
                                      </p:tavLst>
                                    </p:anim>
                                    <p:anim calcmode="lin" valueType="num">
                                      <p:cBhvr additive="base">
                                        <p:cTn id="32" dur="500" fill="hold"/>
                                        <p:tgtEl>
                                          <p:spTgt spid="17416"/>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7418"/>
                                        </p:tgtEl>
                                        <p:attrNameLst>
                                          <p:attrName>style.visibility</p:attrName>
                                        </p:attrNameLst>
                                      </p:cBhvr>
                                      <p:to>
                                        <p:strVal val="visible"/>
                                      </p:to>
                                    </p:set>
                                    <p:anim calcmode="lin" valueType="num">
                                      <p:cBhvr additive="base">
                                        <p:cTn id="37" dur="500" fill="hold"/>
                                        <p:tgtEl>
                                          <p:spTgt spid="17418"/>
                                        </p:tgtEl>
                                        <p:attrNameLst>
                                          <p:attrName>ppt_x</p:attrName>
                                        </p:attrNameLst>
                                      </p:cBhvr>
                                      <p:tavLst>
                                        <p:tav tm="0">
                                          <p:val>
                                            <p:strVal val="#ppt_x"/>
                                          </p:val>
                                        </p:tav>
                                        <p:tav tm="100000">
                                          <p:val>
                                            <p:strVal val="#ppt_x"/>
                                          </p:val>
                                        </p:tav>
                                      </p:tavLst>
                                    </p:anim>
                                    <p:anim calcmode="lin" valueType="num">
                                      <p:cBhvr additive="base">
                                        <p:cTn id="38" dur="500" fill="hold"/>
                                        <p:tgtEl>
                                          <p:spTgt spid="17418"/>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17420"/>
                                        </p:tgtEl>
                                        <p:attrNameLst>
                                          <p:attrName>style.visibility</p:attrName>
                                        </p:attrNameLst>
                                      </p:cBhvr>
                                      <p:to>
                                        <p:strVal val="visible"/>
                                      </p:to>
                                    </p:set>
                                    <p:anim calcmode="lin" valueType="num">
                                      <p:cBhvr additive="base">
                                        <p:cTn id="43" dur="500" fill="hold"/>
                                        <p:tgtEl>
                                          <p:spTgt spid="17420"/>
                                        </p:tgtEl>
                                        <p:attrNameLst>
                                          <p:attrName>ppt_x</p:attrName>
                                        </p:attrNameLst>
                                      </p:cBhvr>
                                      <p:tavLst>
                                        <p:tav tm="0">
                                          <p:val>
                                            <p:strVal val="#ppt_x"/>
                                          </p:val>
                                        </p:tav>
                                        <p:tav tm="100000">
                                          <p:val>
                                            <p:strVal val="#ppt_x"/>
                                          </p:val>
                                        </p:tav>
                                      </p:tavLst>
                                    </p:anim>
                                    <p:anim calcmode="lin" valueType="num">
                                      <p:cBhvr additive="base">
                                        <p:cTn id="44" dur="500" fill="hold"/>
                                        <p:tgtEl>
                                          <p:spTgt spid="1742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7413" grpId="0" animBg="1"/>
      <p:bldP spid="17414" grpId="0" animBg="1"/>
      <p:bldP spid="17416" grpId="0" animBg="1"/>
      <p:bldP spid="17418" grpId="0" animBg="1"/>
      <p:bldP spid="17420" grpId="0" animBg="1"/>
      <p:bldP spid="17423" grpId="0" animBg="1"/>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Picture 2"/>
          <p:cNvPicPr>
            <a:picLocks noChangeAspect="1" noChangeArrowheads="1"/>
          </p:cNvPicPr>
          <p:nvPr/>
        </p:nvPicPr>
        <p:blipFill>
          <a:blip r:embed="rId2" cstate="print"/>
          <a:srcRect l="28437" t="16250" r="24687" b="33750"/>
          <a:stretch>
            <a:fillRect/>
          </a:stretch>
        </p:blipFill>
        <p:spPr bwMode="auto">
          <a:xfrm>
            <a:off x="357189" y="714356"/>
            <a:ext cx="6929455" cy="5543565"/>
          </a:xfrm>
          <a:prstGeom prst="rect">
            <a:avLst/>
          </a:prstGeom>
          <a:noFill/>
          <a:ln w="9525">
            <a:solidFill>
              <a:schemeClr val="accent2"/>
            </a:solidFill>
            <a:miter lim="800000"/>
            <a:headEnd/>
            <a:tailEnd/>
          </a:ln>
          <a:effectLst/>
        </p:spPr>
      </p:pic>
      <p:sp>
        <p:nvSpPr>
          <p:cNvPr id="3" name="TextBox 2"/>
          <p:cNvSpPr txBox="1">
            <a:spLocks noChangeArrowheads="1"/>
          </p:cNvSpPr>
          <p:nvPr/>
        </p:nvSpPr>
        <p:spPr bwMode="auto">
          <a:xfrm>
            <a:off x="428596" y="0"/>
            <a:ext cx="8280400" cy="523875"/>
          </a:xfrm>
          <a:prstGeom prst="rect">
            <a:avLst/>
          </a:prstGeom>
          <a:solidFill>
            <a:schemeClr val="tx1"/>
          </a:solidFill>
          <a:ln w="9525">
            <a:noFill/>
            <a:miter lim="800000"/>
            <a:headEnd/>
            <a:tailEnd/>
          </a:ln>
        </p:spPr>
        <p:txBody>
          <a:bodyPr>
            <a:spAutoFit/>
          </a:bodyPr>
          <a:lstStyle/>
          <a:p>
            <a:pPr algn="ctr">
              <a:defRPr/>
            </a:pPr>
            <a:r>
              <a:rPr lang="en-US" sz="2800" b="1" dirty="0" smtClean="0">
                <a:solidFill>
                  <a:srgbClr val="50E2DB"/>
                </a:solidFill>
                <a:effectLst>
                  <a:outerShdw blurRad="50800" dist="38100" dir="2700000" algn="tl" rotWithShape="0">
                    <a:prstClr val="black">
                      <a:alpha val="40000"/>
                    </a:prstClr>
                  </a:outerShdw>
                  <a:reflection blurRad="6350" stA="55000" endA="300" endPos="45500" dir="5400000" sy="-100000" algn="bl" rotWithShape="0"/>
                </a:effectLst>
              </a:rPr>
              <a:t>CT Scan Abdomen</a:t>
            </a:r>
            <a:endParaRPr lang="en-US" sz="2800" b="1" dirty="0">
              <a:solidFill>
                <a:srgbClr val="50E2DB"/>
              </a:solidFill>
              <a:effectLst>
                <a:outerShdw blurRad="50800" dist="38100" dir="2700000" algn="tl" rotWithShape="0">
                  <a:prstClr val="black">
                    <a:alpha val="40000"/>
                  </a:prstClr>
                </a:outerShdw>
                <a:reflection blurRad="6350" stA="55000" endA="300" endPos="45500" dir="5400000" sy="-100000" algn="bl" rotWithShape="0"/>
              </a:effectLst>
            </a:endParaRPr>
          </a:p>
        </p:txBody>
      </p:sp>
      <p:cxnSp>
        <p:nvCxnSpPr>
          <p:cNvPr id="4" name="Straight Arrow Connector 3"/>
          <p:cNvCxnSpPr>
            <a:endCxn id="17413" idx="3"/>
          </p:cNvCxnSpPr>
          <p:nvPr/>
        </p:nvCxnSpPr>
        <p:spPr>
          <a:xfrm rot="10800000">
            <a:off x="1547814" y="2722594"/>
            <a:ext cx="2524121" cy="1063597"/>
          </a:xfrm>
          <a:prstGeom prst="straightConnector1">
            <a:avLst/>
          </a:prstGeom>
          <a:ln w="38100">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sp>
        <p:nvSpPr>
          <p:cNvPr id="17413" name="TextBox 7"/>
          <p:cNvSpPr txBox="1">
            <a:spLocks noChangeArrowheads="1"/>
          </p:cNvSpPr>
          <p:nvPr/>
        </p:nvSpPr>
        <p:spPr bwMode="auto">
          <a:xfrm>
            <a:off x="428596" y="2522538"/>
            <a:ext cx="1119217" cy="400110"/>
          </a:xfrm>
          <a:prstGeom prst="rect">
            <a:avLst/>
          </a:prstGeom>
          <a:solidFill>
            <a:schemeClr val="tx2"/>
          </a:solidFill>
          <a:ln w="9525">
            <a:noFill/>
            <a:miter lim="800000"/>
            <a:headEnd/>
            <a:tailEnd/>
          </a:ln>
        </p:spPr>
        <p:txBody>
          <a:bodyPr wrap="square">
            <a:spAutoFit/>
          </a:bodyPr>
          <a:lstStyle/>
          <a:p>
            <a:pPr algn="ctr"/>
            <a:r>
              <a:rPr lang="en-US" sz="2000" b="1" dirty="0" smtClean="0">
                <a:solidFill>
                  <a:srgbClr val="50E2DB"/>
                </a:solidFill>
              </a:rPr>
              <a:t>aorta</a:t>
            </a:r>
            <a:endParaRPr lang="en-US" sz="2000" dirty="0">
              <a:solidFill>
                <a:srgbClr val="50E2DB"/>
              </a:solidFill>
            </a:endParaRPr>
          </a:p>
        </p:txBody>
      </p:sp>
      <p:sp>
        <p:nvSpPr>
          <p:cNvPr id="17414" name="TextBox 7"/>
          <p:cNvSpPr txBox="1">
            <a:spLocks noChangeArrowheads="1"/>
          </p:cNvSpPr>
          <p:nvPr/>
        </p:nvSpPr>
        <p:spPr bwMode="auto">
          <a:xfrm>
            <a:off x="0" y="3675063"/>
            <a:ext cx="1643042" cy="461665"/>
          </a:xfrm>
          <a:prstGeom prst="rect">
            <a:avLst/>
          </a:prstGeom>
          <a:solidFill>
            <a:schemeClr val="tx2"/>
          </a:solidFill>
          <a:ln w="9525">
            <a:noFill/>
            <a:miter lim="800000"/>
            <a:headEnd/>
            <a:tailEnd/>
          </a:ln>
        </p:spPr>
        <p:txBody>
          <a:bodyPr wrap="square">
            <a:spAutoFit/>
          </a:bodyPr>
          <a:lstStyle/>
          <a:p>
            <a:pPr algn="ctr"/>
            <a:r>
              <a:rPr lang="en-US" sz="2400" b="1" dirty="0" err="1" smtClean="0">
                <a:solidFill>
                  <a:srgbClr val="50E2DB"/>
                </a:solidFill>
              </a:rPr>
              <a:t>Diafragma</a:t>
            </a:r>
            <a:endParaRPr lang="en-US" sz="2400" dirty="0">
              <a:solidFill>
                <a:srgbClr val="50E2DB"/>
              </a:solidFill>
            </a:endParaRPr>
          </a:p>
        </p:txBody>
      </p:sp>
      <p:cxnSp>
        <p:nvCxnSpPr>
          <p:cNvPr id="10" name="Straight Arrow Connector 9"/>
          <p:cNvCxnSpPr/>
          <p:nvPr/>
        </p:nvCxnSpPr>
        <p:spPr>
          <a:xfrm rot="10800000">
            <a:off x="1428728" y="4071942"/>
            <a:ext cx="1500198" cy="714380"/>
          </a:xfrm>
          <a:prstGeom prst="straightConnector1">
            <a:avLst/>
          </a:prstGeom>
          <a:ln w="38100">
            <a:solidFill>
              <a:schemeClr val="bg1"/>
            </a:solidFill>
            <a:headEnd type="triangle"/>
            <a:tailEnd type="none"/>
          </a:ln>
        </p:spPr>
        <p:style>
          <a:lnRef idx="1">
            <a:schemeClr val="accent1"/>
          </a:lnRef>
          <a:fillRef idx="0">
            <a:schemeClr val="accent1"/>
          </a:fillRef>
          <a:effectRef idx="0">
            <a:schemeClr val="accent1"/>
          </a:effectRef>
          <a:fontRef idx="minor">
            <a:schemeClr val="tx1"/>
          </a:fontRef>
        </p:style>
      </p:cxnSp>
      <p:sp>
        <p:nvSpPr>
          <p:cNvPr id="17416" name="TextBox 7"/>
          <p:cNvSpPr txBox="1">
            <a:spLocks noChangeArrowheads="1"/>
          </p:cNvSpPr>
          <p:nvPr/>
        </p:nvSpPr>
        <p:spPr bwMode="auto">
          <a:xfrm>
            <a:off x="7573328" y="650875"/>
            <a:ext cx="1547812" cy="584775"/>
          </a:xfrm>
          <a:prstGeom prst="rect">
            <a:avLst/>
          </a:prstGeom>
          <a:solidFill>
            <a:schemeClr val="tx2"/>
          </a:solidFill>
          <a:ln w="9525">
            <a:noFill/>
            <a:miter lim="800000"/>
            <a:headEnd/>
            <a:tailEnd/>
          </a:ln>
        </p:spPr>
        <p:txBody>
          <a:bodyPr wrap="square">
            <a:spAutoFit/>
          </a:bodyPr>
          <a:lstStyle/>
          <a:p>
            <a:pPr algn="ctr"/>
            <a:r>
              <a:rPr lang="en-US" sz="3200" b="1" dirty="0" smtClean="0">
                <a:solidFill>
                  <a:srgbClr val="50E2DB"/>
                </a:solidFill>
              </a:rPr>
              <a:t>Colon</a:t>
            </a:r>
            <a:endParaRPr lang="en-US" sz="3200" dirty="0">
              <a:solidFill>
                <a:srgbClr val="50E2DB"/>
              </a:solidFill>
            </a:endParaRPr>
          </a:p>
        </p:txBody>
      </p:sp>
      <p:cxnSp>
        <p:nvCxnSpPr>
          <p:cNvPr id="15" name="Straight Arrow Connector 14"/>
          <p:cNvCxnSpPr>
            <a:endCxn id="17416" idx="1"/>
          </p:cNvCxnSpPr>
          <p:nvPr/>
        </p:nvCxnSpPr>
        <p:spPr>
          <a:xfrm rot="5400000" flipH="1" flipV="1">
            <a:off x="5758490" y="971220"/>
            <a:ext cx="1842795" cy="1786882"/>
          </a:xfrm>
          <a:prstGeom prst="straightConnector1">
            <a:avLst/>
          </a:prstGeom>
          <a:ln w="38100">
            <a:solidFill>
              <a:schemeClr val="bg1"/>
            </a:solidFill>
            <a:headEnd type="triangle"/>
            <a:tailEnd type="none"/>
          </a:ln>
        </p:spPr>
        <p:style>
          <a:lnRef idx="1">
            <a:schemeClr val="accent1"/>
          </a:lnRef>
          <a:fillRef idx="0">
            <a:schemeClr val="accent1"/>
          </a:fillRef>
          <a:effectRef idx="0">
            <a:schemeClr val="accent1"/>
          </a:effectRef>
          <a:fontRef idx="minor">
            <a:schemeClr val="tx1"/>
          </a:fontRef>
        </p:style>
      </p:cxnSp>
      <p:sp>
        <p:nvSpPr>
          <p:cNvPr id="17418" name="TextBox 7"/>
          <p:cNvSpPr txBox="1">
            <a:spLocks noChangeArrowheads="1"/>
          </p:cNvSpPr>
          <p:nvPr/>
        </p:nvSpPr>
        <p:spPr bwMode="auto">
          <a:xfrm>
            <a:off x="7643835" y="2017713"/>
            <a:ext cx="1500166" cy="461665"/>
          </a:xfrm>
          <a:prstGeom prst="rect">
            <a:avLst/>
          </a:prstGeom>
          <a:solidFill>
            <a:schemeClr val="tx2"/>
          </a:solidFill>
          <a:ln w="9525">
            <a:noFill/>
            <a:miter lim="800000"/>
            <a:headEnd/>
            <a:tailEnd/>
          </a:ln>
        </p:spPr>
        <p:txBody>
          <a:bodyPr wrap="square">
            <a:spAutoFit/>
          </a:bodyPr>
          <a:lstStyle/>
          <a:p>
            <a:pPr algn="ctr"/>
            <a:r>
              <a:rPr lang="en-US" sz="2400" b="1" dirty="0" smtClean="0">
                <a:solidFill>
                  <a:srgbClr val="50E2DB"/>
                </a:solidFill>
              </a:rPr>
              <a:t>Lien</a:t>
            </a:r>
            <a:endParaRPr lang="en-US" sz="2400" dirty="0">
              <a:solidFill>
                <a:srgbClr val="50E2DB"/>
              </a:solidFill>
            </a:endParaRPr>
          </a:p>
        </p:txBody>
      </p:sp>
      <p:cxnSp>
        <p:nvCxnSpPr>
          <p:cNvPr id="19" name="Straight Arrow Connector 18"/>
          <p:cNvCxnSpPr>
            <a:endCxn id="17418" idx="1"/>
          </p:cNvCxnSpPr>
          <p:nvPr/>
        </p:nvCxnSpPr>
        <p:spPr>
          <a:xfrm flipV="1">
            <a:off x="6357950" y="2248546"/>
            <a:ext cx="1285885" cy="1109016"/>
          </a:xfrm>
          <a:prstGeom prst="straightConnector1">
            <a:avLst/>
          </a:prstGeom>
          <a:ln w="38100">
            <a:solidFill>
              <a:schemeClr val="bg1"/>
            </a:solidFill>
            <a:headEnd type="triangle"/>
            <a:tailEnd type="none"/>
          </a:ln>
        </p:spPr>
        <p:style>
          <a:lnRef idx="1">
            <a:schemeClr val="accent1"/>
          </a:lnRef>
          <a:fillRef idx="0">
            <a:schemeClr val="accent1"/>
          </a:fillRef>
          <a:effectRef idx="0">
            <a:schemeClr val="accent1"/>
          </a:effectRef>
          <a:fontRef idx="minor">
            <a:schemeClr val="tx1"/>
          </a:fontRef>
        </p:style>
      </p:cxnSp>
      <p:sp>
        <p:nvSpPr>
          <p:cNvPr id="17420" name="TextBox 7"/>
          <p:cNvSpPr txBox="1">
            <a:spLocks noChangeArrowheads="1"/>
          </p:cNvSpPr>
          <p:nvPr/>
        </p:nvSpPr>
        <p:spPr bwMode="auto">
          <a:xfrm>
            <a:off x="7235825" y="3602038"/>
            <a:ext cx="1479579" cy="400110"/>
          </a:xfrm>
          <a:prstGeom prst="rect">
            <a:avLst/>
          </a:prstGeom>
          <a:solidFill>
            <a:schemeClr val="tx2"/>
          </a:solidFill>
          <a:ln w="9525">
            <a:noFill/>
            <a:miter lim="800000"/>
            <a:headEnd/>
            <a:tailEnd/>
          </a:ln>
        </p:spPr>
        <p:txBody>
          <a:bodyPr wrap="square">
            <a:spAutoFit/>
          </a:bodyPr>
          <a:lstStyle/>
          <a:p>
            <a:pPr algn="ctr"/>
            <a:r>
              <a:rPr lang="en-US" sz="2000" b="1" dirty="0" err="1" smtClean="0">
                <a:solidFill>
                  <a:srgbClr val="50E2DB"/>
                </a:solidFill>
              </a:rPr>
              <a:t>Pankreas</a:t>
            </a:r>
            <a:endParaRPr lang="en-US" sz="2000" dirty="0">
              <a:solidFill>
                <a:srgbClr val="50E2DB"/>
              </a:solidFill>
            </a:endParaRPr>
          </a:p>
        </p:txBody>
      </p:sp>
      <p:cxnSp>
        <p:nvCxnSpPr>
          <p:cNvPr id="21" name="Straight Arrow Connector 20"/>
          <p:cNvCxnSpPr/>
          <p:nvPr/>
        </p:nvCxnSpPr>
        <p:spPr>
          <a:xfrm>
            <a:off x="4429124" y="3071810"/>
            <a:ext cx="2286016" cy="785818"/>
          </a:xfrm>
          <a:prstGeom prst="straightConnector1">
            <a:avLst/>
          </a:prstGeom>
          <a:ln w="38100">
            <a:solidFill>
              <a:schemeClr val="bg1"/>
            </a:solidFill>
            <a:headEnd type="triangle"/>
            <a:tailEnd type="none"/>
          </a:ln>
        </p:spPr>
        <p:style>
          <a:lnRef idx="1">
            <a:schemeClr val="accent1"/>
          </a:lnRef>
          <a:fillRef idx="0">
            <a:schemeClr val="accent1"/>
          </a:fillRef>
          <a:effectRef idx="0">
            <a:schemeClr val="accent1"/>
          </a:effectRef>
          <a:fontRef idx="minor">
            <a:schemeClr val="tx1"/>
          </a:fontRef>
        </p:style>
      </p:cxnSp>
      <p:cxnSp>
        <p:nvCxnSpPr>
          <p:cNvPr id="24" name="Straight Arrow Connector 23"/>
          <p:cNvCxnSpPr>
            <a:endCxn id="17423" idx="3"/>
          </p:cNvCxnSpPr>
          <p:nvPr/>
        </p:nvCxnSpPr>
        <p:spPr>
          <a:xfrm rot="16200000" flipV="1">
            <a:off x="1298090" y="1298098"/>
            <a:ext cx="1118533" cy="571504"/>
          </a:xfrm>
          <a:prstGeom prst="straightConnector1">
            <a:avLst/>
          </a:prstGeom>
          <a:ln w="38100">
            <a:solidFill>
              <a:schemeClr val="bg1"/>
            </a:solidFill>
            <a:headEnd type="triangle"/>
            <a:tailEnd type="none"/>
          </a:ln>
        </p:spPr>
        <p:style>
          <a:lnRef idx="1">
            <a:schemeClr val="accent1"/>
          </a:lnRef>
          <a:fillRef idx="0">
            <a:schemeClr val="accent1"/>
          </a:fillRef>
          <a:effectRef idx="0">
            <a:schemeClr val="accent1"/>
          </a:effectRef>
          <a:fontRef idx="minor">
            <a:schemeClr val="tx1"/>
          </a:fontRef>
        </p:style>
      </p:cxnSp>
      <p:sp>
        <p:nvSpPr>
          <p:cNvPr id="17423" name="TextBox 7"/>
          <p:cNvSpPr txBox="1">
            <a:spLocks noChangeArrowheads="1"/>
          </p:cNvSpPr>
          <p:nvPr/>
        </p:nvSpPr>
        <p:spPr bwMode="auto">
          <a:xfrm>
            <a:off x="179388" y="793750"/>
            <a:ext cx="1392216" cy="461665"/>
          </a:xfrm>
          <a:prstGeom prst="rect">
            <a:avLst/>
          </a:prstGeom>
          <a:solidFill>
            <a:schemeClr val="tx2"/>
          </a:solidFill>
          <a:ln w="9525">
            <a:noFill/>
            <a:miter lim="800000"/>
            <a:headEnd/>
            <a:tailEnd/>
          </a:ln>
        </p:spPr>
        <p:txBody>
          <a:bodyPr wrap="square">
            <a:spAutoFit/>
          </a:bodyPr>
          <a:lstStyle/>
          <a:p>
            <a:pPr algn="ctr"/>
            <a:r>
              <a:rPr lang="en-US" sz="2400" b="1" dirty="0" err="1" smtClean="0">
                <a:solidFill>
                  <a:srgbClr val="50E2DB"/>
                </a:solidFill>
              </a:rPr>
              <a:t>Hepar</a:t>
            </a:r>
            <a:endParaRPr lang="en-US" sz="2400" dirty="0">
              <a:solidFill>
                <a:srgbClr val="50E2DB"/>
              </a:solidFill>
            </a:endParaRPr>
          </a:p>
        </p:txBody>
      </p:sp>
      <p:pic>
        <p:nvPicPr>
          <p:cNvPr id="23" name="Picture 22"/>
          <p:cNvPicPr>
            <a:picLocks noChangeAspect="1" noChangeArrowheads="1"/>
          </p:cNvPicPr>
          <p:nvPr/>
        </p:nvPicPr>
        <p:blipFill>
          <a:blip r:embed="rId3" cstate="print"/>
          <a:srcRect l="31221" t="68750" r="51875" b="5000"/>
          <a:stretch>
            <a:fillRect/>
          </a:stretch>
        </p:blipFill>
        <p:spPr bwMode="auto">
          <a:xfrm>
            <a:off x="6858016" y="4214818"/>
            <a:ext cx="1962893" cy="2286016"/>
          </a:xfrm>
          <a:prstGeom prst="rect">
            <a:avLst/>
          </a:prstGeom>
          <a:solidFill>
            <a:schemeClr val="tx1"/>
          </a:solidFill>
          <a:ln w="9525">
            <a:solidFill>
              <a:schemeClr val="tx2"/>
            </a:solidFill>
            <a:miter lim="800000"/>
            <a:headEnd/>
            <a:tailEnd/>
          </a:ln>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7414"/>
                                        </p:tgtEl>
                                        <p:attrNameLst>
                                          <p:attrName>style.visibility</p:attrName>
                                        </p:attrNameLst>
                                      </p:cBhvr>
                                      <p:to>
                                        <p:strVal val="visible"/>
                                      </p:to>
                                    </p:set>
                                    <p:anim calcmode="lin" valueType="num">
                                      <p:cBhvr additive="base">
                                        <p:cTn id="13" dur="500" fill="hold"/>
                                        <p:tgtEl>
                                          <p:spTgt spid="17414"/>
                                        </p:tgtEl>
                                        <p:attrNameLst>
                                          <p:attrName>ppt_x</p:attrName>
                                        </p:attrNameLst>
                                      </p:cBhvr>
                                      <p:tavLst>
                                        <p:tav tm="0">
                                          <p:val>
                                            <p:strVal val="#ppt_x"/>
                                          </p:val>
                                        </p:tav>
                                        <p:tav tm="100000">
                                          <p:val>
                                            <p:strVal val="#ppt_x"/>
                                          </p:val>
                                        </p:tav>
                                      </p:tavLst>
                                    </p:anim>
                                    <p:anim calcmode="lin" valueType="num">
                                      <p:cBhvr additive="base">
                                        <p:cTn id="14" dur="500" fill="hold"/>
                                        <p:tgtEl>
                                          <p:spTgt spid="1741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7413"/>
                                        </p:tgtEl>
                                        <p:attrNameLst>
                                          <p:attrName>style.visibility</p:attrName>
                                        </p:attrNameLst>
                                      </p:cBhvr>
                                      <p:to>
                                        <p:strVal val="visible"/>
                                      </p:to>
                                    </p:set>
                                    <p:anim calcmode="lin" valueType="num">
                                      <p:cBhvr additive="base">
                                        <p:cTn id="19" dur="500" fill="hold"/>
                                        <p:tgtEl>
                                          <p:spTgt spid="17413"/>
                                        </p:tgtEl>
                                        <p:attrNameLst>
                                          <p:attrName>ppt_x</p:attrName>
                                        </p:attrNameLst>
                                      </p:cBhvr>
                                      <p:tavLst>
                                        <p:tav tm="0">
                                          <p:val>
                                            <p:strVal val="#ppt_x"/>
                                          </p:val>
                                        </p:tav>
                                        <p:tav tm="100000">
                                          <p:val>
                                            <p:strVal val="#ppt_x"/>
                                          </p:val>
                                        </p:tav>
                                      </p:tavLst>
                                    </p:anim>
                                    <p:anim calcmode="lin" valueType="num">
                                      <p:cBhvr additive="base">
                                        <p:cTn id="20" dur="500" fill="hold"/>
                                        <p:tgtEl>
                                          <p:spTgt spid="17413"/>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7423"/>
                                        </p:tgtEl>
                                        <p:attrNameLst>
                                          <p:attrName>style.visibility</p:attrName>
                                        </p:attrNameLst>
                                      </p:cBhvr>
                                      <p:to>
                                        <p:strVal val="visible"/>
                                      </p:to>
                                    </p:set>
                                    <p:anim calcmode="lin" valueType="num">
                                      <p:cBhvr additive="base">
                                        <p:cTn id="25" dur="500" fill="hold"/>
                                        <p:tgtEl>
                                          <p:spTgt spid="17423"/>
                                        </p:tgtEl>
                                        <p:attrNameLst>
                                          <p:attrName>ppt_x</p:attrName>
                                        </p:attrNameLst>
                                      </p:cBhvr>
                                      <p:tavLst>
                                        <p:tav tm="0">
                                          <p:val>
                                            <p:strVal val="#ppt_x"/>
                                          </p:val>
                                        </p:tav>
                                        <p:tav tm="100000">
                                          <p:val>
                                            <p:strVal val="#ppt_x"/>
                                          </p:val>
                                        </p:tav>
                                      </p:tavLst>
                                    </p:anim>
                                    <p:anim calcmode="lin" valueType="num">
                                      <p:cBhvr additive="base">
                                        <p:cTn id="26" dur="500" fill="hold"/>
                                        <p:tgtEl>
                                          <p:spTgt spid="17423"/>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7416"/>
                                        </p:tgtEl>
                                        <p:attrNameLst>
                                          <p:attrName>style.visibility</p:attrName>
                                        </p:attrNameLst>
                                      </p:cBhvr>
                                      <p:to>
                                        <p:strVal val="visible"/>
                                      </p:to>
                                    </p:set>
                                    <p:anim calcmode="lin" valueType="num">
                                      <p:cBhvr additive="base">
                                        <p:cTn id="31" dur="500" fill="hold"/>
                                        <p:tgtEl>
                                          <p:spTgt spid="17416"/>
                                        </p:tgtEl>
                                        <p:attrNameLst>
                                          <p:attrName>ppt_x</p:attrName>
                                        </p:attrNameLst>
                                      </p:cBhvr>
                                      <p:tavLst>
                                        <p:tav tm="0">
                                          <p:val>
                                            <p:strVal val="#ppt_x"/>
                                          </p:val>
                                        </p:tav>
                                        <p:tav tm="100000">
                                          <p:val>
                                            <p:strVal val="#ppt_x"/>
                                          </p:val>
                                        </p:tav>
                                      </p:tavLst>
                                    </p:anim>
                                    <p:anim calcmode="lin" valueType="num">
                                      <p:cBhvr additive="base">
                                        <p:cTn id="32" dur="500" fill="hold"/>
                                        <p:tgtEl>
                                          <p:spTgt spid="17416"/>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7418"/>
                                        </p:tgtEl>
                                        <p:attrNameLst>
                                          <p:attrName>style.visibility</p:attrName>
                                        </p:attrNameLst>
                                      </p:cBhvr>
                                      <p:to>
                                        <p:strVal val="visible"/>
                                      </p:to>
                                    </p:set>
                                    <p:anim calcmode="lin" valueType="num">
                                      <p:cBhvr additive="base">
                                        <p:cTn id="37" dur="500" fill="hold"/>
                                        <p:tgtEl>
                                          <p:spTgt spid="17418"/>
                                        </p:tgtEl>
                                        <p:attrNameLst>
                                          <p:attrName>ppt_x</p:attrName>
                                        </p:attrNameLst>
                                      </p:cBhvr>
                                      <p:tavLst>
                                        <p:tav tm="0">
                                          <p:val>
                                            <p:strVal val="#ppt_x"/>
                                          </p:val>
                                        </p:tav>
                                        <p:tav tm="100000">
                                          <p:val>
                                            <p:strVal val="#ppt_x"/>
                                          </p:val>
                                        </p:tav>
                                      </p:tavLst>
                                    </p:anim>
                                    <p:anim calcmode="lin" valueType="num">
                                      <p:cBhvr additive="base">
                                        <p:cTn id="38" dur="500" fill="hold"/>
                                        <p:tgtEl>
                                          <p:spTgt spid="17418"/>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17420"/>
                                        </p:tgtEl>
                                        <p:attrNameLst>
                                          <p:attrName>style.visibility</p:attrName>
                                        </p:attrNameLst>
                                      </p:cBhvr>
                                      <p:to>
                                        <p:strVal val="visible"/>
                                      </p:to>
                                    </p:set>
                                    <p:anim calcmode="lin" valueType="num">
                                      <p:cBhvr additive="base">
                                        <p:cTn id="43" dur="500" fill="hold"/>
                                        <p:tgtEl>
                                          <p:spTgt spid="17420"/>
                                        </p:tgtEl>
                                        <p:attrNameLst>
                                          <p:attrName>ppt_x</p:attrName>
                                        </p:attrNameLst>
                                      </p:cBhvr>
                                      <p:tavLst>
                                        <p:tav tm="0">
                                          <p:val>
                                            <p:strVal val="#ppt_x"/>
                                          </p:val>
                                        </p:tav>
                                        <p:tav tm="100000">
                                          <p:val>
                                            <p:strVal val="#ppt_x"/>
                                          </p:val>
                                        </p:tav>
                                      </p:tavLst>
                                    </p:anim>
                                    <p:anim calcmode="lin" valueType="num">
                                      <p:cBhvr additive="base">
                                        <p:cTn id="44" dur="500" fill="hold"/>
                                        <p:tgtEl>
                                          <p:spTgt spid="1742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7413" grpId="0" animBg="1"/>
      <p:bldP spid="17414" grpId="0" animBg="1"/>
      <p:bldP spid="17416" grpId="0" animBg="1"/>
      <p:bldP spid="17418" grpId="0" animBg="1"/>
      <p:bldP spid="17420" grpId="0" animBg="1"/>
      <p:bldP spid="17423" grpId="0" animBg="1"/>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Picture 2"/>
          <p:cNvPicPr>
            <a:picLocks noChangeAspect="1" noChangeArrowheads="1"/>
          </p:cNvPicPr>
          <p:nvPr/>
        </p:nvPicPr>
        <p:blipFill>
          <a:blip r:embed="rId2" cstate="print"/>
          <a:srcRect l="28437" t="15000" r="24687" b="33750"/>
          <a:stretch>
            <a:fillRect/>
          </a:stretch>
        </p:blipFill>
        <p:spPr bwMode="auto">
          <a:xfrm>
            <a:off x="500033" y="785794"/>
            <a:ext cx="6708203" cy="5643602"/>
          </a:xfrm>
          <a:prstGeom prst="rect">
            <a:avLst/>
          </a:prstGeom>
          <a:noFill/>
          <a:ln w="9525">
            <a:solidFill>
              <a:schemeClr val="accent2"/>
            </a:solidFill>
            <a:miter lim="800000"/>
            <a:headEnd/>
            <a:tailEnd/>
          </a:ln>
          <a:effectLst/>
        </p:spPr>
      </p:pic>
      <p:sp>
        <p:nvSpPr>
          <p:cNvPr id="3" name="TextBox 2"/>
          <p:cNvSpPr txBox="1">
            <a:spLocks noChangeArrowheads="1"/>
          </p:cNvSpPr>
          <p:nvPr/>
        </p:nvSpPr>
        <p:spPr bwMode="auto">
          <a:xfrm>
            <a:off x="428596" y="0"/>
            <a:ext cx="8280400" cy="523875"/>
          </a:xfrm>
          <a:prstGeom prst="rect">
            <a:avLst/>
          </a:prstGeom>
          <a:solidFill>
            <a:schemeClr val="tx1"/>
          </a:solidFill>
          <a:ln w="9525">
            <a:noFill/>
            <a:miter lim="800000"/>
            <a:headEnd/>
            <a:tailEnd/>
          </a:ln>
        </p:spPr>
        <p:txBody>
          <a:bodyPr>
            <a:spAutoFit/>
          </a:bodyPr>
          <a:lstStyle/>
          <a:p>
            <a:pPr algn="ctr">
              <a:defRPr/>
            </a:pPr>
            <a:r>
              <a:rPr lang="en-US" sz="2800" b="1" dirty="0" smtClean="0">
                <a:solidFill>
                  <a:srgbClr val="50E2DB"/>
                </a:solidFill>
                <a:effectLst>
                  <a:outerShdw blurRad="50800" dist="38100" dir="2700000" algn="tl" rotWithShape="0">
                    <a:prstClr val="black">
                      <a:alpha val="40000"/>
                    </a:prstClr>
                  </a:outerShdw>
                  <a:reflection blurRad="6350" stA="55000" endA="300" endPos="45500" dir="5400000" sy="-100000" algn="bl" rotWithShape="0"/>
                </a:effectLst>
              </a:rPr>
              <a:t>CT Scan Abdomen</a:t>
            </a:r>
            <a:endParaRPr lang="en-US" sz="2800" b="1" dirty="0">
              <a:solidFill>
                <a:srgbClr val="50E2DB"/>
              </a:solidFill>
              <a:effectLst>
                <a:outerShdw blurRad="50800" dist="38100" dir="2700000" algn="tl" rotWithShape="0">
                  <a:prstClr val="black">
                    <a:alpha val="40000"/>
                  </a:prstClr>
                </a:outerShdw>
                <a:reflection blurRad="6350" stA="55000" endA="300" endPos="45500" dir="5400000" sy="-100000" algn="bl" rotWithShape="0"/>
              </a:effectLst>
            </a:endParaRPr>
          </a:p>
        </p:txBody>
      </p:sp>
      <p:cxnSp>
        <p:nvCxnSpPr>
          <p:cNvPr id="4" name="Straight Arrow Connector 3"/>
          <p:cNvCxnSpPr>
            <a:endCxn id="17413" idx="3"/>
          </p:cNvCxnSpPr>
          <p:nvPr/>
        </p:nvCxnSpPr>
        <p:spPr>
          <a:xfrm rot="10800000" flipV="1">
            <a:off x="1547814" y="2571741"/>
            <a:ext cx="1095371" cy="304739"/>
          </a:xfrm>
          <a:prstGeom prst="straightConnector1">
            <a:avLst/>
          </a:prstGeom>
          <a:ln w="38100">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sp>
        <p:nvSpPr>
          <p:cNvPr id="17413" name="TextBox 7"/>
          <p:cNvSpPr txBox="1">
            <a:spLocks noChangeArrowheads="1"/>
          </p:cNvSpPr>
          <p:nvPr/>
        </p:nvSpPr>
        <p:spPr bwMode="auto">
          <a:xfrm>
            <a:off x="0" y="2522538"/>
            <a:ext cx="1547813" cy="707886"/>
          </a:xfrm>
          <a:prstGeom prst="rect">
            <a:avLst/>
          </a:prstGeom>
          <a:solidFill>
            <a:schemeClr val="tx2"/>
          </a:solidFill>
          <a:ln w="9525">
            <a:noFill/>
            <a:miter lim="800000"/>
            <a:headEnd/>
            <a:tailEnd/>
          </a:ln>
        </p:spPr>
        <p:txBody>
          <a:bodyPr wrap="square">
            <a:spAutoFit/>
          </a:bodyPr>
          <a:lstStyle/>
          <a:p>
            <a:pPr algn="ctr"/>
            <a:r>
              <a:rPr lang="en-US" sz="2000" b="1" dirty="0" err="1" smtClean="0">
                <a:solidFill>
                  <a:srgbClr val="50E2DB"/>
                </a:solidFill>
              </a:rPr>
              <a:t>Kandung</a:t>
            </a:r>
            <a:r>
              <a:rPr lang="en-US" sz="2000" b="1" dirty="0" smtClean="0">
                <a:solidFill>
                  <a:srgbClr val="50E2DB"/>
                </a:solidFill>
              </a:rPr>
              <a:t> </a:t>
            </a:r>
            <a:r>
              <a:rPr lang="en-US" sz="2000" b="1" dirty="0" err="1" smtClean="0">
                <a:solidFill>
                  <a:srgbClr val="50E2DB"/>
                </a:solidFill>
              </a:rPr>
              <a:t>empedu</a:t>
            </a:r>
            <a:endParaRPr lang="en-US" sz="2000" dirty="0">
              <a:solidFill>
                <a:srgbClr val="50E2DB"/>
              </a:solidFill>
            </a:endParaRPr>
          </a:p>
        </p:txBody>
      </p:sp>
      <p:sp>
        <p:nvSpPr>
          <p:cNvPr id="17414" name="TextBox 7"/>
          <p:cNvSpPr txBox="1">
            <a:spLocks noChangeArrowheads="1"/>
          </p:cNvSpPr>
          <p:nvPr/>
        </p:nvSpPr>
        <p:spPr bwMode="auto">
          <a:xfrm>
            <a:off x="0" y="3675063"/>
            <a:ext cx="1643042" cy="461665"/>
          </a:xfrm>
          <a:prstGeom prst="rect">
            <a:avLst/>
          </a:prstGeom>
          <a:solidFill>
            <a:schemeClr val="tx2"/>
          </a:solidFill>
          <a:ln w="9525">
            <a:noFill/>
            <a:miter lim="800000"/>
            <a:headEnd/>
            <a:tailEnd/>
          </a:ln>
        </p:spPr>
        <p:txBody>
          <a:bodyPr wrap="square">
            <a:spAutoFit/>
          </a:bodyPr>
          <a:lstStyle/>
          <a:p>
            <a:pPr algn="ctr"/>
            <a:r>
              <a:rPr lang="en-US" sz="2400" b="1" dirty="0" err="1" smtClean="0">
                <a:solidFill>
                  <a:srgbClr val="50E2DB"/>
                </a:solidFill>
              </a:rPr>
              <a:t>Ginjal</a:t>
            </a:r>
            <a:endParaRPr lang="en-US" sz="2400" dirty="0">
              <a:solidFill>
                <a:srgbClr val="50E2DB"/>
              </a:solidFill>
            </a:endParaRPr>
          </a:p>
        </p:txBody>
      </p:sp>
      <p:cxnSp>
        <p:nvCxnSpPr>
          <p:cNvPr id="10" name="Straight Arrow Connector 9"/>
          <p:cNvCxnSpPr/>
          <p:nvPr/>
        </p:nvCxnSpPr>
        <p:spPr>
          <a:xfrm rot="10800000">
            <a:off x="1428728" y="4071942"/>
            <a:ext cx="1285884" cy="357190"/>
          </a:xfrm>
          <a:prstGeom prst="straightConnector1">
            <a:avLst/>
          </a:prstGeom>
          <a:ln w="38100">
            <a:solidFill>
              <a:schemeClr val="bg1"/>
            </a:solidFill>
            <a:headEnd type="triangle"/>
            <a:tailEnd type="none"/>
          </a:ln>
        </p:spPr>
        <p:style>
          <a:lnRef idx="1">
            <a:schemeClr val="accent1"/>
          </a:lnRef>
          <a:fillRef idx="0">
            <a:schemeClr val="accent1"/>
          </a:fillRef>
          <a:effectRef idx="0">
            <a:schemeClr val="accent1"/>
          </a:effectRef>
          <a:fontRef idx="minor">
            <a:schemeClr val="tx1"/>
          </a:fontRef>
        </p:style>
      </p:cxnSp>
      <p:sp>
        <p:nvSpPr>
          <p:cNvPr id="17416" name="TextBox 7"/>
          <p:cNvSpPr txBox="1">
            <a:spLocks noChangeArrowheads="1"/>
          </p:cNvSpPr>
          <p:nvPr/>
        </p:nvSpPr>
        <p:spPr bwMode="auto">
          <a:xfrm>
            <a:off x="7573328" y="650875"/>
            <a:ext cx="1547812" cy="1077218"/>
          </a:xfrm>
          <a:prstGeom prst="rect">
            <a:avLst/>
          </a:prstGeom>
          <a:solidFill>
            <a:schemeClr val="tx2"/>
          </a:solidFill>
          <a:ln w="9525">
            <a:noFill/>
            <a:miter lim="800000"/>
            <a:headEnd/>
            <a:tailEnd/>
          </a:ln>
        </p:spPr>
        <p:txBody>
          <a:bodyPr wrap="square">
            <a:spAutoFit/>
          </a:bodyPr>
          <a:lstStyle/>
          <a:p>
            <a:pPr algn="ctr"/>
            <a:r>
              <a:rPr lang="en-US" sz="3200" b="1" dirty="0" err="1" smtClean="0">
                <a:solidFill>
                  <a:srgbClr val="50E2DB"/>
                </a:solidFill>
              </a:rPr>
              <a:t>Usus</a:t>
            </a:r>
            <a:r>
              <a:rPr lang="en-US" sz="3200" b="1" dirty="0" smtClean="0">
                <a:solidFill>
                  <a:srgbClr val="50E2DB"/>
                </a:solidFill>
              </a:rPr>
              <a:t> </a:t>
            </a:r>
            <a:r>
              <a:rPr lang="en-US" sz="3200" b="1" dirty="0" err="1" smtClean="0">
                <a:solidFill>
                  <a:srgbClr val="50E2DB"/>
                </a:solidFill>
              </a:rPr>
              <a:t>Halus</a:t>
            </a:r>
            <a:endParaRPr lang="en-US" sz="3200" dirty="0">
              <a:solidFill>
                <a:srgbClr val="50E2DB"/>
              </a:solidFill>
            </a:endParaRPr>
          </a:p>
        </p:txBody>
      </p:sp>
      <p:cxnSp>
        <p:nvCxnSpPr>
          <p:cNvPr id="15" name="Straight Arrow Connector 14"/>
          <p:cNvCxnSpPr>
            <a:endCxn id="17416" idx="1"/>
          </p:cNvCxnSpPr>
          <p:nvPr/>
        </p:nvCxnSpPr>
        <p:spPr>
          <a:xfrm flipV="1">
            <a:off x="4000496" y="1189484"/>
            <a:ext cx="3572832" cy="1382261"/>
          </a:xfrm>
          <a:prstGeom prst="straightConnector1">
            <a:avLst/>
          </a:prstGeom>
          <a:ln w="38100">
            <a:solidFill>
              <a:schemeClr val="bg1"/>
            </a:solidFill>
            <a:headEnd type="triangle"/>
            <a:tailEnd type="none"/>
          </a:ln>
        </p:spPr>
        <p:style>
          <a:lnRef idx="1">
            <a:schemeClr val="accent1"/>
          </a:lnRef>
          <a:fillRef idx="0">
            <a:schemeClr val="accent1"/>
          </a:fillRef>
          <a:effectRef idx="0">
            <a:schemeClr val="accent1"/>
          </a:effectRef>
          <a:fontRef idx="minor">
            <a:schemeClr val="tx1"/>
          </a:fontRef>
        </p:style>
      </p:cxnSp>
      <p:sp>
        <p:nvSpPr>
          <p:cNvPr id="17418" name="TextBox 7"/>
          <p:cNvSpPr txBox="1">
            <a:spLocks noChangeArrowheads="1"/>
          </p:cNvSpPr>
          <p:nvPr/>
        </p:nvSpPr>
        <p:spPr bwMode="auto">
          <a:xfrm>
            <a:off x="7643835" y="2017713"/>
            <a:ext cx="1500166" cy="461665"/>
          </a:xfrm>
          <a:prstGeom prst="rect">
            <a:avLst/>
          </a:prstGeom>
          <a:solidFill>
            <a:schemeClr val="tx2"/>
          </a:solidFill>
          <a:ln w="9525">
            <a:noFill/>
            <a:miter lim="800000"/>
            <a:headEnd/>
            <a:tailEnd/>
          </a:ln>
        </p:spPr>
        <p:txBody>
          <a:bodyPr wrap="square">
            <a:spAutoFit/>
          </a:bodyPr>
          <a:lstStyle/>
          <a:p>
            <a:pPr algn="ctr"/>
            <a:r>
              <a:rPr lang="en-US" sz="2400" b="1" dirty="0" smtClean="0">
                <a:solidFill>
                  <a:srgbClr val="50E2DB"/>
                </a:solidFill>
              </a:rPr>
              <a:t>Colon</a:t>
            </a:r>
            <a:endParaRPr lang="en-US" sz="2400" dirty="0">
              <a:solidFill>
                <a:srgbClr val="50E2DB"/>
              </a:solidFill>
            </a:endParaRPr>
          </a:p>
        </p:txBody>
      </p:sp>
      <p:cxnSp>
        <p:nvCxnSpPr>
          <p:cNvPr id="19" name="Straight Arrow Connector 18"/>
          <p:cNvCxnSpPr>
            <a:endCxn id="17418" idx="1"/>
          </p:cNvCxnSpPr>
          <p:nvPr/>
        </p:nvCxnSpPr>
        <p:spPr>
          <a:xfrm flipV="1">
            <a:off x="6000760" y="2248546"/>
            <a:ext cx="1643075" cy="1109016"/>
          </a:xfrm>
          <a:prstGeom prst="straightConnector1">
            <a:avLst/>
          </a:prstGeom>
          <a:ln w="38100">
            <a:solidFill>
              <a:schemeClr val="bg1"/>
            </a:solidFill>
            <a:headEnd type="triangle"/>
            <a:tailEnd type="none"/>
          </a:ln>
        </p:spPr>
        <p:style>
          <a:lnRef idx="1">
            <a:schemeClr val="accent1"/>
          </a:lnRef>
          <a:fillRef idx="0">
            <a:schemeClr val="accent1"/>
          </a:fillRef>
          <a:effectRef idx="0">
            <a:schemeClr val="accent1"/>
          </a:effectRef>
          <a:fontRef idx="minor">
            <a:schemeClr val="tx1"/>
          </a:fontRef>
        </p:style>
      </p:cxnSp>
      <p:sp>
        <p:nvSpPr>
          <p:cNvPr id="17420" name="TextBox 7"/>
          <p:cNvSpPr txBox="1">
            <a:spLocks noChangeArrowheads="1"/>
          </p:cNvSpPr>
          <p:nvPr/>
        </p:nvSpPr>
        <p:spPr bwMode="auto">
          <a:xfrm>
            <a:off x="7235825" y="3602038"/>
            <a:ext cx="1479579" cy="400110"/>
          </a:xfrm>
          <a:prstGeom prst="rect">
            <a:avLst/>
          </a:prstGeom>
          <a:solidFill>
            <a:schemeClr val="tx2"/>
          </a:solidFill>
          <a:ln w="9525">
            <a:noFill/>
            <a:miter lim="800000"/>
            <a:headEnd/>
            <a:tailEnd/>
          </a:ln>
        </p:spPr>
        <p:txBody>
          <a:bodyPr wrap="square">
            <a:spAutoFit/>
          </a:bodyPr>
          <a:lstStyle/>
          <a:p>
            <a:pPr algn="ctr"/>
            <a:r>
              <a:rPr lang="en-US" sz="2000" b="1" dirty="0" err="1" smtClean="0">
                <a:solidFill>
                  <a:srgbClr val="50E2DB"/>
                </a:solidFill>
              </a:rPr>
              <a:t>Ginjal</a:t>
            </a:r>
            <a:endParaRPr lang="en-US" sz="2000" dirty="0">
              <a:solidFill>
                <a:srgbClr val="50E2DB"/>
              </a:solidFill>
            </a:endParaRPr>
          </a:p>
        </p:txBody>
      </p:sp>
      <p:cxnSp>
        <p:nvCxnSpPr>
          <p:cNvPr id="21" name="Straight Arrow Connector 20"/>
          <p:cNvCxnSpPr/>
          <p:nvPr/>
        </p:nvCxnSpPr>
        <p:spPr>
          <a:xfrm flipV="1">
            <a:off x="5429256" y="3857628"/>
            <a:ext cx="1285884" cy="357190"/>
          </a:xfrm>
          <a:prstGeom prst="straightConnector1">
            <a:avLst/>
          </a:prstGeom>
          <a:ln w="38100">
            <a:solidFill>
              <a:schemeClr val="bg1"/>
            </a:solidFill>
            <a:headEnd type="triangle"/>
            <a:tailEnd type="none"/>
          </a:ln>
        </p:spPr>
        <p:style>
          <a:lnRef idx="1">
            <a:schemeClr val="accent1"/>
          </a:lnRef>
          <a:fillRef idx="0">
            <a:schemeClr val="accent1"/>
          </a:fillRef>
          <a:effectRef idx="0">
            <a:schemeClr val="accent1"/>
          </a:effectRef>
          <a:fontRef idx="minor">
            <a:schemeClr val="tx1"/>
          </a:fontRef>
        </p:style>
      </p:cxnSp>
      <p:cxnSp>
        <p:nvCxnSpPr>
          <p:cNvPr id="24" name="Straight Arrow Connector 23"/>
          <p:cNvCxnSpPr>
            <a:endCxn id="17423" idx="3"/>
          </p:cNvCxnSpPr>
          <p:nvPr/>
        </p:nvCxnSpPr>
        <p:spPr>
          <a:xfrm rot="16200000" flipV="1">
            <a:off x="1119495" y="1476693"/>
            <a:ext cx="1404285" cy="500066"/>
          </a:xfrm>
          <a:prstGeom prst="straightConnector1">
            <a:avLst/>
          </a:prstGeom>
          <a:ln w="38100">
            <a:solidFill>
              <a:schemeClr val="bg1"/>
            </a:solidFill>
            <a:headEnd type="triangle"/>
            <a:tailEnd type="none"/>
          </a:ln>
        </p:spPr>
        <p:style>
          <a:lnRef idx="1">
            <a:schemeClr val="accent1"/>
          </a:lnRef>
          <a:fillRef idx="0">
            <a:schemeClr val="accent1"/>
          </a:fillRef>
          <a:effectRef idx="0">
            <a:schemeClr val="accent1"/>
          </a:effectRef>
          <a:fontRef idx="minor">
            <a:schemeClr val="tx1"/>
          </a:fontRef>
        </p:style>
      </p:cxnSp>
      <p:sp>
        <p:nvSpPr>
          <p:cNvPr id="17423" name="TextBox 7"/>
          <p:cNvSpPr txBox="1">
            <a:spLocks noChangeArrowheads="1"/>
          </p:cNvSpPr>
          <p:nvPr/>
        </p:nvSpPr>
        <p:spPr bwMode="auto">
          <a:xfrm>
            <a:off x="179388" y="793750"/>
            <a:ext cx="1392216" cy="461665"/>
          </a:xfrm>
          <a:prstGeom prst="rect">
            <a:avLst/>
          </a:prstGeom>
          <a:solidFill>
            <a:schemeClr val="tx2"/>
          </a:solidFill>
          <a:ln w="9525">
            <a:noFill/>
            <a:miter lim="800000"/>
            <a:headEnd/>
            <a:tailEnd/>
          </a:ln>
        </p:spPr>
        <p:txBody>
          <a:bodyPr wrap="square">
            <a:spAutoFit/>
          </a:bodyPr>
          <a:lstStyle/>
          <a:p>
            <a:pPr algn="ctr"/>
            <a:r>
              <a:rPr lang="en-US" sz="2400" b="1" dirty="0" err="1" smtClean="0">
                <a:solidFill>
                  <a:srgbClr val="50E2DB"/>
                </a:solidFill>
              </a:rPr>
              <a:t>Hepar</a:t>
            </a:r>
            <a:endParaRPr lang="en-US" sz="2400" dirty="0">
              <a:solidFill>
                <a:srgbClr val="50E2DB"/>
              </a:solidFill>
            </a:endParaRPr>
          </a:p>
        </p:txBody>
      </p:sp>
      <p:pic>
        <p:nvPicPr>
          <p:cNvPr id="30" name="Picture 29"/>
          <p:cNvPicPr>
            <a:picLocks noChangeAspect="1" noChangeArrowheads="1"/>
          </p:cNvPicPr>
          <p:nvPr/>
        </p:nvPicPr>
        <p:blipFill>
          <a:blip r:embed="rId2" cstate="print"/>
          <a:srcRect l="28437" t="72289" r="53726" b="6250"/>
          <a:stretch>
            <a:fillRect/>
          </a:stretch>
        </p:blipFill>
        <p:spPr bwMode="auto">
          <a:xfrm>
            <a:off x="6715140" y="4429132"/>
            <a:ext cx="2137436" cy="2071702"/>
          </a:xfrm>
          <a:prstGeom prst="rect">
            <a:avLst/>
          </a:prstGeom>
          <a:noFill/>
          <a:ln w="9525">
            <a:solidFill>
              <a:schemeClr val="accent2"/>
            </a:solidFill>
            <a:miter lim="800000"/>
            <a:headEnd/>
            <a:tailEnd/>
          </a:ln>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7414"/>
                                        </p:tgtEl>
                                        <p:attrNameLst>
                                          <p:attrName>style.visibility</p:attrName>
                                        </p:attrNameLst>
                                      </p:cBhvr>
                                      <p:to>
                                        <p:strVal val="visible"/>
                                      </p:to>
                                    </p:set>
                                    <p:anim calcmode="lin" valueType="num">
                                      <p:cBhvr additive="base">
                                        <p:cTn id="13" dur="500" fill="hold"/>
                                        <p:tgtEl>
                                          <p:spTgt spid="17414"/>
                                        </p:tgtEl>
                                        <p:attrNameLst>
                                          <p:attrName>ppt_x</p:attrName>
                                        </p:attrNameLst>
                                      </p:cBhvr>
                                      <p:tavLst>
                                        <p:tav tm="0">
                                          <p:val>
                                            <p:strVal val="#ppt_x"/>
                                          </p:val>
                                        </p:tav>
                                        <p:tav tm="100000">
                                          <p:val>
                                            <p:strVal val="#ppt_x"/>
                                          </p:val>
                                        </p:tav>
                                      </p:tavLst>
                                    </p:anim>
                                    <p:anim calcmode="lin" valueType="num">
                                      <p:cBhvr additive="base">
                                        <p:cTn id="14" dur="500" fill="hold"/>
                                        <p:tgtEl>
                                          <p:spTgt spid="1741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7413"/>
                                        </p:tgtEl>
                                        <p:attrNameLst>
                                          <p:attrName>style.visibility</p:attrName>
                                        </p:attrNameLst>
                                      </p:cBhvr>
                                      <p:to>
                                        <p:strVal val="visible"/>
                                      </p:to>
                                    </p:set>
                                    <p:anim calcmode="lin" valueType="num">
                                      <p:cBhvr additive="base">
                                        <p:cTn id="19" dur="500" fill="hold"/>
                                        <p:tgtEl>
                                          <p:spTgt spid="17413"/>
                                        </p:tgtEl>
                                        <p:attrNameLst>
                                          <p:attrName>ppt_x</p:attrName>
                                        </p:attrNameLst>
                                      </p:cBhvr>
                                      <p:tavLst>
                                        <p:tav tm="0">
                                          <p:val>
                                            <p:strVal val="#ppt_x"/>
                                          </p:val>
                                        </p:tav>
                                        <p:tav tm="100000">
                                          <p:val>
                                            <p:strVal val="#ppt_x"/>
                                          </p:val>
                                        </p:tav>
                                      </p:tavLst>
                                    </p:anim>
                                    <p:anim calcmode="lin" valueType="num">
                                      <p:cBhvr additive="base">
                                        <p:cTn id="20" dur="500" fill="hold"/>
                                        <p:tgtEl>
                                          <p:spTgt spid="17413"/>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7423"/>
                                        </p:tgtEl>
                                        <p:attrNameLst>
                                          <p:attrName>style.visibility</p:attrName>
                                        </p:attrNameLst>
                                      </p:cBhvr>
                                      <p:to>
                                        <p:strVal val="visible"/>
                                      </p:to>
                                    </p:set>
                                    <p:anim calcmode="lin" valueType="num">
                                      <p:cBhvr additive="base">
                                        <p:cTn id="25" dur="500" fill="hold"/>
                                        <p:tgtEl>
                                          <p:spTgt spid="17423"/>
                                        </p:tgtEl>
                                        <p:attrNameLst>
                                          <p:attrName>ppt_x</p:attrName>
                                        </p:attrNameLst>
                                      </p:cBhvr>
                                      <p:tavLst>
                                        <p:tav tm="0">
                                          <p:val>
                                            <p:strVal val="#ppt_x"/>
                                          </p:val>
                                        </p:tav>
                                        <p:tav tm="100000">
                                          <p:val>
                                            <p:strVal val="#ppt_x"/>
                                          </p:val>
                                        </p:tav>
                                      </p:tavLst>
                                    </p:anim>
                                    <p:anim calcmode="lin" valueType="num">
                                      <p:cBhvr additive="base">
                                        <p:cTn id="26" dur="500" fill="hold"/>
                                        <p:tgtEl>
                                          <p:spTgt spid="17423"/>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7416"/>
                                        </p:tgtEl>
                                        <p:attrNameLst>
                                          <p:attrName>style.visibility</p:attrName>
                                        </p:attrNameLst>
                                      </p:cBhvr>
                                      <p:to>
                                        <p:strVal val="visible"/>
                                      </p:to>
                                    </p:set>
                                    <p:anim calcmode="lin" valueType="num">
                                      <p:cBhvr additive="base">
                                        <p:cTn id="31" dur="500" fill="hold"/>
                                        <p:tgtEl>
                                          <p:spTgt spid="17416"/>
                                        </p:tgtEl>
                                        <p:attrNameLst>
                                          <p:attrName>ppt_x</p:attrName>
                                        </p:attrNameLst>
                                      </p:cBhvr>
                                      <p:tavLst>
                                        <p:tav tm="0">
                                          <p:val>
                                            <p:strVal val="#ppt_x"/>
                                          </p:val>
                                        </p:tav>
                                        <p:tav tm="100000">
                                          <p:val>
                                            <p:strVal val="#ppt_x"/>
                                          </p:val>
                                        </p:tav>
                                      </p:tavLst>
                                    </p:anim>
                                    <p:anim calcmode="lin" valueType="num">
                                      <p:cBhvr additive="base">
                                        <p:cTn id="32" dur="500" fill="hold"/>
                                        <p:tgtEl>
                                          <p:spTgt spid="17416"/>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7418"/>
                                        </p:tgtEl>
                                        <p:attrNameLst>
                                          <p:attrName>style.visibility</p:attrName>
                                        </p:attrNameLst>
                                      </p:cBhvr>
                                      <p:to>
                                        <p:strVal val="visible"/>
                                      </p:to>
                                    </p:set>
                                    <p:anim calcmode="lin" valueType="num">
                                      <p:cBhvr additive="base">
                                        <p:cTn id="37" dur="500" fill="hold"/>
                                        <p:tgtEl>
                                          <p:spTgt spid="17418"/>
                                        </p:tgtEl>
                                        <p:attrNameLst>
                                          <p:attrName>ppt_x</p:attrName>
                                        </p:attrNameLst>
                                      </p:cBhvr>
                                      <p:tavLst>
                                        <p:tav tm="0">
                                          <p:val>
                                            <p:strVal val="#ppt_x"/>
                                          </p:val>
                                        </p:tav>
                                        <p:tav tm="100000">
                                          <p:val>
                                            <p:strVal val="#ppt_x"/>
                                          </p:val>
                                        </p:tav>
                                      </p:tavLst>
                                    </p:anim>
                                    <p:anim calcmode="lin" valueType="num">
                                      <p:cBhvr additive="base">
                                        <p:cTn id="38" dur="500" fill="hold"/>
                                        <p:tgtEl>
                                          <p:spTgt spid="17418"/>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17420"/>
                                        </p:tgtEl>
                                        <p:attrNameLst>
                                          <p:attrName>style.visibility</p:attrName>
                                        </p:attrNameLst>
                                      </p:cBhvr>
                                      <p:to>
                                        <p:strVal val="visible"/>
                                      </p:to>
                                    </p:set>
                                    <p:anim calcmode="lin" valueType="num">
                                      <p:cBhvr additive="base">
                                        <p:cTn id="43" dur="500" fill="hold"/>
                                        <p:tgtEl>
                                          <p:spTgt spid="17420"/>
                                        </p:tgtEl>
                                        <p:attrNameLst>
                                          <p:attrName>ppt_x</p:attrName>
                                        </p:attrNameLst>
                                      </p:cBhvr>
                                      <p:tavLst>
                                        <p:tav tm="0">
                                          <p:val>
                                            <p:strVal val="#ppt_x"/>
                                          </p:val>
                                        </p:tav>
                                        <p:tav tm="100000">
                                          <p:val>
                                            <p:strVal val="#ppt_x"/>
                                          </p:val>
                                        </p:tav>
                                      </p:tavLst>
                                    </p:anim>
                                    <p:anim calcmode="lin" valueType="num">
                                      <p:cBhvr additive="base">
                                        <p:cTn id="44" dur="500" fill="hold"/>
                                        <p:tgtEl>
                                          <p:spTgt spid="1742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7413" grpId="0" animBg="1"/>
      <p:bldP spid="17414" grpId="0" animBg="1"/>
      <p:bldP spid="17416" grpId="0" animBg="1"/>
      <p:bldP spid="17418" grpId="0" animBg="1"/>
      <p:bldP spid="17420" grpId="0" animBg="1"/>
      <p:bldP spid="17423" grpId="0" animBg="1"/>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Picture 2"/>
          <p:cNvPicPr>
            <a:picLocks noChangeAspect="1" noChangeArrowheads="1"/>
          </p:cNvPicPr>
          <p:nvPr/>
        </p:nvPicPr>
        <p:blipFill>
          <a:blip r:embed="rId2" cstate="print"/>
          <a:srcRect l="31250" t="18750" r="26562" b="37500"/>
          <a:stretch>
            <a:fillRect/>
          </a:stretch>
        </p:blipFill>
        <p:spPr bwMode="auto">
          <a:xfrm>
            <a:off x="285720" y="785793"/>
            <a:ext cx="6980514" cy="5786479"/>
          </a:xfrm>
          <a:prstGeom prst="rect">
            <a:avLst/>
          </a:prstGeom>
          <a:noFill/>
          <a:ln w="9525">
            <a:noFill/>
            <a:miter lim="800000"/>
            <a:headEnd/>
            <a:tailEnd/>
          </a:ln>
          <a:effectLst/>
        </p:spPr>
      </p:pic>
      <p:sp>
        <p:nvSpPr>
          <p:cNvPr id="3" name="TextBox 2"/>
          <p:cNvSpPr txBox="1">
            <a:spLocks noChangeArrowheads="1"/>
          </p:cNvSpPr>
          <p:nvPr/>
        </p:nvSpPr>
        <p:spPr bwMode="auto">
          <a:xfrm>
            <a:off x="428596" y="0"/>
            <a:ext cx="8280400" cy="523875"/>
          </a:xfrm>
          <a:prstGeom prst="rect">
            <a:avLst/>
          </a:prstGeom>
          <a:solidFill>
            <a:schemeClr val="tx1"/>
          </a:solidFill>
          <a:ln w="9525">
            <a:noFill/>
            <a:miter lim="800000"/>
            <a:headEnd/>
            <a:tailEnd/>
          </a:ln>
        </p:spPr>
        <p:txBody>
          <a:bodyPr>
            <a:spAutoFit/>
          </a:bodyPr>
          <a:lstStyle/>
          <a:p>
            <a:pPr algn="ctr">
              <a:defRPr/>
            </a:pPr>
            <a:r>
              <a:rPr lang="en-US" sz="2800" b="1" dirty="0" smtClean="0">
                <a:solidFill>
                  <a:srgbClr val="50E2DB"/>
                </a:solidFill>
                <a:effectLst>
                  <a:outerShdw blurRad="50800" dist="38100" dir="2700000" algn="tl" rotWithShape="0">
                    <a:prstClr val="black">
                      <a:alpha val="40000"/>
                    </a:prstClr>
                  </a:outerShdw>
                  <a:reflection blurRad="6350" stA="55000" endA="300" endPos="45500" dir="5400000" sy="-100000" algn="bl" rotWithShape="0"/>
                </a:effectLst>
              </a:rPr>
              <a:t>CT Scan Abdomen</a:t>
            </a:r>
            <a:endParaRPr lang="en-US" sz="2800" b="1" dirty="0">
              <a:solidFill>
                <a:srgbClr val="50E2DB"/>
              </a:solidFill>
              <a:effectLst>
                <a:outerShdw blurRad="50800" dist="38100" dir="2700000" algn="tl" rotWithShape="0">
                  <a:prstClr val="black">
                    <a:alpha val="40000"/>
                  </a:prstClr>
                </a:outerShdw>
                <a:reflection blurRad="6350" stA="55000" endA="300" endPos="45500" dir="5400000" sy="-100000" algn="bl" rotWithShape="0"/>
              </a:effectLst>
            </a:endParaRPr>
          </a:p>
        </p:txBody>
      </p:sp>
      <p:sp>
        <p:nvSpPr>
          <p:cNvPr id="17413" name="TextBox 7"/>
          <p:cNvSpPr txBox="1">
            <a:spLocks noChangeArrowheads="1"/>
          </p:cNvSpPr>
          <p:nvPr/>
        </p:nvSpPr>
        <p:spPr bwMode="auto">
          <a:xfrm>
            <a:off x="0" y="2522538"/>
            <a:ext cx="1547813" cy="707886"/>
          </a:xfrm>
          <a:prstGeom prst="rect">
            <a:avLst/>
          </a:prstGeom>
          <a:solidFill>
            <a:schemeClr val="tx2"/>
          </a:solidFill>
          <a:ln w="9525">
            <a:noFill/>
            <a:miter lim="800000"/>
            <a:headEnd/>
            <a:tailEnd/>
          </a:ln>
        </p:spPr>
        <p:txBody>
          <a:bodyPr wrap="square">
            <a:spAutoFit/>
          </a:bodyPr>
          <a:lstStyle/>
          <a:p>
            <a:pPr algn="ctr"/>
            <a:r>
              <a:rPr lang="en-US" sz="2000" b="1" dirty="0" smtClean="0">
                <a:solidFill>
                  <a:srgbClr val="50E2DB"/>
                </a:solidFill>
              </a:rPr>
              <a:t>Vena Cava Inferior</a:t>
            </a:r>
            <a:endParaRPr lang="en-US" sz="2000" dirty="0">
              <a:solidFill>
                <a:srgbClr val="50E2DB"/>
              </a:solidFill>
            </a:endParaRPr>
          </a:p>
        </p:txBody>
      </p:sp>
      <p:sp>
        <p:nvSpPr>
          <p:cNvPr id="17414" name="TextBox 7"/>
          <p:cNvSpPr txBox="1">
            <a:spLocks noChangeArrowheads="1"/>
          </p:cNvSpPr>
          <p:nvPr/>
        </p:nvSpPr>
        <p:spPr bwMode="auto">
          <a:xfrm>
            <a:off x="0" y="3675063"/>
            <a:ext cx="1643042" cy="461665"/>
          </a:xfrm>
          <a:prstGeom prst="rect">
            <a:avLst/>
          </a:prstGeom>
          <a:solidFill>
            <a:schemeClr val="tx2"/>
          </a:solidFill>
          <a:ln w="9525">
            <a:noFill/>
            <a:miter lim="800000"/>
            <a:headEnd/>
            <a:tailEnd/>
          </a:ln>
        </p:spPr>
        <p:txBody>
          <a:bodyPr wrap="square">
            <a:spAutoFit/>
          </a:bodyPr>
          <a:lstStyle/>
          <a:p>
            <a:pPr algn="ctr"/>
            <a:r>
              <a:rPr lang="en-US" sz="2400" b="1" dirty="0" smtClean="0">
                <a:solidFill>
                  <a:srgbClr val="50E2DB"/>
                </a:solidFill>
              </a:rPr>
              <a:t>M. </a:t>
            </a:r>
            <a:r>
              <a:rPr lang="en-US" sz="2400" b="1" dirty="0" err="1" smtClean="0">
                <a:solidFill>
                  <a:srgbClr val="50E2DB"/>
                </a:solidFill>
              </a:rPr>
              <a:t>Psoas</a:t>
            </a:r>
            <a:endParaRPr lang="en-US" sz="2400" dirty="0">
              <a:solidFill>
                <a:srgbClr val="50E2DB"/>
              </a:solidFill>
            </a:endParaRPr>
          </a:p>
        </p:txBody>
      </p:sp>
      <p:cxnSp>
        <p:nvCxnSpPr>
          <p:cNvPr id="10" name="Straight Arrow Connector 9"/>
          <p:cNvCxnSpPr/>
          <p:nvPr/>
        </p:nvCxnSpPr>
        <p:spPr>
          <a:xfrm rot="10800000">
            <a:off x="1500166" y="4000504"/>
            <a:ext cx="1428760" cy="142876"/>
          </a:xfrm>
          <a:prstGeom prst="straightConnector1">
            <a:avLst/>
          </a:prstGeom>
          <a:ln w="38100">
            <a:solidFill>
              <a:schemeClr val="bg1"/>
            </a:solidFill>
            <a:headEnd type="triangle"/>
            <a:tailEnd type="none"/>
          </a:ln>
        </p:spPr>
        <p:style>
          <a:lnRef idx="1">
            <a:schemeClr val="accent1"/>
          </a:lnRef>
          <a:fillRef idx="0">
            <a:schemeClr val="accent1"/>
          </a:fillRef>
          <a:effectRef idx="0">
            <a:schemeClr val="accent1"/>
          </a:effectRef>
          <a:fontRef idx="minor">
            <a:schemeClr val="tx1"/>
          </a:fontRef>
        </p:style>
      </p:cxnSp>
      <p:sp>
        <p:nvSpPr>
          <p:cNvPr id="17416" name="TextBox 7"/>
          <p:cNvSpPr txBox="1">
            <a:spLocks noChangeArrowheads="1"/>
          </p:cNvSpPr>
          <p:nvPr/>
        </p:nvSpPr>
        <p:spPr bwMode="auto">
          <a:xfrm>
            <a:off x="7573328" y="650875"/>
            <a:ext cx="1547812" cy="1077218"/>
          </a:xfrm>
          <a:prstGeom prst="rect">
            <a:avLst/>
          </a:prstGeom>
          <a:solidFill>
            <a:schemeClr val="tx2"/>
          </a:solidFill>
          <a:ln w="9525">
            <a:noFill/>
            <a:miter lim="800000"/>
            <a:headEnd/>
            <a:tailEnd/>
          </a:ln>
        </p:spPr>
        <p:txBody>
          <a:bodyPr wrap="square">
            <a:spAutoFit/>
          </a:bodyPr>
          <a:lstStyle/>
          <a:p>
            <a:pPr algn="ctr"/>
            <a:r>
              <a:rPr lang="en-US" sz="3200" b="1" dirty="0" err="1" smtClean="0">
                <a:solidFill>
                  <a:srgbClr val="50E2DB"/>
                </a:solidFill>
              </a:rPr>
              <a:t>Usus</a:t>
            </a:r>
            <a:r>
              <a:rPr lang="en-US" sz="3200" b="1" dirty="0" smtClean="0">
                <a:solidFill>
                  <a:srgbClr val="50E2DB"/>
                </a:solidFill>
              </a:rPr>
              <a:t> </a:t>
            </a:r>
            <a:r>
              <a:rPr lang="en-US" sz="3200" b="1" dirty="0" err="1" smtClean="0">
                <a:solidFill>
                  <a:srgbClr val="50E2DB"/>
                </a:solidFill>
              </a:rPr>
              <a:t>Halus</a:t>
            </a:r>
            <a:endParaRPr lang="en-US" sz="3200" dirty="0">
              <a:solidFill>
                <a:srgbClr val="50E2DB"/>
              </a:solidFill>
            </a:endParaRPr>
          </a:p>
        </p:txBody>
      </p:sp>
      <p:cxnSp>
        <p:nvCxnSpPr>
          <p:cNvPr id="15" name="Straight Arrow Connector 14"/>
          <p:cNvCxnSpPr>
            <a:endCxn id="17416" idx="1"/>
          </p:cNvCxnSpPr>
          <p:nvPr/>
        </p:nvCxnSpPr>
        <p:spPr>
          <a:xfrm flipV="1">
            <a:off x="4000496" y="1189484"/>
            <a:ext cx="3572832" cy="1382261"/>
          </a:xfrm>
          <a:prstGeom prst="straightConnector1">
            <a:avLst/>
          </a:prstGeom>
          <a:ln w="38100">
            <a:solidFill>
              <a:schemeClr val="bg1"/>
            </a:solidFill>
            <a:headEnd type="triangle"/>
            <a:tailEnd type="none"/>
          </a:ln>
        </p:spPr>
        <p:style>
          <a:lnRef idx="1">
            <a:schemeClr val="accent1"/>
          </a:lnRef>
          <a:fillRef idx="0">
            <a:schemeClr val="accent1"/>
          </a:fillRef>
          <a:effectRef idx="0">
            <a:schemeClr val="accent1"/>
          </a:effectRef>
          <a:fontRef idx="minor">
            <a:schemeClr val="tx1"/>
          </a:fontRef>
        </p:style>
      </p:cxnSp>
      <p:sp>
        <p:nvSpPr>
          <p:cNvPr id="17418" name="TextBox 7"/>
          <p:cNvSpPr txBox="1">
            <a:spLocks noChangeArrowheads="1"/>
          </p:cNvSpPr>
          <p:nvPr/>
        </p:nvSpPr>
        <p:spPr bwMode="auto">
          <a:xfrm>
            <a:off x="7643835" y="2017713"/>
            <a:ext cx="1500166" cy="461665"/>
          </a:xfrm>
          <a:prstGeom prst="rect">
            <a:avLst/>
          </a:prstGeom>
          <a:solidFill>
            <a:schemeClr val="tx2"/>
          </a:solidFill>
          <a:ln w="9525">
            <a:noFill/>
            <a:miter lim="800000"/>
            <a:headEnd/>
            <a:tailEnd/>
          </a:ln>
        </p:spPr>
        <p:txBody>
          <a:bodyPr wrap="square">
            <a:spAutoFit/>
          </a:bodyPr>
          <a:lstStyle/>
          <a:p>
            <a:pPr algn="ctr"/>
            <a:r>
              <a:rPr lang="en-US" sz="2400" b="1" dirty="0" smtClean="0">
                <a:solidFill>
                  <a:srgbClr val="50E2DB"/>
                </a:solidFill>
              </a:rPr>
              <a:t>Colon</a:t>
            </a:r>
            <a:endParaRPr lang="en-US" sz="2400" dirty="0">
              <a:solidFill>
                <a:srgbClr val="50E2DB"/>
              </a:solidFill>
            </a:endParaRPr>
          </a:p>
        </p:txBody>
      </p:sp>
      <p:cxnSp>
        <p:nvCxnSpPr>
          <p:cNvPr id="19" name="Straight Arrow Connector 18"/>
          <p:cNvCxnSpPr>
            <a:endCxn id="17418" idx="1"/>
          </p:cNvCxnSpPr>
          <p:nvPr/>
        </p:nvCxnSpPr>
        <p:spPr>
          <a:xfrm flipV="1">
            <a:off x="6000760" y="2248546"/>
            <a:ext cx="1643075" cy="1109016"/>
          </a:xfrm>
          <a:prstGeom prst="straightConnector1">
            <a:avLst/>
          </a:prstGeom>
          <a:ln w="38100">
            <a:solidFill>
              <a:schemeClr val="bg1"/>
            </a:solidFill>
            <a:headEnd type="triangle"/>
            <a:tailEnd type="none"/>
          </a:ln>
        </p:spPr>
        <p:style>
          <a:lnRef idx="1">
            <a:schemeClr val="accent1"/>
          </a:lnRef>
          <a:fillRef idx="0">
            <a:schemeClr val="accent1"/>
          </a:fillRef>
          <a:effectRef idx="0">
            <a:schemeClr val="accent1"/>
          </a:effectRef>
          <a:fontRef idx="minor">
            <a:schemeClr val="tx1"/>
          </a:fontRef>
        </p:style>
      </p:cxnSp>
      <p:sp>
        <p:nvSpPr>
          <p:cNvPr id="17420" name="TextBox 7"/>
          <p:cNvSpPr txBox="1">
            <a:spLocks noChangeArrowheads="1"/>
          </p:cNvSpPr>
          <p:nvPr/>
        </p:nvSpPr>
        <p:spPr bwMode="auto">
          <a:xfrm>
            <a:off x="7235825" y="3602038"/>
            <a:ext cx="1479579" cy="400110"/>
          </a:xfrm>
          <a:prstGeom prst="rect">
            <a:avLst/>
          </a:prstGeom>
          <a:solidFill>
            <a:schemeClr val="tx2"/>
          </a:solidFill>
          <a:ln w="9525">
            <a:noFill/>
            <a:miter lim="800000"/>
            <a:headEnd/>
            <a:tailEnd/>
          </a:ln>
        </p:spPr>
        <p:txBody>
          <a:bodyPr wrap="square">
            <a:spAutoFit/>
          </a:bodyPr>
          <a:lstStyle/>
          <a:p>
            <a:pPr algn="ctr"/>
            <a:r>
              <a:rPr lang="en-US" sz="2000" b="1" dirty="0" smtClean="0">
                <a:solidFill>
                  <a:srgbClr val="50E2DB"/>
                </a:solidFill>
              </a:rPr>
              <a:t>Os Ilium</a:t>
            </a:r>
            <a:endParaRPr lang="en-US" sz="2000" dirty="0">
              <a:solidFill>
                <a:srgbClr val="50E2DB"/>
              </a:solidFill>
            </a:endParaRPr>
          </a:p>
        </p:txBody>
      </p:sp>
      <p:cxnSp>
        <p:nvCxnSpPr>
          <p:cNvPr id="21" name="Straight Arrow Connector 20"/>
          <p:cNvCxnSpPr/>
          <p:nvPr/>
        </p:nvCxnSpPr>
        <p:spPr>
          <a:xfrm flipV="1">
            <a:off x="5572132" y="3857628"/>
            <a:ext cx="1143008" cy="785818"/>
          </a:xfrm>
          <a:prstGeom prst="straightConnector1">
            <a:avLst/>
          </a:prstGeom>
          <a:ln w="38100">
            <a:solidFill>
              <a:schemeClr val="tx2"/>
            </a:solidFill>
            <a:headEnd type="triangle"/>
            <a:tailEnd type="none"/>
          </a:ln>
        </p:spPr>
        <p:style>
          <a:lnRef idx="1">
            <a:schemeClr val="accent1"/>
          </a:lnRef>
          <a:fillRef idx="0">
            <a:schemeClr val="accent1"/>
          </a:fillRef>
          <a:effectRef idx="0">
            <a:schemeClr val="accent1"/>
          </a:effectRef>
          <a:fontRef idx="minor">
            <a:schemeClr val="tx1"/>
          </a:fontRef>
        </p:style>
      </p:cxnSp>
      <p:cxnSp>
        <p:nvCxnSpPr>
          <p:cNvPr id="24" name="Straight Arrow Connector 23"/>
          <p:cNvCxnSpPr>
            <a:endCxn id="17423" idx="3"/>
          </p:cNvCxnSpPr>
          <p:nvPr/>
        </p:nvCxnSpPr>
        <p:spPr>
          <a:xfrm rot="16200000" flipV="1">
            <a:off x="1119495" y="1476693"/>
            <a:ext cx="1404285" cy="500066"/>
          </a:xfrm>
          <a:prstGeom prst="straightConnector1">
            <a:avLst/>
          </a:prstGeom>
          <a:ln w="38100">
            <a:solidFill>
              <a:schemeClr val="bg1"/>
            </a:solidFill>
            <a:headEnd type="triangle"/>
            <a:tailEnd type="none"/>
          </a:ln>
        </p:spPr>
        <p:style>
          <a:lnRef idx="1">
            <a:schemeClr val="accent1"/>
          </a:lnRef>
          <a:fillRef idx="0">
            <a:schemeClr val="accent1"/>
          </a:fillRef>
          <a:effectRef idx="0">
            <a:schemeClr val="accent1"/>
          </a:effectRef>
          <a:fontRef idx="minor">
            <a:schemeClr val="tx1"/>
          </a:fontRef>
        </p:style>
      </p:cxnSp>
      <p:sp>
        <p:nvSpPr>
          <p:cNvPr id="17423" name="TextBox 7"/>
          <p:cNvSpPr txBox="1">
            <a:spLocks noChangeArrowheads="1"/>
          </p:cNvSpPr>
          <p:nvPr/>
        </p:nvSpPr>
        <p:spPr bwMode="auto">
          <a:xfrm>
            <a:off x="179388" y="793750"/>
            <a:ext cx="1392216" cy="461665"/>
          </a:xfrm>
          <a:prstGeom prst="rect">
            <a:avLst/>
          </a:prstGeom>
          <a:solidFill>
            <a:schemeClr val="tx2"/>
          </a:solidFill>
          <a:ln w="9525">
            <a:noFill/>
            <a:miter lim="800000"/>
            <a:headEnd/>
            <a:tailEnd/>
          </a:ln>
        </p:spPr>
        <p:txBody>
          <a:bodyPr wrap="square">
            <a:spAutoFit/>
          </a:bodyPr>
          <a:lstStyle/>
          <a:p>
            <a:pPr algn="ctr"/>
            <a:r>
              <a:rPr lang="en-US" sz="2400" b="1" dirty="0" smtClean="0">
                <a:solidFill>
                  <a:srgbClr val="50E2DB"/>
                </a:solidFill>
              </a:rPr>
              <a:t>Colon</a:t>
            </a:r>
            <a:endParaRPr lang="en-US" sz="2400" dirty="0">
              <a:solidFill>
                <a:srgbClr val="50E2DB"/>
              </a:solidFill>
            </a:endParaRPr>
          </a:p>
        </p:txBody>
      </p:sp>
      <p:cxnSp>
        <p:nvCxnSpPr>
          <p:cNvPr id="23" name="Straight Arrow Connector 22"/>
          <p:cNvCxnSpPr/>
          <p:nvPr/>
        </p:nvCxnSpPr>
        <p:spPr>
          <a:xfrm rot="10800000">
            <a:off x="1700216" y="3028880"/>
            <a:ext cx="1585901" cy="400120"/>
          </a:xfrm>
          <a:prstGeom prst="straightConnector1">
            <a:avLst/>
          </a:prstGeom>
          <a:ln w="38100">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pic>
        <p:nvPicPr>
          <p:cNvPr id="26" name="Picture 25"/>
          <p:cNvPicPr>
            <a:picLocks noChangeAspect="1" noChangeArrowheads="1"/>
          </p:cNvPicPr>
          <p:nvPr/>
        </p:nvPicPr>
        <p:blipFill>
          <a:blip r:embed="rId2" cstate="print"/>
          <a:srcRect l="28437" t="70000" r="53750"/>
          <a:stretch>
            <a:fillRect/>
          </a:stretch>
        </p:blipFill>
        <p:spPr bwMode="auto">
          <a:xfrm>
            <a:off x="7000892" y="4297563"/>
            <a:ext cx="1857388" cy="2346147"/>
          </a:xfrm>
          <a:prstGeom prst="rect">
            <a:avLst/>
          </a:prstGeom>
          <a:noFill/>
          <a:ln w="9525">
            <a:noFill/>
            <a:miter lim="800000"/>
            <a:headEnd/>
            <a:tailEnd/>
          </a:ln>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7414"/>
                                        </p:tgtEl>
                                        <p:attrNameLst>
                                          <p:attrName>style.visibility</p:attrName>
                                        </p:attrNameLst>
                                      </p:cBhvr>
                                      <p:to>
                                        <p:strVal val="visible"/>
                                      </p:to>
                                    </p:set>
                                    <p:anim calcmode="lin" valueType="num">
                                      <p:cBhvr additive="base">
                                        <p:cTn id="13" dur="500" fill="hold"/>
                                        <p:tgtEl>
                                          <p:spTgt spid="17414"/>
                                        </p:tgtEl>
                                        <p:attrNameLst>
                                          <p:attrName>ppt_x</p:attrName>
                                        </p:attrNameLst>
                                      </p:cBhvr>
                                      <p:tavLst>
                                        <p:tav tm="0">
                                          <p:val>
                                            <p:strVal val="#ppt_x"/>
                                          </p:val>
                                        </p:tav>
                                        <p:tav tm="100000">
                                          <p:val>
                                            <p:strVal val="#ppt_x"/>
                                          </p:val>
                                        </p:tav>
                                      </p:tavLst>
                                    </p:anim>
                                    <p:anim calcmode="lin" valueType="num">
                                      <p:cBhvr additive="base">
                                        <p:cTn id="14" dur="500" fill="hold"/>
                                        <p:tgtEl>
                                          <p:spTgt spid="1741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7413"/>
                                        </p:tgtEl>
                                        <p:attrNameLst>
                                          <p:attrName>style.visibility</p:attrName>
                                        </p:attrNameLst>
                                      </p:cBhvr>
                                      <p:to>
                                        <p:strVal val="visible"/>
                                      </p:to>
                                    </p:set>
                                    <p:anim calcmode="lin" valueType="num">
                                      <p:cBhvr additive="base">
                                        <p:cTn id="19" dur="500" fill="hold"/>
                                        <p:tgtEl>
                                          <p:spTgt spid="17413"/>
                                        </p:tgtEl>
                                        <p:attrNameLst>
                                          <p:attrName>ppt_x</p:attrName>
                                        </p:attrNameLst>
                                      </p:cBhvr>
                                      <p:tavLst>
                                        <p:tav tm="0">
                                          <p:val>
                                            <p:strVal val="#ppt_x"/>
                                          </p:val>
                                        </p:tav>
                                        <p:tav tm="100000">
                                          <p:val>
                                            <p:strVal val="#ppt_x"/>
                                          </p:val>
                                        </p:tav>
                                      </p:tavLst>
                                    </p:anim>
                                    <p:anim calcmode="lin" valueType="num">
                                      <p:cBhvr additive="base">
                                        <p:cTn id="20" dur="500" fill="hold"/>
                                        <p:tgtEl>
                                          <p:spTgt spid="17413"/>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7423"/>
                                        </p:tgtEl>
                                        <p:attrNameLst>
                                          <p:attrName>style.visibility</p:attrName>
                                        </p:attrNameLst>
                                      </p:cBhvr>
                                      <p:to>
                                        <p:strVal val="visible"/>
                                      </p:to>
                                    </p:set>
                                    <p:anim calcmode="lin" valueType="num">
                                      <p:cBhvr additive="base">
                                        <p:cTn id="25" dur="500" fill="hold"/>
                                        <p:tgtEl>
                                          <p:spTgt spid="17423"/>
                                        </p:tgtEl>
                                        <p:attrNameLst>
                                          <p:attrName>ppt_x</p:attrName>
                                        </p:attrNameLst>
                                      </p:cBhvr>
                                      <p:tavLst>
                                        <p:tav tm="0">
                                          <p:val>
                                            <p:strVal val="#ppt_x"/>
                                          </p:val>
                                        </p:tav>
                                        <p:tav tm="100000">
                                          <p:val>
                                            <p:strVal val="#ppt_x"/>
                                          </p:val>
                                        </p:tav>
                                      </p:tavLst>
                                    </p:anim>
                                    <p:anim calcmode="lin" valueType="num">
                                      <p:cBhvr additive="base">
                                        <p:cTn id="26" dur="500" fill="hold"/>
                                        <p:tgtEl>
                                          <p:spTgt spid="17423"/>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7416"/>
                                        </p:tgtEl>
                                        <p:attrNameLst>
                                          <p:attrName>style.visibility</p:attrName>
                                        </p:attrNameLst>
                                      </p:cBhvr>
                                      <p:to>
                                        <p:strVal val="visible"/>
                                      </p:to>
                                    </p:set>
                                    <p:anim calcmode="lin" valueType="num">
                                      <p:cBhvr additive="base">
                                        <p:cTn id="31" dur="500" fill="hold"/>
                                        <p:tgtEl>
                                          <p:spTgt spid="17416"/>
                                        </p:tgtEl>
                                        <p:attrNameLst>
                                          <p:attrName>ppt_x</p:attrName>
                                        </p:attrNameLst>
                                      </p:cBhvr>
                                      <p:tavLst>
                                        <p:tav tm="0">
                                          <p:val>
                                            <p:strVal val="#ppt_x"/>
                                          </p:val>
                                        </p:tav>
                                        <p:tav tm="100000">
                                          <p:val>
                                            <p:strVal val="#ppt_x"/>
                                          </p:val>
                                        </p:tav>
                                      </p:tavLst>
                                    </p:anim>
                                    <p:anim calcmode="lin" valueType="num">
                                      <p:cBhvr additive="base">
                                        <p:cTn id="32" dur="500" fill="hold"/>
                                        <p:tgtEl>
                                          <p:spTgt spid="17416"/>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7418"/>
                                        </p:tgtEl>
                                        <p:attrNameLst>
                                          <p:attrName>style.visibility</p:attrName>
                                        </p:attrNameLst>
                                      </p:cBhvr>
                                      <p:to>
                                        <p:strVal val="visible"/>
                                      </p:to>
                                    </p:set>
                                    <p:anim calcmode="lin" valueType="num">
                                      <p:cBhvr additive="base">
                                        <p:cTn id="37" dur="500" fill="hold"/>
                                        <p:tgtEl>
                                          <p:spTgt spid="17418"/>
                                        </p:tgtEl>
                                        <p:attrNameLst>
                                          <p:attrName>ppt_x</p:attrName>
                                        </p:attrNameLst>
                                      </p:cBhvr>
                                      <p:tavLst>
                                        <p:tav tm="0">
                                          <p:val>
                                            <p:strVal val="#ppt_x"/>
                                          </p:val>
                                        </p:tav>
                                        <p:tav tm="100000">
                                          <p:val>
                                            <p:strVal val="#ppt_x"/>
                                          </p:val>
                                        </p:tav>
                                      </p:tavLst>
                                    </p:anim>
                                    <p:anim calcmode="lin" valueType="num">
                                      <p:cBhvr additive="base">
                                        <p:cTn id="38" dur="500" fill="hold"/>
                                        <p:tgtEl>
                                          <p:spTgt spid="17418"/>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17420"/>
                                        </p:tgtEl>
                                        <p:attrNameLst>
                                          <p:attrName>style.visibility</p:attrName>
                                        </p:attrNameLst>
                                      </p:cBhvr>
                                      <p:to>
                                        <p:strVal val="visible"/>
                                      </p:to>
                                    </p:set>
                                    <p:anim calcmode="lin" valueType="num">
                                      <p:cBhvr additive="base">
                                        <p:cTn id="43" dur="500" fill="hold"/>
                                        <p:tgtEl>
                                          <p:spTgt spid="17420"/>
                                        </p:tgtEl>
                                        <p:attrNameLst>
                                          <p:attrName>ppt_x</p:attrName>
                                        </p:attrNameLst>
                                      </p:cBhvr>
                                      <p:tavLst>
                                        <p:tav tm="0">
                                          <p:val>
                                            <p:strVal val="#ppt_x"/>
                                          </p:val>
                                        </p:tav>
                                        <p:tav tm="100000">
                                          <p:val>
                                            <p:strVal val="#ppt_x"/>
                                          </p:val>
                                        </p:tav>
                                      </p:tavLst>
                                    </p:anim>
                                    <p:anim calcmode="lin" valueType="num">
                                      <p:cBhvr additive="base">
                                        <p:cTn id="44" dur="500" fill="hold"/>
                                        <p:tgtEl>
                                          <p:spTgt spid="1742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7413" grpId="0" animBg="1"/>
      <p:bldP spid="17414" grpId="0" animBg="1"/>
      <p:bldP spid="17416" grpId="0" animBg="1"/>
      <p:bldP spid="17418" grpId="0" animBg="1"/>
      <p:bldP spid="17420" grpId="0" animBg="1"/>
      <p:bldP spid="17423" grpId="0" animBg="1"/>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Picture 2"/>
          <p:cNvPicPr>
            <a:picLocks noChangeAspect="1" noChangeArrowheads="1"/>
          </p:cNvPicPr>
          <p:nvPr/>
        </p:nvPicPr>
        <p:blipFill>
          <a:blip r:embed="rId2" cstate="print"/>
          <a:srcRect l="29375" t="16250" r="26563" b="43750"/>
          <a:stretch>
            <a:fillRect/>
          </a:stretch>
        </p:blipFill>
        <p:spPr bwMode="auto">
          <a:xfrm>
            <a:off x="214313" y="785794"/>
            <a:ext cx="6786579" cy="5512438"/>
          </a:xfrm>
          <a:prstGeom prst="rect">
            <a:avLst/>
          </a:prstGeom>
          <a:noFill/>
          <a:ln w="9525">
            <a:noFill/>
            <a:miter lim="800000"/>
            <a:headEnd/>
            <a:tailEnd/>
          </a:ln>
          <a:effectLst/>
        </p:spPr>
      </p:pic>
      <p:sp>
        <p:nvSpPr>
          <p:cNvPr id="3" name="TextBox 2"/>
          <p:cNvSpPr txBox="1">
            <a:spLocks noChangeArrowheads="1"/>
          </p:cNvSpPr>
          <p:nvPr/>
        </p:nvSpPr>
        <p:spPr bwMode="auto">
          <a:xfrm>
            <a:off x="428596" y="0"/>
            <a:ext cx="8280400" cy="523875"/>
          </a:xfrm>
          <a:prstGeom prst="rect">
            <a:avLst/>
          </a:prstGeom>
          <a:solidFill>
            <a:schemeClr val="tx1"/>
          </a:solidFill>
          <a:ln w="9525">
            <a:noFill/>
            <a:miter lim="800000"/>
            <a:headEnd/>
            <a:tailEnd/>
          </a:ln>
        </p:spPr>
        <p:txBody>
          <a:bodyPr>
            <a:spAutoFit/>
          </a:bodyPr>
          <a:lstStyle/>
          <a:p>
            <a:pPr algn="ctr">
              <a:defRPr/>
            </a:pPr>
            <a:r>
              <a:rPr lang="en-US" sz="2800" b="1" dirty="0" smtClean="0">
                <a:solidFill>
                  <a:srgbClr val="50E2DB"/>
                </a:solidFill>
                <a:effectLst>
                  <a:outerShdw blurRad="50800" dist="38100" dir="2700000" algn="tl" rotWithShape="0">
                    <a:prstClr val="black">
                      <a:alpha val="40000"/>
                    </a:prstClr>
                  </a:outerShdw>
                  <a:reflection blurRad="6350" stA="55000" endA="300" endPos="45500" dir="5400000" sy="-100000" algn="bl" rotWithShape="0"/>
                </a:effectLst>
              </a:rPr>
              <a:t>CT Scan Abdomen</a:t>
            </a:r>
            <a:endParaRPr lang="en-US" sz="2800" b="1" dirty="0">
              <a:solidFill>
                <a:srgbClr val="50E2DB"/>
              </a:solidFill>
              <a:effectLst>
                <a:outerShdw blurRad="50800" dist="38100" dir="2700000" algn="tl" rotWithShape="0">
                  <a:prstClr val="black">
                    <a:alpha val="40000"/>
                  </a:prstClr>
                </a:outerShdw>
                <a:reflection blurRad="6350" stA="55000" endA="300" endPos="45500" dir="5400000" sy="-100000" algn="bl" rotWithShape="0"/>
              </a:effectLst>
            </a:endParaRPr>
          </a:p>
        </p:txBody>
      </p:sp>
      <p:sp>
        <p:nvSpPr>
          <p:cNvPr id="17413" name="TextBox 7"/>
          <p:cNvSpPr txBox="1">
            <a:spLocks noChangeArrowheads="1"/>
          </p:cNvSpPr>
          <p:nvPr/>
        </p:nvSpPr>
        <p:spPr bwMode="auto">
          <a:xfrm>
            <a:off x="0" y="2522538"/>
            <a:ext cx="1547813" cy="400110"/>
          </a:xfrm>
          <a:prstGeom prst="rect">
            <a:avLst/>
          </a:prstGeom>
          <a:solidFill>
            <a:schemeClr val="tx2"/>
          </a:solidFill>
          <a:ln w="9525">
            <a:noFill/>
            <a:miter lim="800000"/>
            <a:headEnd/>
            <a:tailEnd/>
          </a:ln>
        </p:spPr>
        <p:txBody>
          <a:bodyPr wrap="square">
            <a:spAutoFit/>
          </a:bodyPr>
          <a:lstStyle/>
          <a:p>
            <a:pPr algn="ctr"/>
            <a:r>
              <a:rPr lang="en-US" sz="2000" b="1" dirty="0" smtClean="0">
                <a:solidFill>
                  <a:srgbClr val="50E2DB"/>
                </a:solidFill>
              </a:rPr>
              <a:t>Sigmoid</a:t>
            </a:r>
            <a:endParaRPr lang="en-US" sz="2000" dirty="0">
              <a:solidFill>
                <a:srgbClr val="50E2DB"/>
              </a:solidFill>
            </a:endParaRPr>
          </a:p>
        </p:txBody>
      </p:sp>
      <p:sp>
        <p:nvSpPr>
          <p:cNvPr id="17414" name="TextBox 7"/>
          <p:cNvSpPr txBox="1">
            <a:spLocks noChangeArrowheads="1"/>
          </p:cNvSpPr>
          <p:nvPr/>
        </p:nvSpPr>
        <p:spPr bwMode="auto">
          <a:xfrm>
            <a:off x="0" y="3675063"/>
            <a:ext cx="1643042" cy="461665"/>
          </a:xfrm>
          <a:prstGeom prst="rect">
            <a:avLst/>
          </a:prstGeom>
          <a:solidFill>
            <a:schemeClr val="tx2"/>
          </a:solidFill>
          <a:ln w="9525">
            <a:noFill/>
            <a:miter lim="800000"/>
            <a:headEnd/>
            <a:tailEnd/>
          </a:ln>
        </p:spPr>
        <p:txBody>
          <a:bodyPr wrap="square">
            <a:spAutoFit/>
          </a:bodyPr>
          <a:lstStyle/>
          <a:p>
            <a:pPr algn="ctr"/>
            <a:r>
              <a:rPr lang="en-US" sz="2400" b="1" dirty="0" smtClean="0">
                <a:solidFill>
                  <a:srgbClr val="50E2DB"/>
                </a:solidFill>
              </a:rPr>
              <a:t>Sacrum</a:t>
            </a:r>
            <a:endParaRPr lang="en-US" sz="2400" dirty="0">
              <a:solidFill>
                <a:srgbClr val="50E2DB"/>
              </a:solidFill>
            </a:endParaRPr>
          </a:p>
        </p:txBody>
      </p:sp>
      <p:cxnSp>
        <p:nvCxnSpPr>
          <p:cNvPr id="10" name="Straight Arrow Connector 9"/>
          <p:cNvCxnSpPr/>
          <p:nvPr/>
        </p:nvCxnSpPr>
        <p:spPr>
          <a:xfrm rot="10800000">
            <a:off x="1500166" y="4000504"/>
            <a:ext cx="2214578" cy="357190"/>
          </a:xfrm>
          <a:prstGeom prst="straightConnector1">
            <a:avLst/>
          </a:prstGeom>
          <a:ln w="38100">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sp>
        <p:nvSpPr>
          <p:cNvPr id="17416" name="TextBox 7"/>
          <p:cNvSpPr txBox="1">
            <a:spLocks noChangeArrowheads="1"/>
          </p:cNvSpPr>
          <p:nvPr/>
        </p:nvSpPr>
        <p:spPr bwMode="auto">
          <a:xfrm>
            <a:off x="7573328" y="650875"/>
            <a:ext cx="1547812" cy="1077218"/>
          </a:xfrm>
          <a:prstGeom prst="rect">
            <a:avLst/>
          </a:prstGeom>
          <a:solidFill>
            <a:schemeClr val="tx2"/>
          </a:solidFill>
          <a:ln w="9525">
            <a:noFill/>
            <a:miter lim="800000"/>
            <a:headEnd/>
            <a:tailEnd/>
          </a:ln>
        </p:spPr>
        <p:txBody>
          <a:bodyPr wrap="square">
            <a:spAutoFit/>
          </a:bodyPr>
          <a:lstStyle/>
          <a:p>
            <a:pPr algn="ctr"/>
            <a:r>
              <a:rPr lang="en-US" sz="3200" b="1" dirty="0" err="1" smtClean="0">
                <a:solidFill>
                  <a:srgbClr val="50E2DB"/>
                </a:solidFill>
              </a:rPr>
              <a:t>Usus</a:t>
            </a:r>
            <a:r>
              <a:rPr lang="en-US" sz="3200" b="1" dirty="0" smtClean="0">
                <a:solidFill>
                  <a:srgbClr val="50E2DB"/>
                </a:solidFill>
              </a:rPr>
              <a:t> </a:t>
            </a:r>
            <a:r>
              <a:rPr lang="en-US" sz="3200" b="1" dirty="0" err="1" smtClean="0">
                <a:solidFill>
                  <a:srgbClr val="50E2DB"/>
                </a:solidFill>
              </a:rPr>
              <a:t>Halus</a:t>
            </a:r>
            <a:endParaRPr lang="en-US" sz="3200" dirty="0">
              <a:solidFill>
                <a:srgbClr val="50E2DB"/>
              </a:solidFill>
            </a:endParaRPr>
          </a:p>
        </p:txBody>
      </p:sp>
      <p:cxnSp>
        <p:nvCxnSpPr>
          <p:cNvPr id="15" name="Straight Arrow Connector 14"/>
          <p:cNvCxnSpPr>
            <a:endCxn id="17416" idx="1"/>
          </p:cNvCxnSpPr>
          <p:nvPr/>
        </p:nvCxnSpPr>
        <p:spPr>
          <a:xfrm flipV="1">
            <a:off x="3571868" y="1189484"/>
            <a:ext cx="4001460" cy="453566"/>
          </a:xfrm>
          <a:prstGeom prst="straightConnector1">
            <a:avLst/>
          </a:prstGeom>
          <a:ln w="38100">
            <a:solidFill>
              <a:schemeClr val="bg1"/>
            </a:solidFill>
            <a:headEnd type="triangle"/>
            <a:tailEnd type="none"/>
          </a:ln>
        </p:spPr>
        <p:style>
          <a:lnRef idx="1">
            <a:schemeClr val="accent1"/>
          </a:lnRef>
          <a:fillRef idx="0">
            <a:schemeClr val="accent1"/>
          </a:fillRef>
          <a:effectRef idx="0">
            <a:schemeClr val="accent1"/>
          </a:effectRef>
          <a:fontRef idx="minor">
            <a:schemeClr val="tx1"/>
          </a:fontRef>
        </p:style>
      </p:cxnSp>
      <p:sp>
        <p:nvSpPr>
          <p:cNvPr id="17418" name="TextBox 7"/>
          <p:cNvSpPr txBox="1">
            <a:spLocks noChangeArrowheads="1"/>
          </p:cNvSpPr>
          <p:nvPr/>
        </p:nvSpPr>
        <p:spPr bwMode="auto">
          <a:xfrm>
            <a:off x="7643835" y="2017713"/>
            <a:ext cx="1500166" cy="461665"/>
          </a:xfrm>
          <a:prstGeom prst="rect">
            <a:avLst/>
          </a:prstGeom>
          <a:solidFill>
            <a:schemeClr val="tx2"/>
          </a:solidFill>
          <a:ln w="9525">
            <a:noFill/>
            <a:miter lim="800000"/>
            <a:headEnd/>
            <a:tailEnd/>
          </a:ln>
        </p:spPr>
        <p:txBody>
          <a:bodyPr wrap="square">
            <a:spAutoFit/>
          </a:bodyPr>
          <a:lstStyle/>
          <a:p>
            <a:pPr algn="ctr"/>
            <a:r>
              <a:rPr lang="en-US" sz="2400" b="1" dirty="0" smtClean="0">
                <a:solidFill>
                  <a:srgbClr val="50E2DB"/>
                </a:solidFill>
              </a:rPr>
              <a:t>Colon</a:t>
            </a:r>
            <a:endParaRPr lang="en-US" sz="2400" dirty="0">
              <a:solidFill>
                <a:srgbClr val="50E2DB"/>
              </a:solidFill>
            </a:endParaRPr>
          </a:p>
        </p:txBody>
      </p:sp>
      <p:cxnSp>
        <p:nvCxnSpPr>
          <p:cNvPr id="19" name="Straight Arrow Connector 18"/>
          <p:cNvCxnSpPr>
            <a:endCxn id="17418" idx="1"/>
          </p:cNvCxnSpPr>
          <p:nvPr/>
        </p:nvCxnSpPr>
        <p:spPr>
          <a:xfrm>
            <a:off x="5286380" y="2000240"/>
            <a:ext cx="2357455" cy="248306"/>
          </a:xfrm>
          <a:prstGeom prst="straightConnector1">
            <a:avLst/>
          </a:prstGeom>
          <a:ln w="38100">
            <a:solidFill>
              <a:schemeClr val="bg1"/>
            </a:solidFill>
            <a:headEnd type="triangle"/>
            <a:tailEnd type="none"/>
          </a:ln>
        </p:spPr>
        <p:style>
          <a:lnRef idx="1">
            <a:schemeClr val="accent1"/>
          </a:lnRef>
          <a:fillRef idx="0">
            <a:schemeClr val="accent1"/>
          </a:fillRef>
          <a:effectRef idx="0">
            <a:schemeClr val="accent1"/>
          </a:effectRef>
          <a:fontRef idx="minor">
            <a:schemeClr val="tx1"/>
          </a:fontRef>
        </p:style>
      </p:cxnSp>
      <p:sp>
        <p:nvSpPr>
          <p:cNvPr id="17420" name="TextBox 7"/>
          <p:cNvSpPr txBox="1">
            <a:spLocks noChangeArrowheads="1"/>
          </p:cNvSpPr>
          <p:nvPr/>
        </p:nvSpPr>
        <p:spPr bwMode="auto">
          <a:xfrm>
            <a:off x="7235825" y="3602038"/>
            <a:ext cx="1479579" cy="400110"/>
          </a:xfrm>
          <a:prstGeom prst="rect">
            <a:avLst/>
          </a:prstGeom>
          <a:solidFill>
            <a:schemeClr val="tx2"/>
          </a:solidFill>
          <a:ln w="9525">
            <a:noFill/>
            <a:miter lim="800000"/>
            <a:headEnd/>
            <a:tailEnd/>
          </a:ln>
        </p:spPr>
        <p:txBody>
          <a:bodyPr wrap="square">
            <a:spAutoFit/>
          </a:bodyPr>
          <a:lstStyle/>
          <a:p>
            <a:pPr algn="ctr"/>
            <a:r>
              <a:rPr lang="en-US" sz="2000" b="1" dirty="0" smtClean="0">
                <a:solidFill>
                  <a:srgbClr val="50E2DB"/>
                </a:solidFill>
              </a:rPr>
              <a:t>Os Ilium</a:t>
            </a:r>
            <a:endParaRPr lang="en-US" sz="2000" dirty="0">
              <a:solidFill>
                <a:srgbClr val="50E2DB"/>
              </a:solidFill>
            </a:endParaRPr>
          </a:p>
        </p:txBody>
      </p:sp>
      <p:cxnSp>
        <p:nvCxnSpPr>
          <p:cNvPr id="21" name="Straight Arrow Connector 20"/>
          <p:cNvCxnSpPr/>
          <p:nvPr/>
        </p:nvCxnSpPr>
        <p:spPr>
          <a:xfrm flipV="1">
            <a:off x="5143504" y="3857628"/>
            <a:ext cx="1571636" cy="357190"/>
          </a:xfrm>
          <a:prstGeom prst="straightConnector1">
            <a:avLst/>
          </a:prstGeom>
          <a:ln w="38100">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cxnSp>
        <p:nvCxnSpPr>
          <p:cNvPr id="24" name="Straight Arrow Connector 23"/>
          <p:cNvCxnSpPr/>
          <p:nvPr/>
        </p:nvCxnSpPr>
        <p:spPr>
          <a:xfrm rot="16200000" flipV="1">
            <a:off x="1393010" y="1107265"/>
            <a:ext cx="1143008" cy="928693"/>
          </a:xfrm>
          <a:prstGeom prst="straightConnector1">
            <a:avLst/>
          </a:prstGeom>
          <a:ln w="38100">
            <a:solidFill>
              <a:schemeClr val="bg1"/>
            </a:solidFill>
            <a:headEnd type="triangle"/>
            <a:tailEnd type="none"/>
          </a:ln>
        </p:spPr>
        <p:style>
          <a:lnRef idx="1">
            <a:schemeClr val="accent1"/>
          </a:lnRef>
          <a:fillRef idx="0">
            <a:schemeClr val="accent1"/>
          </a:fillRef>
          <a:effectRef idx="0">
            <a:schemeClr val="accent1"/>
          </a:effectRef>
          <a:fontRef idx="minor">
            <a:schemeClr val="tx1"/>
          </a:fontRef>
        </p:style>
      </p:cxnSp>
      <p:sp>
        <p:nvSpPr>
          <p:cNvPr id="17423" name="TextBox 7"/>
          <p:cNvSpPr txBox="1">
            <a:spLocks noChangeArrowheads="1"/>
          </p:cNvSpPr>
          <p:nvPr/>
        </p:nvSpPr>
        <p:spPr bwMode="auto">
          <a:xfrm>
            <a:off x="179388" y="793750"/>
            <a:ext cx="1392216" cy="461665"/>
          </a:xfrm>
          <a:prstGeom prst="rect">
            <a:avLst/>
          </a:prstGeom>
          <a:solidFill>
            <a:schemeClr val="tx2"/>
          </a:solidFill>
          <a:ln w="9525">
            <a:noFill/>
            <a:miter lim="800000"/>
            <a:headEnd/>
            <a:tailEnd/>
          </a:ln>
        </p:spPr>
        <p:txBody>
          <a:bodyPr wrap="square">
            <a:spAutoFit/>
          </a:bodyPr>
          <a:lstStyle/>
          <a:p>
            <a:pPr algn="ctr"/>
            <a:r>
              <a:rPr lang="en-US" sz="2400" b="1" dirty="0" smtClean="0">
                <a:solidFill>
                  <a:srgbClr val="50E2DB"/>
                </a:solidFill>
              </a:rPr>
              <a:t>Colon</a:t>
            </a:r>
            <a:endParaRPr lang="en-US" sz="2400" dirty="0">
              <a:solidFill>
                <a:srgbClr val="50E2DB"/>
              </a:solidFill>
            </a:endParaRPr>
          </a:p>
        </p:txBody>
      </p:sp>
      <p:cxnSp>
        <p:nvCxnSpPr>
          <p:cNvPr id="23" name="Straight Arrow Connector 22"/>
          <p:cNvCxnSpPr/>
          <p:nvPr/>
        </p:nvCxnSpPr>
        <p:spPr>
          <a:xfrm rot="10800000">
            <a:off x="1700218" y="3028880"/>
            <a:ext cx="1585899" cy="114368"/>
          </a:xfrm>
          <a:prstGeom prst="straightConnector1">
            <a:avLst/>
          </a:prstGeom>
          <a:ln w="38100">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pic>
        <p:nvPicPr>
          <p:cNvPr id="30" name="Picture 29"/>
          <p:cNvPicPr>
            <a:picLocks noChangeAspect="1" noChangeArrowheads="1"/>
          </p:cNvPicPr>
          <p:nvPr/>
        </p:nvPicPr>
        <p:blipFill>
          <a:blip r:embed="rId2" cstate="print"/>
          <a:srcRect l="29375" t="61250" r="53750" b="8750"/>
          <a:stretch>
            <a:fillRect/>
          </a:stretch>
        </p:blipFill>
        <p:spPr bwMode="auto">
          <a:xfrm>
            <a:off x="6965173" y="4286256"/>
            <a:ext cx="1821669" cy="2428892"/>
          </a:xfrm>
          <a:prstGeom prst="rect">
            <a:avLst/>
          </a:prstGeom>
          <a:noFill/>
          <a:ln w="9525">
            <a:noFill/>
            <a:miter lim="800000"/>
            <a:headEnd/>
            <a:tailEnd/>
          </a:ln>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7414"/>
                                        </p:tgtEl>
                                        <p:attrNameLst>
                                          <p:attrName>style.visibility</p:attrName>
                                        </p:attrNameLst>
                                      </p:cBhvr>
                                      <p:to>
                                        <p:strVal val="visible"/>
                                      </p:to>
                                    </p:set>
                                    <p:anim calcmode="lin" valueType="num">
                                      <p:cBhvr additive="base">
                                        <p:cTn id="13" dur="500" fill="hold"/>
                                        <p:tgtEl>
                                          <p:spTgt spid="17414"/>
                                        </p:tgtEl>
                                        <p:attrNameLst>
                                          <p:attrName>ppt_x</p:attrName>
                                        </p:attrNameLst>
                                      </p:cBhvr>
                                      <p:tavLst>
                                        <p:tav tm="0">
                                          <p:val>
                                            <p:strVal val="#ppt_x"/>
                                          </p:val>
                                        </p:tav>
                                        <p:tav tm="100000">
                                          <p:val>
                                            <p:strVal val="#ppt_x"/>
                                          </p:val>
                                        </p:tav>
                                      </p:tavLst>
                                    </p:anim>
                                    <p:anim calcmode="lin" valueType="num">
                                      <p:cBhvr additive="base">
                                        <p:cTn id="14" dur="500" fill="hold"/>
                                        <p:tgtEl>
                                          <p:spTgt spid="1741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7413"/>
                                        </p:tgtEl>
                                        <p:attrNameLst>
                                          <p:attrName>style.visibility</p:attrName>
                                        </p:attrNameLst>
                                      </p:cBhvr>
                                      <p:to>
                                        <p:strVal val="visible"/>
                                      </p:to>
                                    </p:set>
                                    <p:anim calcmode="lin" valueType="num">
                                      <p:cBhvr additive="base">
                                        <p:cTn id="19" dur="500" fill="hold"/>
                                        <p:tgtEl>
                                          <p:spTgt spid="17413"/>
                                        </p:tgtEl>
                                        <p:attrNameLst>
                                          <p:attrName>ppt_x</p:attrName>
                                        </p:attrNameLst>
                                      </p:cBhvr>
                                      <p:tavLst>
                                        <p:tav tm="0">
                                          <p:val>
                                            <p:strVal val="#ppt_x"/>
                                          </p:val>
                                        </p:tav>
                                        <p:tav tm="100000">
                                          <p:val>
                                            <p:strVal val="#ppt_x"/>
                                          </p:val>
                                        </p:tav>
                                      </p:tavLst>
                                    </p:anim>
                                    <p:anim calcmode="lin" valueType="num">
                                      <p:cBhvr additive="base">
                                        <p:cTn id="20" dur="500" fill="hold"/>
                                        <p:tgtEl>
                                          <p:spTgt spid="17413"/>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7423"/>
                                        </p:tgtEl>
                                        <p:attrNameLst>
                                          <p:attrName>style.visibility</p:attrName>
                                        </p:attrNameLst>
                                      </p:cBhvr>
                                      <p:to>
                                        <p:strVal val="visible"/>
                                      </p:to>
                                    </p:set>
                                    <p:anim calcmode="lin" valueType="num">
                                      <p:cBhvr additive="base">
                                        <p:cTn id="25" dur="500" fill="hold"/>
                                        <p:tgtEl>
                                          <p:spTgt spid="17423"/>
                                        </p:tgtEl>
                                        <p:attrNameLst>
                                          <p:attrName>ppt_x</p:attrName>
                                        </p:attrNameLst>
                                      </p:cBhvr>
                                      <p:tavLst>
                                        <p:tav tm="0">
                                          <p:val>
                                            <p:strVal val="#ppt_x"/>
                                          </p:val>
                                        </p:tav>
                                        <p:tav tm="100000">
                                          <p:val>
                                            <p:strVal val="#ppt_x"/>
                                          </p:val>
                                        </p:tav>
                                      </p:tavLst>
                                    </p:anim>
                                    <p:anim calcmode="lin" valueType="num">
                                      <p:cBhvr additive="base">
                                        <p:cTn id="26" dur="500" fill="hold"/>
                                        <p:tgtEl>
                                          <p:spTgt spid="17423"/>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7416"/>
                                        </p:tgtEl>
                                        <p:attrNameLst>
                                          <p:attrName>style.visibility</p:attrName>
                                        </p:attrNameLst>
                                      </p:cBhvr>
                                      <p:to>
                                        <p:strVal val="visible"/>
                                      </p:to>
                                    </p:set>
                                    <p:anim calcmode="lin" valueType="num">
                                      <p:cBhvr additive="base">
                                        <p:cTn id="31" dur="500" fill="hold"/>
                                        <p:tgtEl>
                                          <p:spTgt spid="17416"/>
                                        </p:tgtEl>
                                        <p:attrNameLst>
                                          <p:attrName>ppt_x</p:attrName>
                                        </p:attrNameLst>
                                      </p:cBhvr>
                                      <p:tavLst>
                                        <p:tav tm="0">
                                          <p:val>
                                            <p:strVal val="#ppt_x"/>
                                          </p:val>
                                        </p:tav>
                                        <p:tav tm="100000">
                                          <p:val>
                                            <p:strVal val="#ppt_x"/>
                                          </p:val>
                                        </p:tav>
                                      </p:tavLst>
                                    </p:anim>
                                    <p:anim calcmode="lin" valueType="num">
                                      <p:cBhvr additive="base">
                                        <p:cTn id="32" dur="500" fill="hold"/>
                                        <p:tgtEl>
                                          <p:spTgt spid="17416"/>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7418"/>
                                        </p:tgtEl>
                                        <p:attrNameLst>
                                          <p:attrName>style.visibility</p:attrName>
                                        </p:attrNameLst>
                                      </p:cBhvr>
                                      <p:to>
                                        <p:strVal val="visible"/>
                                      </p:to>
                                    </p:set>
                                    <p:anim calcmode="lin" valueType="num">
                                      <p:cBhvr additive="base">
                                        <p:cTn id="37" dur="500" fill="hold"/>
                                        <p:tgtEl>
                                          <p:spTgt spid="17418"/>
                                        </p:tgtEl>
                                        <p:attrNameLst>
                                          <p:attrName>ppt_x</p:attrName>
                                        </p:attrNameLst>
                                      </p:cBhvr>
                                      <p:tavLst>
                                        <p:tav tm="0">
                                          <p:val>
                                            <p:strVal val="#ppt_x"/>
                                          </p:val>
                                        </p:tav>
                                        <p:tav tm="100000">
                                          <p:val>
                                            <p:strVal val="#ppt_x"/>
                                          </p:val>
                                        </p:tav>
                                      </p:tavLst>
                                    </p:anim>
                                    <p:anim calcmode="lin" valueType="num">
                                      <p:cBhvr additive="base">
                                        <p:cTn id="38" dur="500" fill="hold"/>
                                        <p:tgtEl>
                                          <p:spTgt spid="17418"/>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17420"/>
                                        </p:tgtEl>
                                        <p:attrNameLst>
                                          <p:attrName>style.visibility</p:attrName>
                                        </p:attrNameLst>
                                      </p:cBhvr>
                                      <p:to>
                                        <p:strVal val="visible"/>
                                      </p:to>
                                    </p:set>
                                    <p:anim calcmode="lin" valueType="num">
                                      <p:cBhvr additive="base">
                                        <p:cTn id="43" dur="500" fill="hold"/>
                                        <p:tgtEl>
                                          <p:spTgt spid="17420"/>
                                        </p:tgtEl>
                                        <p:attrNameLst>
                                          <p:attrName>ppt_x</p:attrName>
                                        </p:attrNameLst>
                                      </p:cBhvr>
                                      <p:tavLst>
                                        <p:tav tm="0">
                                          <p:val>
                                            <p:strVal val="#ppt_x"/>
                                          </p:val>
                                        </p:tav>
                                        <p:tav tm="100000">
                                          <p:val>
                                            <p:strVal val="#ppt_x"/>
                                          </p:val>
                                        </p:tav>
                                      </p:tavLst>
                                    </p:anim>
                                    <p:anim calcmode="lin" valueType="num">
                                      <p:cBhvr additive="base">
                                        <p:cTn id="44" dur="500" fill="hold"/>
                                        <p:tgtEl>
                                          <p:spTgt spid="1742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7413" grpId="0" animBg="1"/>
      <p:bldP spid="17414" grpId="0" animBg="1"/>
      <p:bldP spid="17416" grpId="0" animBg="1"/>
      <p:bldP spid="17418" grpId="0" animBg="1"/>
      <p:bldP spid="17420" grpId="0" animBg="1"/>
      <p:bldP spid="17423" grpId="0" animBg="1"/>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Picture 2"/>
          <p:cNvPicPr>
            <a:picLocks noChangeAspect="1" noChangeArrowheads="1"/>
          </p:cNvPicPr>
          <p:nvPr/>
        </p:nvPicPr>
        <p:blipFill>
          <a:blip r:embed="rId2" cstate="print"/>
          <a:srcRect l="29063" t="18750" r="25937" b="43749"/>
          <a:stretch>
            <a:fillRect/>
          </a:stretch>
        </p:blipFill>
        <p:spPr bwMode="auto">
          <a:xfrm>
            <a:off x="452821" y="857231"/>
            <a:ext cx="6619509" cy="5286413"/>
          </a:xfrm>
          <a:prstGeom prst="rect">
            <a:avLst/>
          </a:prstGeom>
          <a:noFill/>
          <a:ln w="9525">
            <a:noFill/>
            <a:miter lim="800000"/>
            <a:headEnd/>
            <a:tailEnd/>
          </a:ln>
          <a:effectLst/>
        </p:spPr>
      </p:pic>
      <p:sp>
        <p:nvSpPr>
          <p:cNvPr id="3" name="TextBox 2"/>
          <p:cNvSpPr txBox="1">
            <a:spLocks noChangeArrowheads="1"/>
          </p:cNvSpPr>
          <p:nvPr/>
        </p:nvSpPr>
        <p:spPr bwMode="auto">
          <a:xfrm>
            <a:off x="428596" y="0"/>
            <a:ext cx="8280400" cy="523875"/>
          </a:xfrm>
          <a:prstGeom prst="rect">
            <a:avLst/>
          </a:prstGeom>
          <a:solidFill>
            <a:schemeClr val="tx1"/>
          </a:solidFill>
          <a:ln w="9525">
            <a:noFill/>
            <a:miter lim="800000"/>
            <a:headEnd/>
            <a:tailEnd/>
          </a:ln>
        </p:spPr>
        <p:txBody>
          <a:bodyPr>
            <a:spAutoFit/>
          </a:bodyPr>
          <a:lstStyle/>
          <a:p>
            <a:pPr algn="ctr">
              <a:defRPr/>
            </a:pPr>
            <a:r>
              <a:rPr lang="en-US" sz="2800" b="1" dirty="0" smtClean="0">
                <a:solidFill>
                  <a:srgbClr val="50E2DB"/>
                </a:solidFill>
                <a:effectLst>
                  <a:outerShdw blurRad="50800" dist="38100" dir="2700000" algn="tl" rotWithShape="0">
                    <a:prstClr val="black">
                      <a:alpha val="40000"/>
                    </a:prstClr>
                  </a:outerShdw>
                  <a:reflection blurRad="6350" stA="55000" endA="300" endPos="45500" dir="5400000" sy="-100000" algn="bl" rotWithShape="0"/>
                </a:effectLst>
              </a:rPr>
              <a:t>CT Scan Abdomen</a:t>
            </a:r>
            <a:endParaRPr lang="en-US" sz="2800" b="1" dirty="0">
              <a:solidFill>
                <a:srgbClr val="50E2DB"/>
              </a:solidFill>
              <a:effectLst>
                <a:outerShdw blurRad="50800" dist="38100" dir="2700000" algn="tl" rotWithShape="0">
                  <a:prstClr val="black">
                    <a:alpha val="40000"/>
                  </a:prstClr>
                </a:outerShdw>
                <a:reflection blurRad="6350" stA="55000" endA="300" endPos="45500" dir="5400000" sy="-100000" algn="bl" rotWithShape="0"/>
              </a:effectLst>
            </a:endParaRPr>
          </a:p>
        </p:txBody>
      </p:sp>
      <p:sp>
        <p:nvSpPr>
          <p:cNvPr id="17413" name="TextBox 7"/>
          <p:cNvSpPr txBox="1">
            <a:spLocks noChangeArrowheads="1"/>
          </p:cNvSpPr>
          <p:nvPr/>
        </p:nvSpPr>
        <p:spPr bwMode="auto">
          <a:xfrm>
            <a:off x="0" y="2522538"/>
            <a:ext cx="1547813" cy="400110"/>
          </a:xfrm>
          <a:prstGeom prst="rect">
            <a:avLst/>
          </a:prstGeom>
          <a:solidFill>
            <a:schemeClr val="tx2"/>
          </a:solidFill>
          <a:ln w="9525">
            <a:noFill/>
            <a:miter lim="800000"/>
            <a:headEnd/>
            <a:tailEnd/>
          </a:ln>
        </p:spPr>
        <p:txBody>
          <a:bodyPr wrap="square">
            <a:spAutoFit/>
          </a:bodyPr>
          <a:lstStyle/>
          <a:p>
            <a:pPr algn="ctr"/>
            <a:r>
              <a:rPr lang="en-US" sz="2000" b="1" dirty="0" smtClean="0">
                <a:solidFill>
                  <a:srgbClr val="50E2DB"/>
                </a:solidFill>
              </a:rPr>
              <a:t>RECTUM</a:t>
            </a:r>
            <a:endParaRPr lang="en-US" sz="2000" dirty="0">
              <a:solidFill>
                <a:srgbClr val="50E2DB"/>
              </a:solidFill>
            </a:endParaRPr>
          </a:p>
        </p:txBody>
      </p:sp>
      <p:sp>
        <p:nvSpPr>
          <p:cNvPr id="17414" name="TextBox 7"/>
          <p:cNvSpPr txBox="1">
            <a:spLocks noChangeArrowheads="1"/>
          </p:cNvSpPr>
          <p:nvPr/>
        </p:nvSpPr>
        <p:spPr bwMode="auto">
          <a:xfrm>
            <a:off x="0" y="3675063"/>
            <a:ext cx="1643042" cy="461665"/>
          </a:xfrm>
          <a:prstGeom prst="rect">
            <a:avLst/>
          </a:prstGeom>
          <a:solidFill>
            <a:schemeClr val="tx2"/>
          </a:solidFill>
          <a:ln w="9525">
            <a:noFill/>
            <a:miter lim="800000"/>
            <a:headEnd/>
            <a:tailEnd/>
          </a:ln>
        </p:spPr>
        <p:txBody>
          <a:bodyPr wrap="square">
            <a:spAutoFit/>
          </a:bodyPr>
          <a:lstStyle/>
          <a:p>
            <a:pPr algn="ctr"/>
            <a:r>
              <a:rPr lang="en-US" sz="2400" b="1" dirty="0" smtClean="0">
                <a:solidFill>
                  <a:srgbClr val="50E2DB"/>
                </a:solidFill>
              </a:rPr>
              <a:t>SACRUM</a:t>
            </a:r>
            <a:endParaRPr lang="en-US" sz="2400" dirty="0">
              <a:solidFill>
                <a:srgbClr val="50E2DB"/>
              </a:solidFill>
            </a:endParaRPr>
          </a:p>
        </p:txBody>
      </p:sp>
      <p:cxnSp>
        <p:nvCxnSpPr>
          <p:cNvPr id="10" name="Straight Arrow Connector 9"/>
          <p:cNvCxnSpPr/>
          <p:nvPr/>
        </p:nvCxnSpPr>
        <p:spPr>
          <a:xfrm rot="10800000">
            <a:off x="1500166" y="4000504"/>
            <a:ext cx="2286016" cy="1500198"/>
          </a:xfrm>
          <a:prstGeom prst="straightConnector1">
            <a:avLst/>
          </a:prstGeom>
          <a:ln w="38100">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sp>
        <p:nvSpPr>
          <p:cNvPr id="17416" name="TextBox 7"/>
          <p:cNvSpPr txBox="1">
            <a:spLocks noChangeArrowheads="1"/>
          </p:cNvSpPr>
          <p:nvPr/>
        </p:nvSpPr>
        <p:spPr bwMode="auto">
          <a:xfrm>
            <a:off x="7286644" y="650875"/>
            <a:ext cx="1834496" cy="1077218"/>
          </a:xfrm>
          <a:prstGeom prst="rect">
            <a:avLst/>
          </a:prstGeom>
          <a:solidFill>
            <a:schemeClr val="tx2"/>
          </a:solidFill>
          <a:ln w="9525">
            <a:noFill/>
            <a:miter lim="800000"/>
            <a:headEnd/>
            <a:tailEnd/>
          </a:ln>
        </p:spPr>
        <p:txBody>
          <a:bodyPr wrap="square">
            <a:spAutoFit/>
          </a:bodyPr>
          <a:lstStyle/>
          <a:p>
            <a:pPr algn="ctr"/>
            <a:r>
              <a:rPr lang="en-US" sz="3200" b="1" dirty="0" err="1" smtClean="0">
                <a:solidFill>
                  <a:srgbClr val="50E2DB"/>
                </a:solidFill>
              </a:rPr>
              <a:t>Kandung</a:t>
            </a:r>
            <a:r>
              <a:rPr lang="en-US" sz="3200" b="1" dirty="0" smtClean="0">
                <a:solidFill>
                  <a:srgbClr val="50E2DB"/>
                </a:solidFill>
              </a:rPr>
              <a:t> </a:t>
            </a:r>
            <a:r>
              <a:rPr lang="en-US" sz="3200" b="1" dirty="0" err="1" smtClean="0">
                <a:solidFill>
                  <a:srgbClr val="50E2DB"/>
                </a:solidFill>
              </a:rPr>
              <a:t>Kemih</a:t>
            </a:r>
            <a:endParaRPr lang="en-US" sz="3200" dirty="0">
              <a:solidFill>
                <a:srgbClr val="50E2DB"/>
              </a:solidFill>
            </a:endParaRPr>
          </a:p>
        </p:txBody>
      </p:sp>
      <p:cxnSp>
        <p:nvCxnSpPr>
          <p:cNvPr id="15" name="Straight Arrow Connector 14"/>
          <p:cNvCxnSpPr>
            <a:endCxn id="17416" idx="1"/>
          </p:cNvCxnSpPr>
          <p:nvPr/>
        </p:nvCxnSpPr>
        <p:spPr>
          <a:xfrm flipV="1">
            <a:off x="3643306" y="1189484"/>
            <a:ext cx="3643338" cy="810756"/>
          </a:xfrm>
          <a:prstGeom prst="straightConnector1">
            <a:avLst/>
          </a:prstGeom>
          <a:ln w="38100">
            <a:solidFill>
              <a:schemeClr val="bg1"/>
            </a:solidFill>
            <a:headEnd type="triangle"/>
            <a:tailEnd type="none"/>
          </a:ln>
        </p:spPr>
        <p:style>
          <a:lnRef idx="1">
            <a:schemeClr val="accent1"/>
          </a:lnRef>
          <a:fillRef idx="0">
            <a:schemeClr val="accent1"/>
          </a:fillRef>
          <a:effectRef idx="0">
            <a:schemeClr val="accent1"/>
          </a:effectRef>
          <a:fontRef idx="minor">
            <a:schemeClr val="tx1"/>
          </a:fontRef>
        </p:style>
      </p:cxnSp>
      <p:sp>
        <p:nvSpPr>
          <p:cNvPr id="17420" name="TextBox 7"/>
          <p:cNvSpPr txBox="1">
            <a:spLocks noChangeArrowheads="1"/>
          </p:cNvSpPr>
          <p:nvPr/>
        </p:nvSpPr>
        <p:spPr bwMode="auto">
          <a:xfrm>
            <a:off x="7235825" y="3602038"/>
            <a:ext cx="1479579" cy="400110"/>
          </a:xfrm>
          <a:prstGeom prst="rect">
            <a:avLst/>
          </a:prstGeom>
          <a:solidFill>
            <a:schemeClr val="tx2"/>
          </a:solidFill>
          <a:ln w="9525">
            <a:noFill/>
            <a:miter lim="800000"/>
            <a:headEnd/>
            <a:tailEnd/>
          </a:ln>
        </p:spPr>
        <p:txBody>
          <a:bodyPr wrap="square">
            <a:spAutoFit/>
          </a:bodyPr>
          <a:lstStyle/>
          <a:p>
            <a:pPr algn="ctr"/>
            <a:r>
              <a:rPr lang="en-US" sz="2000" b="1" dirty="0" smtClean="0">
                <a:solidFill>
                  <a:srgbClr val="50E2DB"/>
                </a:solidFill>
              </a:rPr>
              <a:t>Os Ilium</a:t>
            </a:r>
            <a:endParaRPr lang="en-US" sz="2000" dirty="0">
              <a:solidFill>
                <a:srgbClr val="50E2DB"/>
              </a:solidFill>
            </a:endParaRPr>
          </a:p>
        </p:txBody>
      </p:sp>
      <p:cxnSp>
        <p:nvCxnSpPr>
          <p:cNvPr id="21" name="Straight Arrow Connector 20"/>
          <p:cNvCxnSpPr/>
          <p:nvPr/>
        </p:nvCxnSpPr>
        <p:spPr>
          <a:xfrm>
            <a:off x="5357818" y="3500438"/>
            <a:ext cx="1357322" cy="357190"/>
          </a:xfrm>
          <a:prstGeom prst="straightConnector1">
            <a:avLst/>
          </a:prstGeom>
          <a:ln w="38100">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cxnSp>
        <p:nvCxnSpPr>
          <p:cNvPr id="23" name="Straight Arrow Connector 22"/>
          <p:cNvCxnSpPr/>
          <p:nvPr/>
        </p:nvCxnSpPr>
        <p:spPr>
          <a:xfrm rot="10800000">
            <a:off x="1700220" y="3028880"/>
            <a:ext cx="2014525" cy="1400252"/>
          </a:xfrm>
          <a:prstGeom prst="straightConnector1">
            <a:avLst/>
          </a:prstGeom>
          <a:ln w="38100">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pic>
        <p:nvPicPr>
          <p:cNvPr id="28" name="Picture 27"/>
          <p:cNvPicPr>
            <a:picLocks noChangeAspect="1" noChangeArrowheads="1"/>
          </p:cNvPicPr>
          <p:nvPr/>
        </p:nvPicPr>
        <p:blipFill>
          <a:blip r:embed="rId2" cstate="print"/>
          <a:srcRect l="29063" t="63751" r="54062" b="8749"/>
          <a:stretch>
            <a:fillRect/>
          </a:stretch>
        </p:blipFill>
        <p:spPr bwMode="auto">
          <a:xfrm>
            <a:off x="6929454" y="4214818"/>
            <a:ext cx="1870377" cy="2286016"/>
          </a:xfrm>
          <a:prstGeom prst="rect">
            <a:avLst/>
          </a:prstGeom>
          <a:noFill/>
          <a:ln w="9525">
            <a:noFill/>
            <a:miter lim="800000"/>
            <a:headEnd/>
            <a:tailEnd/>
          </a:ln>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7414"/>
                                        </p:tgtEl>
                                        <p:attrNameLst>
                                          <p:attrName>style.visibility</p:attrName>
                                        </p:attrNameLst>
                                      </p:cBhvr>
                                      <p:to>
                                        <p:strVal val="visible"/>
                                      </p:to>
                                    </p:set>
                                    <p:anim calcmode="lin" valueType="num">
                                      <p:cBhvr additive="base">
                                        <p:cTn id="13" dur="500" fill="hold"/>
                                        <p:tgtEl>
                                          <p:spTgt spid="17414"/>
                                        </p:tgtEl>
                                        <p:attrNameLst>
                                          <p:attrName>ppt_x</p:attrName>
                                        </p:attrNameLst>
                                      </p:cBhvr>
                                      <p:tavLst>
                                        <p:tav tm="0">
                                          <p:val>
                                            <p:strVal val="#ppt_x"/>
                                          </p:val>
                                        </p:tav>
                                        <p:tav tm="100000">
                                          <p:val>
                                            <p:strVal val="#ppt_x"/>
                                          </p:val>
                                        </p:tav>
                                      </p:tavLst>
                                    </p:anim>
                                    <p:anim calcmode="lin" valueType="num">
                                      <p:cBhvr additive="base">
                                        <p:cTn id="14" dur="500" fill="hold"/>
                                        <p:tgtEl>
                                          <p:spTgt spid="1741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7413"/>
                                        </p:tgtEl>
                                        <p:attrNameLst>
                                          <p:attrName>style.visibility</p:attrName>
                                        </p:attrNameLst>
                                      </p:cBhvr>
                                      <p:to>
                                        <p:strVal val="visible"/>
                                      </p:to>
                                    </p:set>
                                    <p:anim calcmode="lin" valueType="num">
                                      <p:cBhvr additive="base">
                                        <p:cTn id="19" dur="500" fill="hold"/>
                                        <p:tgtEl>
                                          <p:spTgt spid="17413"/>
                                        </p:tgtEl>
                                        <p:attrNameLst>
                                          <p:attrName>ppt_x</p:attrName>
                                        </p:attrNameLst>
                                      </p:cBhvr>
                                      <p:tavLst>
                                        <p:tav tm="0">
                                          <p:val>
                                            <p:strVal val="#ppt_x"/>
                                          </p:val>
                                        </p:tav>
                                        <p:tav tm="100000">
                                          <p:val>
                                            <p:strVal val="#ppt_x"/>
                                          </p:val>
                                        </p:tav>
                                      </p:tavLst>
                                    </p:anim>
                                    <p:anim calcmode="lin" valueType="num">
                                      <p:cBhvr additive="base">
                                        <p:cTn id="20" dur="500" fill="hold"/>
                                        <p:tgtEl>
                                          <p:spTgt spid="17413"/>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7416"/>
                                        </p:tgtEl>
                                        <p:attrNameLst>
                                          <p:attrName>style.visibility</p:attrName>
                                        </p:attrNameLst>
                                      </p:cBhvr>
                                      <p:to>
                                        <p:strVal val="visible"/>
                                      </p:to>
                                    </p:set>
                                    <p:anim calcmode="lin" valueType="num">
                                      <p:cBhvr additive="base">
                                        <p:cTn id="25" dur="500" fill="hold"/>
                                        <p:tgtEl>
                                          <p:spTgt spid="17416"/>
                                        </p:tgtEl>
                                        <p:attrNameLst>
                                          <p:attrName>ppt_x</p:attrName>
                                        </p:attrNameLst>
                                      </p:cBhvr>
                                      <p:tavLst>
                                        <p:tav tm="0">
                                          <p:val>
                                            <p:strVal val="#ppt_x"/>
                                          </p:val>
                                        </p:tav>
                                        <p:tav tm="100000">
                                          <p:val>
                                            <p:strVal val="#ppt_x"/>
                                          </p:val>
                                        </p:tav>
                                      </p:tavLst>
                                    </p:anim>
                                    <p:anim calcmode="lin" valueType="num">
                                      <p:cBhvr additive="base">
                                        <p:cTn id="26" dur="500" fill="hold"/>
                                        <p:tgtEl>
                                          <p:spTgt spid="17416"/>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7420"/>
                                        </p:tgtEl>
                                        <p:attrNameLst>
                                          <p:attrName>style.visibility</p:attrName>
                                        </p:attrNameLst>
                                      </p:cBhvr>
                                      <p:to>
                                        <p:strVal val="visible"/>
                                      </p:to>
                                    </p:set>
                                    <p:anim calcmode="lin" valueType="num">
                                      <p:cBhvr additive="base">
                                        <p:cTn id="31" dur="500" fill="hold"/>
                                        <p:tgtEl>
                                          <p:spTgt spid="17420"/>
                                        </p:tgtEl>
                                        <p:attrNameLst>
                                          <p:attrName>ppt_x</p:attrName>
                                        </p:attrNameLst>
                                      </p:cBhvr>
                                      <p:tavLst>
                                        <p:tav tm="0">
                                          <p:val>
                                            <p:strVal val="#ppt_x"/>
                                          </p:val>
                                        </p:tav>
                                        <p:tav tm="100000">
                                          <p:val>
                                            <p:strVal val="#ppt_x"/>
                                          </p:val>
                                        </p:tav>
                                      </p:tavLst>
                                    </p:anim>
                                    <p:anim calcmode="lin" valueType="num">
                                      <p:cBhvr additive="base">
                                        <p:cTn id="32" dur="500" fill="hold"/>
                                        <p:tgtEl>
                                          <p:spTgt spid="1742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7413" grpId="0" animBg="1"/>
      <p:bldP spid="17414" grpId="0" animBg="1"/>
      <p:bldP spid="17416" grpId="0" animBg="1"/>
      <p:bldP spid="17420" grpId="0" animBg="1"/>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2"/>
          <p:cNvPicPr>
            <a:picLocks noChangeAspect="1" noChangeArrowheads="1"/>
          </p:cNvPicPr>
          <p:nvPr/>
        </p:nvPicPr>
        <p:blipFill>
          <a:blip r:embed="rId2" cstate="print"/>
          <a:srcRect l="28437" t="21250" r="24687" b="38750"/>
          <a:stretch>
            <a:fillRect/>
          </a:stretch>
        </p:blipFill>
        <p:spPr bwMode="auto">
          <a:xfrm>
            <a:off x="642910" y="857232"/>
            <a:ext cx="7255422" cy="5500726"/>
          </a:xfrm>
          <a:prstGeom prst="rect">
            <a:avLst/>
          </a:prstGeom>
          <a:noFill/>
          <a:ln w="9525">
            <a:noFill/>
            <a:miter lim="800000"/>
            <a:headEnd/>
            <a:tailEnd/>
          </a:ln>
          <a:effectLst/>
        </p:spPr>
      </p:pic>
      <p:sp>
        <p:nvSpPr>
          <p:cNvPr id="3" name="TextBox 2"/>
          <p:cNvSpPr txBox="1">
            <a:spLocks noChangeArrowheads="1"/>
          </p:cNvSpPr>
          <p:nvPr/>
        </p:nvSpPr>
        <p:spPr bwMode="auto">
          <a:xfrm>
            <a:off x="428596" y="0"/>
            <a:ext cx="8280400" cy="523875"/>
          </a:xfrm>
          <a:prstGeom prst="rect">
            <a:avLst/>
          </a:prstGeom>
          <a:solidFill>
            <a:schemeClr val="tx1"/>
          </a:solidFill>
          <a:ln w="9525">
            <a:noFill/>
            <a:miter lim="800000"/>
            <a:headEnd/>
            <a:tailEnd/>
          </a:ln>
        </p:spPr>
        <p:txBody>
          <a:bodyPr>
            <a:spAutoFit/>
          </a:bodyPr>
          <a:lstStyle/>
          <a:p>
            <a:pPr algn="ctr">
              <a:defRPr/>
            </a:pPr>
            <a:r>
              <a:rPr lang="en-US" sz="2800" b="1" dirty="0" smtClean="0">
                <a:solidFill>
                  <a:srgbClr val="50E2DB"/>
                </a:solidFill>
                <a:effectLst>
                  <a:outerShdw blurRad="50800" dist="38100" dir="2700000" algn="tl" rotWithShape="0">
                    <a:prstClr val="black">
                      <a:alpha val="40000"/>
                    </a:prstClr>
                  </a:outerShdw>
                  <a:reflection blurRad="6350" stA="55000" endA="300" endPos="45500" dir="5400000" sy="-100000" algn="bl" rotWithShape="0"/>
                </a:effectLst>
              </a:rPr>
              <a:t>CT Scan Abdomen</a:t>
            </a:r>
            <a:endParaRPr lang="en-US" sz="2800" b="1" dirty="0">
              <a:solidFill>
                <a:srgbClr val="50E2DB"/>
              </a:solidFill>
              <a:effectLst>
                <a:outerShdw blurRad="50800" dist="38100" dir="2700000" algn="tl" rotWithShape="0">
                  <a:prstClr val="black">
                    <a:alpha val="40000"/>
                  </a:prstClr>
                </a:outerShdw>
                <a:reflection blurRad="6350" stA="55000" endA="300" endPos="45500" dir="5400000" sy="-100000" algn="bl" rotWithShape="0"/>
              </a:effectLst>
            </a:endParaRPr>
          </a:p>
        </p:txBody>
      </p:sp>
      <p:sp>
        <p:nvSpPr>
          <p:cNvPr id="17413" name="TextBox 7"/>
          <p:cNvSpPr txBox="1">
            <a:spLocks noChangeArrowheads="1"/>
          </p:cNvSpPr>
          <p:nvPr/>
        </p:nvSpPr>
        <p:spPr bwMode="auto">
          <a:xfrm>
            <a:off x="0" y="2522538"/>
            <a:ext cx="1547813" cy="400110"/>
          </a:xfrm>
          <a:prstGeom prst="rect">
            <a:avLst/>
          </a:prstGeom>
          <a:solidFill>
            <a:schemeClr val="tx2"/>
          </a:solidFill>
          <a:ln w="9525">
            <a:noFill/>
            <a:miter lim="800000"/>
            <a:headEnd/>
            <a:tailEnd/>
          </a:ln>
        </p:spPr>
        <p:txBody>
          <a:bodyPr wrap="square">
            <a:spAutoFit/>
          </a:bodyPr>
          <a:lstStyle/>
          <a:p>
            <a:pPr algn="ctr"/>
            <a:r>
              <a:rPr lang="en-US" sz="2000" b="1" dirty="0" smtClean="0">
                <a:solidFill>
                  <a:srgbClr val="50E2DB"/>
                </a:solidFill>
              </a:rPr>
              <a:t>RECTUM</a:t>
            </a:r>
            <a:endParaRPr lang="en-US" sz="2000" dirty="0">
              <a:solidFill>
                <a:srgbClr val="50E2DB"/>
              </a:solidFill>
            </a:endParaRPr>
          </a:p>
        </p:txBody>
      </p:sp>
      <p:sp>
        <p:nvSpPr>
          <p:cNvPr id="17414" name="TextBox 7"/>
          <p:cNvSpPr txBox="1">
            <a:spLocks noChangeArrowheads="1"/>
          </p:cNvSpPr>
          <p:nvPr/>
        </p:nvSpPr>
        <p:spPr bwMode="auto">
          <a:xfrm>
            <a:off x="0" y="3675063"/>
            <a:ext cx="1643042" cy="461665"/>
          </a:xfrm>
          <a:prstGeom prst="rect">
            <a:avLst/>
          </a:prstGeom>
          <a:solidFill>
            <a:schemeClr val="tx2"/>
          </a:solidFill>
          <a:ln w="9525">
            <a:noFill/>
            <a:miter lim="800000"/>
            <a:headEnd/>
            <a:tailEnd/>
          </a:ln>
        </p:spPr>
        <p:txBody>
          <a:bodyPr wrap="square">
            <a:spAutoFit/>
          </a:bodyPr>
          <a:lstStyle/>
          <a:p>
            <a:pPr algn="ctr"/>
            <a:r>
              <a:rPr lang="en-US" sz="2400" b="1" dirty="0" smtClean="0">
                <a:solidFill>
                  <a:srgbClr val="50E2DB"/>
                </a:solidFill>
              </a:rPr>
              <a:t>SACRUM</a:t>
            </a:r>
            <a:endParaRPr lang="en-US" sz="2400" dirty="0">
              <a:solidFill>
                <a:srgbClr val="50E2DB"/>
              </a:solidFill>
            </a:endParaRPr>
          </a:p>
        </p:txBody>
      </p:sp>
      <p:cxnSp>
        <p:nvCxnSpPr>
          <p:cNvPr id="10" name="Straight Arrow Connector 9"/>
          <p:cNvCxnSpPr/>
          <p:nvPr/>
        </p:nvCxnSpPr>
        <p:spPr>
          <a:xfrm rot="10800000">
            <a:off x="1500166" y="4000504"/>
            <a:ext cx="2857520" cy="1571636"/>
          </a:xfrm>
          <a:prstGeom prst="straightConnector1">
            <a:avLst/>
          </a:prstGeom>
          <a:ln w="38100">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sp>
        <p:nvSpPr>
          <p:cNvPr id="17416" name="TextBox 7"/>
          <p:cNvSpPr txBox="1">
            <a:spLocks noChangeArrowheads="1"/>
          </p:cNvSpPr>
          <p:nvPr/>
        </p:nvSpPr>
        <p:spPr bwMode="auto">
          <a:xfrm>
            <a:off x="7286644" y="650875"/>
            <a:ext cx="1834496" cy="1077218"/>
          </a:xfrm>
          <a:prstGeom prst="rect">
            <a:avLst/>
          </a:prstGeom>
          <a:solidFill>
            <a:schemeClr val="tx2"/>
          </a:solidFill>
          <a:ln w="9525">
            <a:noFill/>
            <a:miter lim="800000"/>
            <a:headEnd/>
            <a:tailEnd/>
          </a:ln>
        </p:spPr>
        <p:txBody>
          <a:bodyPr wrap="square">
            <a:spAutoFit/>
          </a:bodyPr>
          <a:lstStyle/>
          <a:p>
            <a:pPr algn="ctr"/>
            <a:r>
              <a:rPr lang="en-US" sz="3200" b="1" dirty="0" err="1" smtClean="0">
                <a:solidFill>
                  <a:srgbClr val="50E2DB"/>
                </a:solidFill>
              </a:rPr>
              <a:t>Kandung</a:t>
            </a:r>
            <a:r>
              <a:rPr lang="en-US" sz="3200" b="1" dirty="0" smtClean="0">
                <a:solidFill>
                  <a:srgbClr val="50E2DB"/>
                </a:solidFill>
              </a:rPr>
              <a:t> </a:t>
            </a:r>
            <a:r>
              <a:rPr lang="en-US" sz="3200" b="1" dirty="0" err="1" smtClean="0">
                <a:solidFill>
                  <a:srgbClr val="50E2DB"/>
                </a:solidFill>
              </a:rPr>
              <a:t>Kemih</a:t>
            </a:r>
            <a:endParaRPr lang="en-US" sz="3200" dirty="0">
              <a:solidFill>
                <a:srgbClr val="50E2DB"/>
              </a:solidFill>
            </a:endParaRPr>
          </a:p>
        </p:txBody>
      </p:sp>
      <p:cxnSp>
        <p:nvCxnSpPr>
          <p:cNvPr id="15" name="Straight Arrow Connector 14"/>
          <p:cNvCxnSpPr>
            <a:endCxn id="17416" idx="1"/>
          </p:cNvCxnSpPr>
          <p:nvPr/>
        </p:nvCxnSpPr>
        <p:spPr>
          <a:xfrm flipV="1">
            <a:off x="4286248" y="1189484"/>
            <a:ext cx="3000396" cy="1096508"/>
          </a:xfrm>
          <a:prstGeom prst="straightConnector1">
            <a:avLst/>
          </a:prstGeom>
          <a:ln w="38100">
            <a:solidFill>
              <a:schemeClr val="bg1"/>
            </a:solidFill>
            <a:headEnd type="triangle"/>
            <a:tailEnd type="none"/>
          </a:ln>
        </p:spPr>
        <p:style>
          <a:lnRef idx="1">
            <a:schemeClr val="accent1"/>
          </a:lnRef>
          <a:fillRef idx="0">
            <a:schemeClr val="accent1"/>
          </a:fillRef>
          <a:effectRef idx="0">
            <a:schemeClr val="accent1"/>
          </a:effectRef>
          <a:fontRef idx="minor">
            <a:schemeClr val="tx1"/>
          </a:fontRef>
        </p:style>
      </p:cxnSp>
      <p:sp>
        <p:nvSpPr>
          <p:cNvPr id="17420" name="TextBox 7"/>
          <p:cNvSpPr txBox="1">
            <a:spLocks noChangeArrowheads="1"/>
          </p:cNvSpPr>
          <p:nvPr/>
        </p:nvSpPr>
        <p:spPr bwMode="auto">
          <a:xfrm>
            <a:off x="7235825" y="3602038"/>
            <a:ext cx="1908175" cy="400110"/>
          </a:xfrm>
          <a:prstGeom prst="rect">
            <a:avLst/>
          </a:prstGeom>
          <a:solidFill>
            <a:schemeClr val="tx2"/>
          </a:solidFill>
          <a:ln w="9525">
            <a:noFill/>
            <a:miter lim="800000"/>
            <a:headEnd/>
            <a:tailEnd/>
          </a:ln>
        </p:spPr>
        <p:txBody>
          <a:bodyPr wrap="square">
            <a:spAutoFit/>
          </a:bodyPr>
          <a:lstStyle/>
          <a:p>
            <a:pPr algn="ctr"/>
            <a:r>
              <a:rPr lang="en-US" sz="2000" b="1" dirty="0" smtClean="0">
                <a:solidFill>
                  <a:srgbClr val="50E2DB"/>
                </a:solidFill>
              </a:rPr>
              <a:t>ACETABULUM</a:t>
            </a:r>
            <a:endParaRPr lang="en-US" sz="2000" dirty="0">
              <a:solidFill>
                <a:srgbClr val="50E2DB"/>
              </a:solidFill>
            </a:endParaRPr>
          </a:p>
        </p:txBody>
      </p:sp>
      <p:cxnSp>
        <p:nvCxnSpPr>
          <p:cNvPr id="21" name="Straight Arrow Connector 20"/>
          <p:cNvCxnSpPr/>
          <p:nvPr/>
        </p:nvCxnSpPr>
        <p:spPr>
          <a:xfrm>
            <a:off x="5857884" y="3429000"/>
            <a:ext cx="857256" cy="428628"/>
          </a:xfrm>
          <a:prstGeom prst="straightConnector1">
            <a:avLst/>
          </a:prstGeom>
          <a:ln w="38100">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cxnSp>
        <p:nvCxnSpPr>
          <p:cNvPr id="23" name="Straight Arrow Connector 22"/>
          <p:cNvCxnSpPr/>
          <p:nvPr/>
        </p:nvCxnSpPr>
        <p:spPr>
          <a:xfrm rot="10800000">
            <a:off x="1500168" y="2928934"/>
            <a:ext cx="2857519" cy="1357322"/>
          </a:xfrm>
          <a:prstGeom prst="straightConnector1">
            <a:avLst/>
          </a:prstGeom>
          <a:ln w="38100">
            <a:solidFill>
              <a:schemeClr val="bg1"/>
            </a:solidFill>
            <a:headEnd type="triangle"/>
            <a:tailEnd type="none"/>
          </a:ln>
        </p:spPr>
        <p:style>
          <a:lnRef idx="1">
            <a:schemeClr val="accent1"/>
          </a:lnRef>
          <a:fillRef idx="0">
            <a:schemeClr val="accent1"/>
          </a:fillRef>
          <a:effectRef idx="0">
            <a:schemeClr val="accent1"/>
          </a:effectRef>
          <a:fontRef idx="minor">
            <a:schemeClr val="tx1"/>
          </a:fontRef>
        </p:style>
      </p:cxnSp>
      <p:pic>
        <p:nvPicPr>
          <p:cNvPr id="20" name="Picture 19"/>
          <p:cNvPicPr>
            <a:picLocks noChangeAspect="1" noChangeArrowheads="1"/>
          </p:cNvPicPr>
          <p:nvPr/>
        </p:nvPicPr>
        <p:blipFill>
          <a:blip r:embed="rId2" cstate="print"/>
          <a:srcRect l="28437" t="67500" r="53750" b="5000"/>
          <a:stretch>
            <a:fillRect/>
          </a:stretch>
        </p:blipFill>
        <p:spPr bwMode="auto">
          <a:xfrm>
            <a:off x="7000892" y="4429132"/>
            <a:ext cx="1912619" cy="2214578"/>
          </a:xfrm>
          <a:prstGeom prst="rect">
            <a:avLst/>
          </a:prstGeom>
          <a:noFill/>
          <a:ln w="9525">
            <a:noFill/>
            <a:miter lim="800000"/>
            <a:headEnd/>
            <a:tailEnd/>
          </a:ln>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7414"/>
                                        </p:tgtEl>
                                        <p:attrNameLst>
                                          <p:attrName>style.visibility</p:attrName>
                                        </p:attrNameLst>
                                      </p:cBhvr>
                                      <p:to>
                                        <p:strVal val="visible"/>
                                      </p:to>
                                    </p:set>
                                    <p:anim calcmode="lin" valueType="num">
                                      <p:cBhvr additive="base">
                                        <p:cTn id="13" dur="500" fill="hold"/>
                                        <p:tgtEl>
                                          <p:spTgt spid="17414"/>
                                        </p:tgtEl>
                                        <p:attrNameLst>
                                          <p:attrName>ppt_x</p:attrName>
                                        </p:attrNameLst>
                                      </p:cBhvr>
                                      <p:tavLst>
                                        <p:tav tm="0">
                                          <p:val>
                                            <p:strVal val="#ppt_x"/>
                                          </p:val>
                                        </p:tav>
                                        <p:tav tm="100000">
                                          <p:val>
                                            <p:strVal val="#ppt_x"/>
                                          </p:val>
                                        </p:tav>
                                      </p:tavLst>
                                    </p:anim>
                                    <p:anim calcmode="lin" valueType="num">
                                      <p:cBhvr additive="base">
                                        <p:cTn id="14" dur="500" fill="hold"/>
                                        <p:tgtEl>
                                          <p:spTgt spid="1741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7413"/>
                                        </p:tgtEl>
                                        <p:attrNameLst>
                                          <p:attrName>style.visibility</p:attrName>
                                        </p:attrNameLst>
                                      </p:cBhvr>
                                      <p:to>
                                        <p:strVal val="visible"/>
                                      </p:to>
                                    </p:set>
                                    <p:anim calcmode="lin" valueType="num">
                                      <p:cBhvr additive="base">
                                        <p:cTn id="19" dur="500" fill="hold"/>
                                        <p:tgtEl>
                                          <p:spTgt spid="17413"/>
                                        </p:tgtEl>
                                        <p:attrNameLst>
                                          <p:attrName>ppt_x</p:attrName>
                                        </p:attrNameLst>
                                      </p:cBhvr>
                                      <p:tavLst>
                                        <p:tav tm="0">
                                          <p:val>
                                            <p:strVal val="#ppt_x"/>
                                          </p:val>
                                        </p:tav>
                                        <p:tav tm="100000">
                                          <p:val>
                                            <p:strVal val="#ppt_x"/>
                                          </p:val>
                                        </p:tav>
                                      </p:tavLst>
                                    </p:anim>
                                    <p:anim calcmode="lin" valueType="num">
                                      <p:cBhvr additive="base">
                                        <p:cTn id="20" dur="500" fill="hold"/>
                                        <p:tgtEl>
                                          <p:spTgt spid="17413"/>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7416"/>
                                        </p:tgtEl>
                                        <p:attrNameLst>
                                          <p:attrName>style.visibility</p:attrName>
                                        </p:attrNameLst>
                                      </p:cBhvr>
                                      <p:to>
                                        <p:strVal val="visible"/>
                                      </p:to>
                                    </p:set>
                                    <p:anim calcmode="lin" valueType="num">
                                      <p:cBhvr additive="base">
                                        <p:cTn id="25" dur="500" fill="hold"/>
                                        <p:tgtEl>
                                          <p:spTgt spid="17416"/>
                                        </p:tgtEl>
                                        <p:attrNameLst>
                                          <p:attrName>ppt_x</p:attrName>
                                        </p:attrNameLst>
                                      </p:cBhvr>
                                      <p:tavLst>
                                        <p:tav tm="0">
                                          <p:val>
                                            <p:strVal val="#ppt_x"/>
                                          </p:val>
                                        </p:tav>
                                        <p:tav tm="100000">
                                          <p:val>
                                            <p:strVal val="#ppt_x"/>
                                          </p:val>
                                        </p:tav>
                                      </p:tavLst>
                                    </p:anim>
                                    <p:anim calcmode="lin" valueType="num">
                                      <p:cBhvr additive="base">
                                        <p:cTn id="26" dur="500" fill="hold"/>
                                        <p:tgtEl>
                                          <p:spTgt spid="17416"/>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7420"/>
                                        </p:tgtEl>
                                        <p:attrNameLst>
                                          <p:attrName>style.visibility</p:attrName>
                                        </p:attrNameLst>
                                      </p:cBhvr>
                                      <p:to>
                                        <p:strVal val="visible"/>
                                      </p:to>
                                    </p:set>
                                    <p:anim calcmode="lin" valueType="num">
                                      <p:cBhvr additive="base">
                                        <p:cTn id="31" dur="500" fill="hold"/>
                                        <p:tgtEl>
                                          <p:spTgt spid="17420"/>
                                        </p:tgtEl>
                                        <p:attrNameLst>
                                          <p:attrName>ppt_x</p:attrName>
                                        </p:attrNameLst>
                                      </p:cBhvr>
                                      <p:tavLst>
                                        <p:tav tm="0">
                                          <p:val>
                                            <p:strVal val="#ppt_x"/>
                                          </p:val>
                                        </p:tav>
                                        <p:tav tm="100000">
                                          <p:val>
                                            <p:strVal val="#ppt_x"/>
                                          </p:val>
                                        </p:tav>
                                      </p:tavLst>
                                    </p:anim>
                                    <p:anim calcmode="lin" valueType="num">
                                      <p:cBhvr additive="base">
                                        <p:cTn id="32" dur="500" fill="hold"/>
                                        <p:tgtEl>
                                          <p:spTgt spid="1742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7413" grpId="0" animBg="1"/>
      <p:bldP spid="17414" grpId="0" animBg="1"/>
      <p:bldP spid="17416" grpId="0" animBg="1"/>
      <p:bldP spid="17420" grpId="0" animBg="1"/>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2"/>
          <p:cNvPicPr>
            <a:picLocks noChangeAspect="1" noChangeArrowheads="1"/>
          </p:cNvPicPr>
          <p:nvPr/>
        </p:nvPicPr>
        <p:blipFill>
          <a:blip r:embed="rId2" cstate="print"/>
          <a:srcRect l="29375" t="16250" r="24687" b="45000"/>
          <a:stretch>
            <a:fillRect/>
          </a:stretch>
        </p:blipFill>
        <p:spPr bwMode="auto">
          <a:xfrm>
            <a:off x="285719" y="1000108"/>
            <a:ext cx="6897575" cy="5214974"/>
          </a:xfrm>
          <a:prstGeom prst="rect">
            <a:avLst/>
          </a:prstGeom>
          <a:noFill/>
          <a:ln w="9525">
            <a:noFill/>
            <a:miter lim="800000"/>
            <a:headEnd/>
            <a:tailEnd/>
          </a:ln>
          <a:effectLst/>
        </p:spPr>
      </p:pic>
      <p:sp>
        <p:nvSpPr>
          <p:cNvPr id="3" name="TextBox 2"/>
          <p:cNvSpPr txBox="1">
            <a:spLocks noChangeArrowheads="1"/>
          </p:cNvSpPr>
          <p:nvPr/>
        </p:nvSpPr>
        <p:spPr bwMode="auto">
          <a:xfrm>
            <a:off x="428596" y="0"/>
            <a:ext cx="8280400" cy="523875"/>
          </a:xfrm>
          <a:prstGeom prst="rect">
            <a:avLst/>
          </a:prstGeom>
          <a:solidFill>
            <a:schemeClr val="tx1"/>
          </a:solidFill>
          <a:ln w="9525">
            <a:noFill/>
            <a:miter lim="800000"/>
            <a:headEnd/>
            <a:tailEnd/>
          </a:ln>
        </p:spPr>
        <p:txBody>
          <a:bodyPr>
            <a:spAutoFit/>
          </a:bodyPr>
          <a:lstStyle/>
          <a:p>
            <a:pPr algn="ctr">
              <a:defRPr/>
            </a:pPr>
            <a:r>
              <a:rPr lang="en-US" sz="2800" b="1" dirty="0" smtClean="0">
                <a:solidFill>
                  <a:srgbClr val="50E2DB"/>
                </a:solidFill>
                <a:effectLst>
                  <a:outerShdw blurRad="50800" dist="38100" dir="2700000" algn="tl" rotWithShape="0">
                    <a:prstClr val="black">
                      <a:alpha val="40000"/>
                    </a:prstClr>
                  </a:outerShdw>
                  <a:reflection blurRad="6350" stA="55000" endA="300" endPos="45500" dir="5400000" sy="-100000" algn="bl" rotWithShape="0"/>
                </a:effectLst>
              </a:rPr>
              <a:t>CT Scan Abdomen</a:t>
            </a:r>
            <a:endParaRPr lang="en-US" sz="2800" b="1" dirty="0">
              <a:solidFill>
                <a:srgbClr val="50E2DB"/>
              </a:solidFill>
              <a:effectLst>
                <a:outerShdw blurRad="50800" dist="38100" dir="2700000" algn="tl" rotWithShape="0">
                  <a:prstClr val="black">
                    <a:alpha val="40000"/>
                  </a:prstClr>
                </a:outerShdw>
                <a:reflection blurRad="6350" stA="55000" endA="300" endPos="45500" dir="5400000" sy="-100000" algn="bl" rotWithShape="0"/>
              </a:effectLst>
            </a:endParaRPr>
          </a:p>
        </p:txBody>
      </p:sp>
      <p:sp>
        <p:nvSpPr>
          <p:cNvPr id="17413" name="TextBox 7"/>
          <p:cNvSpPr txBox="1">
            <a:spLocks noChangeArrowheads="1"/>
          </p:cNvSpPr>
          <p:nvPr/>
        </p:nvSpPr>
        <p:spPr bwMode="auto">
          <a:xfrm>
            <a:off x="0" y="2522538"/>
            <a:ext cx="1547813" cy="400110"/>
          </a:xfrm>
          <a:prstGeom prst="rect">
            <a:avLst/>
          </a:prstGeom>
          <a:solidFill>
            <a:schemeClr val="tx2"/>
          </a:solidFill>
          <a:ln w="9525">
            <a:noFill/>
            <a:miter lim="800000"/>
            <a:headEnd/>
            <a:tailEnd/>
          </a:ln>
        </p:spPr>
        <p:txBody>
          <a:bodyPr wrap="square">
            <a:spAutoFit/>
          </a:bodyPr>
          <a:lstStyle/>
          <a:p>
            <a:pPr algn="ctr"/>
            <a:r>
              <a:rPr lang="en-US" sz="2000" b="1" dirty="0" smtClean="0">
                <a:solidFill>
                  <a:srgbClr val="50E2DB"/>
                </a:solidFill>
              </a:rPr>
              <a:t>PROSTATE</a:t>
            </a:r>
            <a:endParaRPr lang="en-US" sz="2000" dirty="0">
              <a:solidFill>
                <a:srgbClr val="50E2DB"/>
              </a:solidFill>
            </a:endParaRPr>
          </a:p>
        </p:txBody>
      </p:sp>
      <p:sp>
        <p:nvSpPr>
          <p:cNvPr id="17414" name="TextBox 7"/>
          <p:cNvSpPr txBox="1">
            <a:spLocks noChangeArrowheads="1"/>
          </p:cNvSpPr>
          <p:nvPr/>
        </p:nvSpPr>
        <p:spPr bwMode="auto">
          <a:xfrm>
            <a:off x="0" y="3675063"/>
            <a:ext cx="1643042" cy="461665"/>
          </a:xfrm>
          <a:prstGeom prst="rect">
            <a:avLst/>
          </a:prstGeom>
          <a:solidFill>
            <a:schemeClr val="tx2"/>
          </a:solidFill>
          <a:ln w="9525">
            <a:noFill/>
            <a:miter lim="800000"/>
            <a:headEnd/>
            <a:tailEnd/>
          </a:ln>
        </p:spPr>
        <p:txBody>
          <a:bodyPr wrap="square">
            <a:spAutoFit/>
          </a:bodyPr>
          <a:lstStyle/>
          <a:p>
            <a:pPr algn="ctr"/>
            <a:r>
              <a:rPr lang="en-US" sz="2400" b="1" dirty="0" smtClean="0">
                <a:solidFill>
                  <a:srgbClr val="50E2DB"/>
                </a:solidFill>
              </a:rPr>
              <a:t>RECTUM</a:t>
            </a:r>
            <a:endParaRPr lang="en-US" sz="2400" dirty="0">
              <a:solidFill>
                <a:srgbClr val="50E2DB"/>
              </a:solidFill>
            </a:endParaRPr>
          </a:p>
        </p:txBody>
      </p:sp>
      <p:cxnSp>
        <p:nvCxnSpPr>
          <p:cNvPr id="10" name="Straight Arrow Connector 9"/>
          <p:cNvCxnSpPr/>
          <p:nvPr/>
        </p:nvCxnSpPr>
        <p:spPr>
          <a:xfrm rot="10800000">
            <a:off x="1500166" y="4000504"/>
            <a:ext cx="2357454" cy="500066"/>
          </a:xfrm>
          <a:prstGeom prst="straightConnector1">
            <a:avLst/>
          </a:prstGeom>
          <a:ln w="38100">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sp>
        <p:nvSpPr>
          <p:cNvPr id="17416" name="TextBox 7"/>
          <p:cNvSpPr txBox="1">
            <a:spLocks noChangeArrowheads="1"/>
          </p:cNvSpPr>
          <p:nvPr/>
        </p:nvSpPr>
        <p:spPr bwMode="auto">
          <a:xfrm>
            <a:off x="7286644" y="650875"/>
            <a:ext cx="1834496" cy="1077218"/>
          </a:xfrm>
          <a:prstGeom prst="rect">
            <a:avLst/>
          </a:prstGeom>
          <a:solidFill>
            <a:schemeClr val="tx2"/>
          </a:solidFill>
          <a:ln w="9525">
            <a:noFill/>
            <a:miter lim="800000"/>
            <a:headEnd/>
            <a:tailEnd/>
          </a:ln>
        </p:spPr>
        <p:txBody>
          <a:bodyPr wrap="square">
            <a:spAutoFit/>
          </a:bodyPr>
          <a:lstStyle/>
          <a:p>
            <a:pPr algn="ctr"/>
            <a:r>
              <a:rPr lang="en-US" sz="3200" b="1" dirty="0" smtClean="0">
                <a:solidFill>
                  <a:srgbClr val="50E2DB"/>
                </a:solidFill>
              </a:rPr>
              <a:t>SIMFISIS</a:t>
            </a:r>
          </a:p>
          <a:p>
            <a:pPr algn="ctr"/>
            <a:r>
              <a:rPr lang="en-US" sz="3200" b="1" dirty="0" smtClean="0">
                <a:solidFill>
                  <a:srgbClr val="50E2DB"/>
                </a:solidFill>
              </a:rPr>
              <a:t>PUBIS</a:t>
            </a:r>
            <a:endParaRPr lang="en-US" sz="3200" dirty="0">
              <a:solidFill>
                <a:srgbClr val="50E2DB"/>
              </a:solidFill>
            </a:endParaRPr>
          </a:p>
        </p:txBody>
      </p:sp>
      <p:cxnSp>
        <p:nvCxnSpPr>
          <p:cNvPr id="15" name="Straight Arrow Connector 14"/>
          <p:cNvCxnSpPr>
            <a:endCxn id="17416" idx="1"/>
          </p:cNvCxnSpPr>
          <p:nvPr/>
        </p:nvCxnSpPr>
        <p:spPr>
          <a:xfrm flipV="1">
            <a:off x="4286248" y="1189484"/>
            <a:ext cx="3000396" cy="1096509"/>
          </a:xfrm>
          <a:prstGeom prst="straightConnector1">
            <a:avLst/>
          </a:prstGeom>
          <a:ln w="38100">
            <a:solidFill>
              <a:schemeClr val="bg1"/>
            </a:solidFill>
            <a:headEnd type="triangle"/>
            <a:tailEnd type="none"/>
          </a:ln>
        </p:spPr>
        <p:style>
          <a:lnRef idx="1">
            <a:schemeClr val="accent1"/>
          </a:lnRef>
          <a:fillRef idx="0">
            <a:schemeClr val="accent1"/>
          </a:fillRef>
          <a:effectRef idx="0">
            <a:schemeClr val="accent1"/>
          </a:effectRef>
          <a:fontRef idx="minor">
            <a:schemeClr val="tx1"/>
          </a:fontRef>
        </p:style>
      </p:cxnSp>
      <p:sp>
        <p:nvSpPr>
          <p:cNvPr id="17420" name="TextBox 7"/>
          <p:cNvSpPr txBox="1">
            <a:spLocks noChangeArrowheads="1"/>
          </p:cNvSpPr>
          <p:nvPr/>
        </p:nvSpPr>
        <p:spPr bwMode="auto">
          <a:xfrm>
            <a:off x="7235825" y="3602038"/>
            <a:ext cx="1908175" cy="400110"/>
          </a:xfrm>
          <a:prstGeom prst="rect">
            <a:avLst/>
          </a:prstGeom>
          <a:solidFill>
            <a:schemeClr val="tx2"/>
          </a:solidFill>
          <a:ln w="9525">
            <a:noFill/>
            <a:miter lim="800000"/>
            <a:headEnd/>
            <a:tailEnd/>
          </a:ln>
        </p:spPr>
        <p:txBody>
          <a:bodyPr wrap="square">
            <a:spAutoFit/>
          </a:bodyPr>
          <a:lstStyle/>
          <a:p>
            <a:pPr algn="ctr"/>
            <a:r>
              <a:rPr lang="en-US" sz="2000" b="1" dirty="0" smtClean="0">
                <a:solidFill>
                  <a:srgbClr val="50E2DB"/>
                </a:solidFill>
              </a:rPr>
              <a:t>CAPUT FEMUR</a:t>
            </a:r>
            <a:endParaRPr lang="en-US" sz="2000" dirty="0">
              <a:solidFill>
                <a:srgbClr val="50E2DB"/>
              </a:solidFill>
            </a:endParaRPr>
          </a:p>
        </p:txBody>
      </p:sp>
      <p:cxnSp>
        <p:nvCxnSpPr>
          <p:cNvPr id="21" name="Straight Arrow Connector 20"/>
          <p:cNvCxnSpPr/>
          <p:nvPr/>
        </p:nvCxnSpPr>
        <p:spPr>
          <a:xfrm>
            <a:off x="5357818" y="3429000"/>
            <a:ext cx="1357322" cy="428628"/>
          </a:xfrm>
          <a:prstGeom prst="straightConnector1">
            <a:avLst/>
          </a:prstGeom>
          <a:ln w="38100">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cxnSp>
        <p:nvCxnSpPr>
          <p:cNvPr id="23" name="Straight Arrow Connector 22"/>
          <p:cNvCxnSpPr/>
          <p:nvPr/>
        </p:nvCxnSpPr>
        <p:spPr>
          <a:xfrm rot="10800000">
            <a:off x="1500170" y="2928934"/>
            <a:ext cx="2214575" cy="428628"/>
          </a:xfrm>
          <a:prstGeom prst="straightConnector1">
            <a:avLst/>
          </a:prstGeom>
          <a:ln w="38100">
            <a:solidFill>
              <a:schemeClr val="bg1"/>
            </a:solidFill>
            <a:headEnd type="triangle"/>
            <a:tailEnd type="none"/>
          </a:ln>
        </p:spPr>
        <p:style>
          <a:lnRef idx="1">
            <a:schemeClr val="accent1"/>
          </a:lnRef>
          <a:fillRef idx="0">
            <a:schemeClr val="accent1"/>
          </a:fillRef>
          <a:effectRef idx="0">
            <a:schemeClr val="accent1"/>
          </a:effectRef>
          <a:fontRef idx="minor">
            <a:schemeClr val="tx1"/>
          </a:fontRef>
        </p:style>
      </p:cxnSp>
      <p:pic>
        <p:nvPicPr>
          <p:cNvPr id="19" name="Picture 18"/>
          <p:cNvPicPr>
            <a:picLocks noChangeAspect="1" noChangeArrowheads="1"/>
          </p:cNvPicPr>
          <p:nvPr/>
        </p:nvPicPr>
        <p:blipFill>
          <a:blip r:embed="rId2" cstate="print"/>
          <a:srcRect l="29375" t="61250" r="52812" b="11250"/>
          <a:stretch>
            <a:fillRect/>
          </a:stretch>
        </p:blipFill>
        <p:spPr bwMode="auto">
          <a:xfrm>
            <a:off x="6929454" y="4429132"/>
            <a:ext cx="1850893" cy="2143140"/>
          </a:xfrm>
          <a:prstGeom prst="rect">
            <a:avLst/>
          </a:prstGeom>
          <a:noFill/>
          <a:ln w="9525">
            <a:noFill/>
            <a:miter lim="800000"/>
            <a:headEnd/>
            <a:tailEnd/>
          </a:ln>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7414"/>
                                        </p:tgtEl>
                                        <p:attrNameLst>
                                          <p:attrName>style.visibility</p:attrName>
                                        </p:attrNameLst>
                                      </p:cBhvr>
                                      <p:to>
                                        <p:strVal val="visible"/>
                                      </p:to>
                                    </p:set>
                                    <p:anim calcmode="lin" valueType="num">
                                      <p:cBhvr additive="base">
                                        <p:cTn id="13" dur="500" fill="hold"/>
                                        <p:tgtEl>
                                          <p:spTgt spid="17414"/>
                                        </p:tgtEl>
                                        <p:attrNameLst>
                                          <p:attrName>ppt_x</p:attrName>
                                        </p:attrNameLst>
                                      </p:cBhvr>
                                      <p:tavLst>
                                        <p:tav tm="0">
                                          <p:val>
                                            <p:strVal val="#ppt_x"/>
                                          </p:val>
                                        </p:tav>
                                        <p:tav tm="100000">
                                          <p:val>
                                            <p:strVal val="#ppt_x"/>
                                          </p:val>
                                        </p:tav>
                                      </p:tavLst>
                                    </p:anim>
                                    <p:anim calcmode="lin" valueType="num">
                                      <p:cBhvr additive="base">
                                        <p:cTn id="14" dur="500" fill="hold"/>
                                        <p:tgtEl>
                                          <p:spTgt spid="1741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7413"/>
                                        </p:tgtEl>
                                        <p:attrNameLst>
                                          <p:attrName>style.visibility</p:attrName>
                                        </p:attrNameLst>
                                      </p:cBhvr>
                                      <p:to>
                                        <p:strVal val="visible"/>
                                      </p:to>
                                    </p:set>
                                    <p:anim calcmode="lin" valueType="num">
                                      <p:cBhvr additive="base">
                                        <p:cTn id="19" dur="500" fill="hold"/>
                                        <p:tgtEl>
                                          <p:spTgt spid="17413"/>
                                        </p:tgtEl>
                                        <p:attrNameLst>
                                          <p:attrName>ppt_x</p:attrName>
                                        </p:attrNameLst>
                                      </p:cBhvr>
                                      <p:tavLst>
                                        <p:tav tm="0">
                                          <p:val>
                                            <p:strVal val="#ppt_x"/>
                                          </p:val>
                                        </p:tav>
                                        <p:tav tm="100000">
                                          <p:val>
                                            <p:strVal val="#ppt_x"/>
                                          </p:val>
                                        </p:tav>
                                      </p:tavLst>
                                    </p:anim>
                                    <p:anim calcmode="lin" valueType="num">
                                      <p:cBhvr additive="base">
                                        <p:cTn id="20" dur="500" fill="hold"/>
                                        <p:tgtEl>
                                          <p:spTgt spid="17413"/>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7416"/>
                                        </p:tgtEl>
                                        <p:attrNameLst>
                                          <p:attrName>style.visibility</p:attrName>
                                        </p:attrNameLst>
                                      </p:cBhvr>
                                      <p:to>
                                        <p:strVal val="visible"/>
                                      </p:to>
                                    </p:set>
                                    <p:anim calcmode="lin" valueType="num">
                                      <p:cBhvr additive="base">
                                        <p:cTn id="25" dur="500" fill="hold"/>
                                        <p:tgtEl>
                                          <p:spTgt spid="17416"/>
                                        </p:tgtEl>
                                        <p:attrNameLst>
                                          <p:attrName>ppt_x</p:attrName>
                                        </p:attrNameLst>
                                      </p:cBhvr>
                                      <p:tavLst>
                                        <p:tav tm="0">
                                          <p:val>
                                            <p:strVal val="#ppt_x"/>
                                          </p:val>
                                        </p:tav>
                                        <p:tav tm="100000">
                                          <p:val>
                                            <p:strVal val="#ppt_x"/>
                                          </p:val>
                                        </p:tav>
                                      </p:tavLst>
                                    </p:anim>
                                    <p:anim calcmode="lin" valueType="num">
                                      <p:cBhvr additive="base">
                                        <p:cTn id="26" dur="500" fill="hold"/>
                                        <p:tgtEl>
                                          <p:spTgt spid="17416"/>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7420"/>
                                        </p:tgtEl>
                                        <p:attrNameLst>
                                          <p:attrName>style.visibility</p:attrName>
                                        </p:attrNameLst>
                                      </p:cBhvr>
                                      <p:to>
                                        <p:strVal val="visible"/>
                                      </p:to>
                                    </p:set>
                                    <p:anim calcmode="lin" valueType="num">
                                      <p:cBhvr additive="base">
                                        <p:cTn id="31" dur="500" fill="hold"/>
                                        <p:tgtEl>
                                          <p:spTgt spid="17420"/>
                                        </p:tgtEl>
                                        <p:attrNameLst>
                                          <p:attrName>ppt_x</p:attrName>
                                        </p:attrNameLst>
                                      </p:cBhvr>
                                      <p:tavLst>
                                        <p:tav tm="0">
                                          <p:val>
                                            <p:strVal val="#ppt_x"/>
                                          </p:val>
                                        </p:tav>
                                        <p:tav tm="100000">
                                          <p:val>
                                            <p:strVal val="#ppt_x"/>
                                          </p:val>
                                        </p:tav>
                                      </p:tavLst>
                                    </p:anim>
                                    <p:anim calcmode="lin" valueType="num">
                                      <p:cBhvr additive="base">
                                        <p:cTn id="32" dur="500" fill="hold"/>
                                        <p:tgtEl>
                                          <p:spTgt spid="1742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7413" grpId="0" animBg="1"/>
      <p:bldP spid="17414" grpId="0" animBg="1"/>
      <p:bldP spid="17416" grpId="0" animBg="1"/>
      <p:bldP spid="17420" grpId="0" animBg="1"/>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785918" y="1214422"/>
            <a:ext cx="5572164" cy="1107996"/>
          </a:xfrm>
          <a:prstGeom prst="rect">
            <a:avLst/>
          </a:prstGeom>
          <a:solidFill>
            <a:schemeClr val="accent2"/>
          </a:solidFill>
          <a:ln>
            <a:solidFill>
              <a:schemeClr val="accent1"/>
            </a:solidFill>
          </a:ln>
        </p:spPr>
        <p:txBody>
          <a:bodyPr wrap="square" rtlCol="0">
            <a:spAutoFit/>
          </a:bodyPr>
          <a:lstStyle/>
          <a:p>
            <a:pPr algn="ctr"/>
            <a:r>
              <a:rPr lang="en-US" sz="6600" dirty="0" smtClean="0"/>
              <a:t>TERIMA KASIH</a:t>
            </a:r>
            <a:endParaRPr lang="en-US" sz="6600"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 name="Slide Number Placeholder 4"/>
          <p:cNvSpPr>
            <a:spLocks noGrp="1"/>
          </p:cNvSpPr>
          <p:nvPr>
            <p:ph type="sldNum" sz="quarter" idx="12"/>
          </p:nvPr>
        </p:nvSpPr>
        <p:spPr/>
        <p:txBody>
          <a:bodyPr/>
          <a:lstStyle/>
          <a:p>
            <a:pPr>
              <a:defRPr/>
            </a:pPr>
            <a:fld id="{1233FC63-3A00-4CF1-9142-4E0C1C3AEEBD}" type="slidenum">
              <a:rPr lang="en-US"/>
              <a:pPr>
                <a:defRPr/>
              </a:pPr>
              <a:t>6</a:t>
            </a:fld>
            <a:endParaRPr lang="en-US"/>
          </a:p>
        </p:txBody>
      </p:sp>
      <p:sp>
        <p:nvSpPr>
          <p:cNvPr id="46082" name="Rectangle 2"/>
          <p:cNvSpPr>
            <a:spLocks noGrp="1" noChangeArrowheads="1"/>
          </p:cNvSpPr>
          <p:nvPr>
            <p:ph type="title"/>
          </p:nvPr>
        </p:nvSpPr>
        <p:spPr/>
        <p:txBody>
          <a:bodyPr>
            <a:normAutofit/>
          </a:bodyPr>
          <a:lstStyle/>
          <a:p>
            <a:r>
              <a:rPr lang="en-US" dirty="0" err="1" smtClean="0"/>
              <a:t>Kelenjar</a:t>
            </a:r>
            <a:r>
              <a:rPr lang="en-US" dirty="0" smtClean="0"/>
              <a:t> </a:t>
            </a:r>
            <a:r>
              <a:rPr lang="en-US" dirty="0" err="1" smtClean="0"/>
              <a:t>Ludah</a:t>
            </a:r>
            <a:r>
              <a:rPr lang="en-US" dirty="0" smtClean="0"/>
              <a:t> </a:t>
            </a:r>
            <a:r>
              <a:rPr lang="en-US" dirty="0" err="1" smtClean="0"/>
              <a:t>Utama</a:t>
            </a:r>
            <a:endParaRPr lang="en-US" dirty="0" smtClean="0"/>
          </a:p>
        </p:txBody>
      </p:sp>
      <p:pic>
        <p:nvPicPr>
          <p:cNvPr id="46083" name="Picture 3" descr="E:\Media\Images\ch24\screen\ha5lf2409a_a.jpg"/>
          <p:cNvPicPr>
            <a:picLocks noChangeAspect="1" noChangeArrowheads="1"/>
          </p:cNvPicPr>
          <p:nvPr/>
        </p:nvPicPr>
        <p:blipFill>
          <a:blip r:embed="rId2" cstate="print"/>
          <a:srcRect/>
          <a:stretch>
            <a:fillRect/>
          </a:stretch>
        </p:blipFill>
        <p:spPr bwMode="auto">
          <a:xfrm>
            <a:off x="1066800" y="1752600"/>
            <a:ext cx="7670800" cy="454025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iterate type="lt">
                                    <p:tmAbs val="75"/>
                                  </p:iterate>
                                  <p:childTnLst>
                                    <p:set>
                                      <p:cBhvr>
                                        <p:cTn id="6" dur="1" fill="hold">
                                          <p:stCondLst>
                                            <p:cond delay="74"/>
                                          </p:stCondLst>
                                        </p:cTn>
                                        <p:tgtEl>
                                          <p:spTgt spid="46082"/>
                                        </p:tgtEl>
                                        <p:attrNameLst>
                                          <p:attrName>style.visibility</p:attrName>
                                        </p:attrNameLst>
                                      </p:cBhvr>
                                      <p:to>
                                        <p:strVal val="visible"/>
                                      </p:to>
                                    </p:set>
                                  </p:childTnLst>
                                </p:cTn>
                              </p:par>
                            </p:childTnLst>
                          </p:cTn>
                        </p:par>
                        <p:par>
                          <p:cTn id="7" fill="hold">
                            <p:stCondLst>
                              <p:cond delay="1350"/>
                            </p:stCondLst>
                            <p:childTnLst>
                              <p:par>
                                <p:cTn id="8" presetID="16" presetClass="entr" presetSubtype="42" fill="hold" nodeType="afterEffect">
                                  <p:stCondLst>
                                    <p:cond delay="0"/>
                                  </p:stCondLst>
                                  <p:childTnLst>
                                    <p:set>
                                      <p:cBhvr>
                                        <p:cTn id="9" dur="1" fill="hold">
                                          <p:stCondLst>
                                            <p:cond delay="0"/>
                                          </p:stCondLst>
                                        </p:cTn>
                                        <p:tgtEl>
                                          <p:spTgt spid="46083"/>
                                        </p:tgtEl>
                                        <p:attrNameLst>
                                          <p:attrName>style.visibility</p:attrName>
                                        </p:attrNameLst>
                                      </p:cBhvr>
                                      <p:to>
                                        <p:strVal val="visible"/>
                                      </p:to>
                                    </p:set>
                                    <p:animEffect transition="in" filter="barn(outHorizontal)">
                                      <p:cBhvr>
                                        <p:cTn id="10" dur="500"/>
                                        <p:tgtEl>
                                          <p:spTgt spid="4608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082" grpId="0" autoUpdateAnimBg="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11"/>
          <p:cNvSpPr>
            <a:spLocks noGrp="1" noChangeArrowheads="1"/>
          </p:cNvSpPr>
          <p:nvPr>
            <p:ph type="sldNum" sz="quarter" idx="12"/>
          </p:nvPr>
        </p:nvSpPr>
        <p:spPr>
          <a:noFill/>
        </p:spPr>
        <p:txBody>
          <a:bodyPr/>
          <a:lstStyle/>
          <a:p>
            <a:fld id="{2E8CC1A6-2400-41E9-AAB6-097C14EA3A1A}" type="slidenum">
              <a:rPr lang="en-US" smtClean="0"/>
              <a:pPr/>
              <a:t>7</a:t>
            </a:fld>
            <a:endParaRPr lang="en-US" smtClean="0"/>
          </a:p>
        </p:txBody>
      </p:sp>
      <p:sp>
        <p:nvSpPr>
          <p:cNvPr id="296962" name="Rectangle 2"/>
          <p:cNvSpPr>
            <a:spLocks noGrp="1" noChangeArrowheads="1"/>
          </p:cNvSpPr>
          <p:nvPr>
            <p:ph type="ctrTitle"/>
          </p:nvPr>
        </p:nvSpPr>
        <p:spPr>
          <a:xfrm>
            <a:off x="0" y="142852"/>
            <a:ext cx="9144000" cy="685800"/>
          </a:xfrm>
        </p:spPr>
        <p:txBody>
          <a:bodyPr>
            <a:noAutofit/>
          </a:bodyPr>
          <a:lstStyle/>
          <a:p>
            <a:pPr eaLnBrk="1" hangingPunct="1">
              <a:defRPr/>
            </a:pPr>
            <a:r>
              <a:rPr lang="en-US" sz="3200" b="1" dirty="0" err="1" smtClean="0">
                <a:latin typeface="Batang" pitchFamily="18" charset="-127"/>
              </a:rPr>
              <a:t>Saluran</a:t>
            </a:r>
            <a:r>
              <a:rPr lang="en-US" sz="3200" b="1" dirty="0" smtClean="0">
                <a:latin typeface="Batang" pitchFamily="18" charset="-127"/>
              </a:rPr>
              <a:t> </a:t>
            </a:r>
            <a:r>
              <a:rPr lang="en-US" sz="3200" b="1" dirty="0" err="1" smtClean="0">
                <a:latin typeface="Batang" pitchFamily="18" charset="-127"/>
              </a:rPr>
              <a:t>Cerna</a:t>
            </a:r>
            <a:r>
              <a:rPr lang="en-US" sz="3200" b="1" dirty="0" smtClean="0">
                <a:latin typeface="Batang" pitchFamily="18" charset="-127"/>
              </a:rPr>
              <a:t>/</a:t>
            </a:r>
            <a:br>
              <a:rPr lang="en-US" sz="3200" b="1" dirty="0" smtClean="0">
                <a:latin typeface="Batang" pitchFamily="18" charset="-127"/>
              </a:rPr>
            </a:br>
            <a:r>
              <a:rPr lang="en-US" sz="3200" b="1" dirty="0" err="1" smtClean="0">
                <a:latin typeface="Batang" pitchFamily="18" charset="-127"/>
              </a:rPr>
              <a:t>Traktus</a:t>
            </a:r>
            <a:r>
              <a:rPr lang="en-US" sz="3200" b="1" dirty="0" smtClean="0">
                <a:latin typeface="Batang" pitchFamily="18" charset="-127"/>
              </a:rPr>
              <a:t> </a:t>
            </a:r>
            <a:r>
              <a:rPr lang="en-US" sz="3200" b="1" dirty="0" err="1" smtClean="0">
                <a:latin typeface="Batang" pitchFamily="18" charset="-127"/>
              </a:rPr>
              <a:t>gastointestinal</a:t>
            </a:r>
            <a:endParaRPr lang="en-US" sz="3200" b="1" dirty="0" smtClean="0">
              <a:latin typeface="Batang" pitchFamily="18" charset="-127"/>
            </a:endParaRPr>
          </a:p>
        </p:txBody>
      </p:sp>
      <p:sp>
        <p:nvSpPr>
          <p:cNvPr id="296963" name="Rectangle 3"/>
          <p:cNvSpPr>
            <a:spLocks noGrp="1" noChangeArrowheads="1"/>
          </p:cNvSpPr>
          <p:nvPr>
            <p:ph type="subTitle" idx="1"/>
          </p:nvPr>
        </p:nvSpPr>
        <p:spPr>
          <a:xfrm>
            <a:off x="457200" y="1447800"/>
            <a:ext cx="2971800" cy="685800"/>
          </a:xfrm>
        </p:spPr>
        <p:txBody>
          <a:bodyPr>
            <a:noAutofit/>
          </a:bodyPr>
          <a:lstStyle/>
          <a:p>
            <a:pPr algn="just" eaLnBrk="1" hangingPunct="1">
              <a:defRPr/>
            </a:pPr>
            <a:r>
              <a:rPr lang="en-US" b="1" dirty="0" err="1" smtClean="0">
                <a:solidFill>
                  <a:schemeClr val="tx1"/>
                </a:solidFill>
              </a:rPr>
              <a:t>Modalitas</a:t>
            </a:r>
            <a:r>
              <a:rPr lang="en-US" b="1" dirty="0" smtClean="0">
                <a:solidFill>
                  <a:schemeClr val="tx1"/>
                </a:solidFill>
              </a:rPr>
              <a:t> </a:t>
            </a:r>
            <a:r>
              <a:rPr lang="en-US" b="1" dirty="0" err="1" smtClean="0">
                <a:solidFill>
                  <a:schemeClr val="tx1"/>
                </a:solidFill>
              </a:rPr>
              <a:t>pencitraan</a:t>
            </a:r>
            <a:r>
              <a:rPr lang="en-US" b="1" dirty="0" smtClean="0">
                <a:solidFill>
                  <a:schemeClr val="tx1"/>
                </a:solidFill>
              </a:rPr>
              <a:t> </a:t>
            </a:r>
            <a:r>
              <a:rPr lang="en-US" b="1" dirty="0" err="1" smtClean="0">
                <a:solidFill>
                  <a:schemeClr val="tx1"/>
                </a:solidFill>
              </a:rPr>
              <a:t>Traktus</a:t>
            </a:r>
            <a:r>
              <a:rPr lang="en-US" b="1" dirty="0" smtClean="0">
                <a:solidFill>
                  <a:schemeClr val="tx1"/>
                </a:solidFill>
              </a:rPr>
              <a:t> GI</a:t>
            </a:r>
          </a:p>
        </p:txBody>
      </p:sp>
      <p:sp>
        <p:nvSpPr>
          <p:cNvPr id="296964" name="Rectangle 4"/>
          <p:cNvSpPr>
            <a:spLocks noChangeArrowheads="1"/>
          </p:cNvSpPr>
          <p:nvPr/>
        </p:nvSpPr>
        <p:spPr bwMode="auto">
          <a:xfrm>
            <a:off x="3214678" y="1142984"/>
            <a:ext cx="5929322" cy="5334000"/>
          </a:xfrm>
          <a:prstGeom prst="rect">
            <a:avLst/>
          </a:prstGeom>
          <a:noFill/>
          <a:ln w="9525">
            <a:noFill/>
            <a:miter lim="800000"/>
            <a:headEnd/>
            <a:tailEnd/>
          </a:ln>
          <a:effectLst/>
        </p:spPr>
        <p:txBody>
          <a:bodyPr/>
          <a:lstStyle/>
          <a:p>
            <a:pPr marL="457200" indent="-457200" algn="just">
              <a:spcBef>
                <a:spcPct val="20000"/>
              </a:spcBef>
              <a:buClr>
                <a:schemeClr val="tx2"/>
              </a:buClr>
              <a:buSzPct val="75000"/>
              <a:buFontTx/>
              <a:buAutoNum type="arabicPeriod"/>
              <a:tabLst>
                <a:tab pos="457200" algn="l"/>
              </a:tabLst>
              <a:defRPr/>
            </a:pPr>
            <a:r>
              <a:rPr lang="en-US" dirty="0">
                <a:effectLst>
                  <a:outerShdw blurRad="38100" dist="38100" dir="2700000" algn="tl">
                    <a:srgbClr val="000000"/>
                  </a:outerShdw>
                </a:effectLst>
                <a:latin typeface="Tahoma" pitchFamily="34" charset="0"/>
              </a:rPr>
              <a:t>Plain film.</a:t>
            </a:r>
          </a:p>
          <a:p>
            <a:pPr marL="457200" indent="-457200" algn="just">
              <a:spcBef>
                <a:spcPct val="20000"/>
              </a:spcBef>
              <a:buClr>
                <a:schemeClr val="tx2"/>
              </a:buClr>
              <a:buSzPct val="75000"/>
              <a:buFontTx/>
              <a:buAutoNum type="arabicPeriod"/>
              <a:tabLst>
                <a:tab pos="457200" algn="l"/>
              </a:tabLst>
              <a:defRPr/>
            </a:pPr>
            <a:r>
              <a:rPr lang="en-US" dirty="0">
                <a:effectLst>
                  <a:outerShdw blurRad="38100" dist="38100" dir="2700000" algn="tl">
                    <a:srgbClr val="000000"/>
                  </a:outerShdw>
                </a:effectLst>
                <a:latin typeface="Tahoma" pitchFamily="34" charset="0"/>
              </a:rPr>
              <a:t>Barium swallow</a:t>
            </a:r>
          </a:p>
          <a:p>
            <a:pPr marL="457200" indent="-457200" algn="just">
              <a:spcBef>
                <a:spcPct val="20000"/>
              </a:spcBef>
              <a:buClr>
                <a:schemeClr val="tx2"/>
              </a:buClr>
              <a:buSzPct val="75000"/>
              <a:buFontTx/>
              <a:buAutoNum type="arabicPeriod"/>
              <a:tabLst>
                <a:tab pos="457200" algn="l"/>
              </a:tabLst>
              <a:defRPr/>
            </a:pPr>
            <a:r>
              <a:rPr lang="en-US" dirty="0">
                <a:effectLst>
                  <a:outerShdw blurRad="38100" dist="38100" dir="2700000" algn="tl">
                    <a:srgbClr val="000000"/>
                  </a:outerShdw>
                </a:effectLst>
                <a:latin typeface="Tahoma" pitchFamily="34" charset="0"/>
              </a:rPr>
              <a:t>Barium meal.</a:t>
            </a:r>
          </a:p>
          <a:p>
            <a:pPr marL="457200" indent="-457200" algn="just">
              <a:spcBef>
                <a:spcPct val="20000"/>
              </a:spcBef>
              <a:buClr>
                <a:schemeClr val="tx2"/>
              </a:buClr>
              <a:buSzPct val="75000"/>
              <a:buFontTx/>
              <a:buAutoNum type="arabicPeriod"/>
              <a:tabLst>
                <a:tab pos="457200" algn="l"/>
              </a:tabLst>
              <a:defRPr/>
            </a:pPr>
            <a:r>
              <a:rPr lang="en-US" dirty="0">
                <a:effectLst>
                  <a:outerShdw blurRad="38100" dist="38100" dir="2700000" algn="tl">
                    <a:srgbClr val="000000"/>
                  </a:outerShdw>
                </a:effectLst>
                <a:latin typeface="Tahoma" pitchFamily="34" charset="0"/>
              </a:rPr>
              <a:t>Barium follow-through.</a:t>
            </a:r>
          </a:p>
          <a:p>
            <a:pPr marL="457200" indent="-457200" algn="just">
              <a:spcBef>
                <a:spcPct val="20000"/>
              </a:spcBef>
              <a:buClr>
                <a:schemeClr val="tx2"/>
              </a:buClr>
              <a:buSzPct val="75000"/>
              <a:buFontTx/>
              <a:buAutoNum type="arabicPeriod"/>
              <a:tabLst>
                <a:tab pos="457200" algn="l"/>
              </a:tabLst>
              <a:defRPr/>
            </a:pPr>
            <a:r>
              <a:rPr lang="en-US" dirty="0">
                <a:effectLst>
                  <a:outerShdw blurRad="38100" dist="38100" dir="2700000" algn="tl">
                    <a:srgbClr val="000000"/>
                  </a:outerShdw>
                </a:effectLst>
                <a:latin typeface="Tahoma" pitchFamily="34" charset="0"/>
              </a:rPr>
              <a:t>Small bowel enema.</a:t>
            </a:r>
          </a:p>
          <a:p>
            <a:pPr marL="457200" indent="-457200" algn="just">
              <a:spcBef>
                <a:spcPct val="20000"/>
              </a:spcBef>
              <a:buClr>
                <a:schemeClr val="tx2"/>
              </a:buClr>
              <a:buSzPct val="75000"/>
              <a:buFontTx/>
              <a:buAutoNum type="arabicPeriod"/>
              <a:tabLst>
                <a:tab pos="457200" algn="l"/>
              </a:tabLst>
              <a:defRPr/>
            </a:pPr>
            <a:r>
              <a:rPr lang="en-US" dirty="0">
                <a:effectLst>
                  <a:outerShdw blurRad="38100" dist="38100" dir="2700000" algn="tl">
                    <a:srgbClr val="000000"/>
                  </a:outerShdw>
                </a:effectLst>
                <a:latin typeface="Tahoma" pitchFamily="34" charset="0"/>
              </a:rPr>
              <a:t>Barium enema.</a:t>
            </a:r>
          </a:p>
          <a:p>
            <a:pPr marL="457200" indent="-457200" algn="just">
              <a:spcBef>
                <a:spcPct val="20000"/>
              </a:spcBef>
              <a:buClr>
                <a:schemeClr val="tx2"/>
              </a:buClr>
              <a:buSzPct val="75000"/>
              <a:buFontTx/>
              <a:buAutoNum type="arabicPeriod"/>
              <a:tabLst>
                <a:tab pos="457200" algn="l"/>
              </a:tabLst>
              <a:defRPr/>
            </a:pPr>
            <a:r>
              <a:rPr lang="en-US" dirty="0">
                <a:effectLst>
                  <a:outerShdw blurRad="38100" dist="38100" dir="2700000" algn="tl">
                    <a:srgbClr val="000000"/>
                  </a:outerShdw>
                </a:effectLst>
                <a:latin typeface="Tahoma" pitchFamily="34" charset="0"/>
              </a:rPr>
              <a:t>Ultrasound</a:t>
            </a:r>
          </a:p>
          <a:p>
            <a:pPr marL="1006475" lvl="1" indent="-434975" algn="just">
              <a:spcBef>
                <a:spcPct val="20000"/>
              </a:spcBef>
              <a:buClr>
                <a:schemeClr val="tx1"/>
              </a:buClr>
              <a:buFont typeface="Wingdings" pitchFamily="2" charset="2"/>
              <a:buChar char="Ø"/>
              <a:tabLst>
                <a:tab pos="457200" algn="l"/>
              </a:tabLst>
              <a:defRPr/>
            </a:pPr>
            <a:r>
              <a:rPr lang="en-US" dirty="0" err="1">
                <a:effectLst>
                  <a:outerShdw blurRad="38100" dist="38100" dir="2700000" algn="tl">
                    <a:srgbClr val="000000"/>
                  </a:outerShdw>
                </a:effectLst>
                <a:latin typeface="Tahoma" pitchFamily="34" charset="0"/>
              </a:rPr>
              <a:t>Transcutaneous</a:t>
            </a:r>
            <a:endParaRPr lang="en-US" dirty="0">
              <a:effectLst>
                <a:outerShdw blurRad="38100" dist="38100" dir="2700000" algn="tl">
                  <a:srgbClr val="000000"/>
                </a:outerShdw>
              </a:effectLst>
              <a:latin typeface="Tahoma" pitchFamily="34" charset="0"/>
            </a:endParaRPr>
          </a:p>
          <a:p>
            <a:pPr marL="1006475" lvl="1" indent="-434975" algn="just">
              <a:spcBef>
                <a:spcPct val="20000"/>
              </a:spcBef>
              <a:buClr>
                <a:schemeClr val="tx1"/>
              </a:buClr>
              <a:buFont typeface="Wingdings" pitchFamily="2" charset="2"/>
              <a:buChar char="Ø"/>
              <a:tabLst>
                <a:tab pos="457200" algn="l"/>
              </a:tabLst>
              <a:defRPr/>
            </a:pPr>
            <a:r>
              <a:rPr lang="en-US" dirty="0" err="1">
                <a:effectLst>
                  <a:outerShdw blurRad="38100" dist="38100" dir="2700000" algn="tl">
                    <a:srgbClr val="000000"/>
                  </a:outerShdw>
                </a:effectLst>
                <a:latin typeface="Tahoma" pitchFamily="34" charset="0"/>
              </a:rPr>
              <a:t>Endosonography</a:t>
            </a:r>
            <a:endParaRPr lang="en-US" dirty="0">
              <a:effectLst>
                <a:outerShdw blurRad="38100" dist="38100" dir="2700000" algn="tl">
                  <a:srgbClr val="000000"/>
                </a:outerShdw>
              </a:effectLst>
              <a:latin typeface="Tahoma" pitchFamily="34" charset="0"/>
            </a:endParaRPr>
          </a:p>
          <a:p>
            <a:pPr marL="457200" indent="-457200" algn="just">
              <a:spcBef>
                <a:spcPct val="20000"/>
              </a:spcBef>
              <a:buClr>
                <a:schemeClr val="tx2"/>
              </a:buClr>
              <a:buSzPct val="75000"/>
              <a:buFontTx/>
              <a:buAutoNum type="arabicPeriod"/>
              <a:tabLst>
                <a:tab pos="457200" algn="l"/>
              </a:tabLst>
              <a:defRPr/>
            </a:pPr>
            <a:r>
              <a:rPr lang="en-US" dirty="0">
                <a:effectLst>
                  <a:outerShdw blurRad="38100" dist="38100" dir="2700000" algn="tl">
                    <a:srgbClr val="000000"/>
                  </a:outerShdw>
                </a:effectLst>
                <a:latin typeface="Tahoma" pitchFamily="34" charset="0"/>
              </a:rPr>
              <a:t>Radionuclide imaging</a:t>
            </a:r>
          </a:p>
          <a:p>
            <a:pPr marL="1006475" lvl="1" indent="-434975" algn="just">
              <a:spcBef>
                <a:spcPct val="20000"/>
              </a:spcBef>
              <a:buClr>
                <a:schemeClr val="tx1"/>
              </a:buClr>
              <a:buFontTx/>
              <a:buChar char="–"/>
              <a:tabLst>
                <a:tab pos="457200" algn="l"/>
              </a:tabLst>
              <a:defRPr/>
            </a:pPr>
            <a:r>
              <a:rPr lang="en-US" dirty="0">
                <a:effectLst>
                  <a:outerShdw blurRad="38100" dist="38100" dir="2700000" algn="tl">
                    <a:srgbClr val="000000"/>
                  </a:outerShdw>
                </a:effectLst>
                <a:latin typeface="Tahoma" pitchFamily="34" charset="0"/>
              </a:rPr>
              <a:t>Gastro-esophageal reflux</a:t>
            </a:r>
          </a:p>
          <a:p>
            <a:pPr marL="1006475" lvl="1" indent="-434975" algn="just">
              <a:spcBef>
                <a:spcPct val="20000"/>
              </a:spcBef>
              <a:buClr>
                <a:schemeClr val="tx1"/>
              </a:buClr>
              <a:buFontTx/>
              <a:buChar char="–"/>
              <a:tabLst>
                <a:tab pos="457200" algn="l"/>
              </a:tabLst>
              <a:defRPr/>
            </a:pPr>
            <a:r>
              <a:rPr lang="en-US" dirty="0">
                <a:effectLst>
                  <a:outerShdw blurRad="38100" dist="38100" dir="2700000" algn="tl">
                    <a:srgbClr val="000000"/>
                  </a:outerShdw>
                </a:effectLst>
                <a:latin typeface="Tahoma" pitchFamily="34" charset="0"/>
              </a:rPr>
              <a:t>Gastric emptying</a:t>
            </a:r>
          </a:p>
          <a:p>
            <a:pPr marL="1006475" lvl="1" indent="-434975" algn="just">
              <a:spcBef>
                <a:spcPct val="20000"/>
              </a:spcBef>
              <a:buClr>
                <a:schemeClr val="tx1"/>
              </a:buClr>
              <a:buFontTx/>
              <a:buChar char="–"/>
              <a:tabLst>
                <a:tab pos="457200" algn="l"/>
              </a:tabLst>
              <a:defRPr/>
            </a:pPr>
            <a:r>
              <a:rPr lang="en-US" dirty="0">
                <a:effectLst>
                  <a:outerShdw blurRad="38100" dist="38100" dir="2700000" algn="tl">
                    <a:srgbClr val="000000"/>
                  </a:outerShdw>
                </a:effectLst>
                <a:latin typeface="Tahoma" pitchFamily="34" charset="0"/>
              </a:rPr>
              <a:t>Bile reflux study</a:t>
            </a:r>
          </a:p>
          <a:p>
            <a:pPr marL="1006475" lvl="1" indent="-434975" algn="just">
              <a:spcBef>
                <a:spcPct val="20000"/>
              </a:spcBef>
              <a:buClr>
                <a:schemeClr val="tx1"/>
              </a:buClr>
              <a:buFontTx/>
              <a:buChar char="–"/>
              <a:tabLst>
                <a:tab pos="457200" algn="l"/>
              </a:tabLst>
              <a:defRPr/>
            </a:pPr>
            <a:r>
              <a:rPr lang="en-US" dirty="0" err="1">
                <a:effectLst>
                  <a:outerShdw blurRad="38100" dist="38100" dir="2700000" algn="tl">
                    <a:srgbClr val="000000"/>
                  </a:outerShdw>
                </a:effectLst>
                <a:latin typeface="Tahoma" pitchFamily="34" charset="0"/>
              </a:rPr>
              <a:t>Meckel’s</a:t>
            </a:r>
            <a:r>
              <a:rPr lang="en-US" dirty="0">
                <a:effectLst>
                  <a:outerShdw blurRad="38100" dist="38100" dir="2700000" algn="tl">
                    <a:srgbClr val="000000"/>
                  </a:outerShdw>
                </a:effectLst>
                <a:latin typeface="Tahoma" pitchFamily="34" charset="0"/>
              </a:rPr>
              <a:t> scan</a:t>
            </a:r>
          </a:p>
          <a:p>
            <a:pPr marL="1006475" lvl="1" indent="-434975" algn="just">
              <a:spcBef>
                <a:spcPct val="20000"/>
              </a:spcBef>
              <a:buClr>
                <a:schemeClr val="tx1"/>
              </a:buClr>
              <a:buFontTx/>
              <a:buChar char="–"/>
              <a:tabLst>
                <a:tab pos="457200" algn="l"/>
              </a:tabLst>
              <a:defRPr/>
            </a:pPr>
            <a:r>
              <a:rPr lang="en-US" dirty="0">
                <a:effectLst>
                  <a:outerShdw blurRad="38100" dist="38100" dir="2700000" algn="tl">
                    <a:srgbClr val="000000"/>
                  </a:outerShdw>
                </a:effectLst>
                <a:latin typeface="Tahoma" pitchFamily="34" charset="0"/>
              </a:rPr>
              <a:t>Radionuclide gastrointestinal scan</a:t>
            </a:r>
          </a:p>
          <a:p>
            <a:pPr marL="457200" indent="-457200" algn="just">
              <a:spcBef>
                <a:spcPct val="20000"/>
              </a:spcBef>
              <a:buClr>
                <a:schemeClr val="tx2"/>
              </a:buClr>
              <a:buSzPct val="75000"/>
              <a:buFontTx/>
              <a:buAutoNum type="arabicPeriod"/>
              <a:tabLst>
                <a:tab pos="457200" algn="l"/>
              </a:tabLst>
              <a:defRPr/>
            </a:pPr>
            <a:r>
              <a:rPr lang="en-US" dirty="0">
                <a:effectLst>
                  <a:outerShdw blurRad="38100" dist="38100" dir="2700000" algn="tl">
                    <a:srgbClr val="000000"/>
                  </a:outerShdw>
                </a:effectLst>
                <a:latin typeface="Tahoma" pitchFamily="34" charset="0"/>
              </a:rPr>
              <a:t>Angiography.</a:t>
            </a:r>
          </a:p>
          <a:p>
            <a:pPr marL="457200" indent="-457200" algn="just">
              <a:spcBef>
                <a:spcPct val="20000"/>
              </a:spcBef>
              <a:buClr>
                <a:schemeClr val="tx2"/>
              </a:buClr>
              <a:buSzPct val="75000"/>
              <a:buFontTx/>
              <a:buAutoNum type="arabicPeriod"/>
              <a:tabLst>
                <a:tab pos="457200" algn="l"/>
              </a:tabLst>
              <a:defRPr/>
            </a:pPr>
            <a:r>
              <a:rPr lang="en-US" dirty="0">
                <a:effectLst>
                  <a:outerShdw blurRad="38100" dist="38100" dir="2700000" algn="tl">
                    <a:srgbClr val="000000"/>
                  </a:outerShdw>
                </a:effectLst>
                <a:latin typeface="Tahoma" pitchFamily="34" charset="0"/>
              </a:rPr>
              <a:t>CT.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96964">
                                            <p:txEl>
                                              <p:pRg st="0" end="0"/>
                                            </p:txEl>
                                          </p:spTgt>
                                        </p:tgtEl>
                                        <p:attrNameLst>
                                          <p:attrName>style.visibility</p:attrName>
                                        </p:attrNameLst>
                                      </p:cBhvr>
                                      <p:to>
                                        <p:strVal val="visible"/>
                                      </p:to>
                                    </p:set>
                                    <p:anim calcmode="lin" valueType="num">
                                      <p:cBhvr additive="base">
                                        <p:cTn id="7" dur="500" fill="hold"/>
                                        <p:tgtEl>
                                          <p:spTgt spid="296964">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296964">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296964">
                                            <p:txEl>
                                              <p:pRg st="1" end="1"/>
                                            </p:txEl>
                                          </p:spTgt>
                                        </p:tgtEl>
                                        <p:attrNameLst>
                                          <p:attrName>style.visibility</p:attrName>
                                        </p:attrNameLst>
                                      </p:cBhvr>
                                      <p:to>
                                        <p:strVal val="visible"/>
                                      </p:to>
                                    </p:set>
                                    <p:anim calcmode="lin" valueType="num">
                                      <p:cBhvr additive="base">
                                        <p:cTn id="13" dur="500" fill="hold"/>
                                        <p:tgtEl>
                                          <p:spTgt spid="296964">
                                            <p:txEl>
                                              <p:pRg st="1" end="1"/>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296964">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296964">
                                            <p:txEl>
                                              <p:pRg st="2" end="2"/>
                                            </p:txEl>
                                          </p:spTgt>
                                        </p:tgtEl>
                                        <p:attrNameLst>
                                          <p:attrName>style.visibility</p:attrName>
                                        </p:attrNameLst>
                                      </p:cBhvr>
                                      <p:to>
                                        <p:strVal val="visible"/>
                                      </p:to>
                                    </p:set>
                                    <p:anim calcmode="lin" valueType="num">
                                      <p:cBhvr additive="base">
                                        <p:cTn id="19" dur="500" fill="hold"/>
                                        <p:tgtEl>
                                          <p:spTgt spid="296964">
                                            <p:txEl>
                                              <p:pRg st="2" end="2"/>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296964">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296964">
                                            <p:txEl>
                                              <p:pRg st="3" end="3"/>
                                            </p:txEl>
                                          </p:spTgt>
                                        </p:tgtEl>
                                        <p:attrNameLst>
                                          <p:attrName>style.visibility</p:attrName>
                                        </p:attrNameLst>
                                      </p:cBhvr>
                                      <p:to>
                                        <p:strVal val="visible"/>
                                      </p:to>
                                    </p:set>
                                    <p:anim calcmode="lin" valueType="num">
                                      <p:cBhvr additive="base">
                                        <p:cTn id="25" dur="500" fill="hold"/>
                                        <p:tgtEl>
                                          <p:spTgt spid="296964">
                                            <p:txEl>
                                              <p:pRg st="3" end="3"/>
                                            </p:tx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296964">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296964">
                                            <p:txEl>
                                              <p:pRg st="4" end="4"/>
                                            </p:txEl>
                                          </p:spTgt>
                                        </p:tgtEl>
                                        <p:attrNameLst>
                                          <p:attrName>style.visibility</p:attrName>
                                        </p:attrNameLst>
                                      </p:cBhvr>
                                      <p:to>
                                        <p:strVal val="visible"/>
                                      </p:to>
                                    </p:set>
                                    <p:anim calcmode="lin" valueType="num">
                                      <p:cBhvr additive="base">
                                        <p:cTn id="31" dur="500" fill="hold"/>
                                        <p:tgtEl>
                                          <p:spTgt spid="296964">
                                            <p:txEl>
                                              <p:pRg st="4" end="4"/>
                                            </p:txEl>
                                          </p:spTgt>
                                        </p:tgtEl>
                                        <p:attrNameLst>
                                          <p:attrName>ppt_x</p:attrName>
                                        </p:attrNameLst>
                                      </p:cBhvr>
                                      <p:tavLst>
                                        <p:tav tm="0">
                                          <p:val>
                                            <p:strVal val="0-#ppt_w/2"/>
                                          </p:val>
                                        </p:tav>
                                        <p:tav tm="100000">
                                          <p:val>
                                            <p:strVal val="#ppt_x"/>
                                          </p:val>
                                        </p:tav>
                                      </p:tavLst>
                                    </p:anim>
                                    <p:anim calcmode="lin" valueType="num">
                                      <p:cBhvr additive="base">
                                        <p:cTn id="32" dur="500" fill="hold"/>
                                        <p:tgtEl>
                                          <p:spTgt spid="296964">
                                            <p:txEl>
                                              <p:pRg st="4" end="4"/>
                                            </p:txEl>
                                          </p:spTgt>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8" fill="hold" grpId="0" nodeType="clickEffect">
                                  <p:stCondLst>
                                    <p:cond delay="0"/>
                                  </p:stCondLst>
                                  <p:childTnLst>
                                    <p:set>
                                      <p:cBhvr>
                                        <p:cTn id="36" dur="1" fill="hold">
                                          <p:stCondLst>
                                            <p:cond delay="0"/>
                                          </p:stCondLst>
                                        </p:cTn>
                                        <p:tgtEl>
                                          <p:spTgt spid="296964">
                                            <p:txEl>
                                              <p:pRg st="5" end="5"/>
                                            </p:txEl>
                                          </p:spTgt>
                                        </p:tgtEl>
                                        <p:attrNameLst>
                                          <p:attrName>style.visibility</p:attrName>
                                        </p:attrNameLst>
                                      </p:cBhvr>
                                      <p:to>
                                        <p:strVal val="visible"/>
                                      </p:to>
                                    </p:set>
                                    <p:anim calcmode="lin" valueType="num">
                                      <p:cBhvr additive="base">
                                        <p:cTn id="37" dur="500" fill="hold"/>
                                        <p:tgtEl>
                                          <p:spTgt spid="296964">
                                            <p:txEl>
                                              <p:pRg st="5" end="5"/>
                                            </p:txEl>
                                          </p:spTgt>
                                        </p:tgtEl>
                                        <p:attrNameLst>
                                          <p:attrName>ppt_x</p:attrName>
                                        </p:attrNameLst>
                                      </p:cBhvr>
                                      <p:tavLst>
                                        <p:tav tm="0">
                                          <p:val>
                                            <p:strVal val="0-#ppt_w/2"/>
                                          </p:val>
                                        </p:tav>
                                        <p:tav tm="100000">
                                          <p:val>
                                            <p:strVal val="#ppt_x"/>
                                          </p:val>
                                        </p:tav>
                                      </p:tavLst>
                                    </p:anim>
                                    <p:anim calcmode="lin" valueType="num">
                                      <p:cBhvr additive="base">
                                        <p:cTn id="38" dur="500" fill="hold"/>
                                        <p:tgtEl>
                                          <p:spTgt spid="296964">
                                            <p:txEl>
                                              <p:pRg st="5" end="5"/>
                                            </p:txEl>
                                          </p:spTgt>
                                        </p:tgtEl>
                                        <p:attrNameLst>
                                          <p:attrName>ppt_y</p:attrName>
                                        </p:attrNameLst>
                                      </p:cBhvr>
                                      <p:tavLst>
                                        <p:tav tm="0">
                                          <p:val>
                                            <p:strVal val="#ppt_y"/>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8" fill="hold" grpId="0" nodeType="clickEffect">
                                  <p:stCondLst>
                                    <p:cond delay="0"/>
                                  </p:stCondLst>
                                  <p:childTnLst>
                                    <p:set>
                                      <p:cBhvr>
                                        <p:cTn id="42" dur="1" fill="hold">
                                          <p:stCondLst>
                                            <p:cond delay="0"/>
                                          </p:stCondLst>
                                        </p:cTn>
                                        <p:tgtEl>
                                          <p:spTgt spid="296964">
                                            <p:txEl>
                                              <p:pRg st="6" end="6"/>
                                            </p:txEl>
                                          </p:spTgt>
                                        </p:tgtEl>
                                        <p:attrNameLst>
                                          <p:attrName>style.visibility</p:attrName>
                                        </p:attrNameLst>
                                      </p:cBhvr>
                                      <p:to>
                                        <p:strVal val="visible"/>
                                      </p:to>
                                    </p:set>
                                    <p:anim calcmode="lin" valueType="num">
                                      <p:cBhvr additive="base">
                                        <p:cTn id="43" dur="500" fill="hold"/>
                                        <p:tgtEl>
                                          <p:spTgt spid="296964">
                                            <p:txEl>
                                              <p:pRg st="6" end="6"/>
                                            </p:txEl>
                                          </p:spTgt>
                                        </p:tgtEl>
                                        <p:attrNameLst>
                                          <p:attrName>ppt_x</p:attrName>
                                        </p:attrNameLst>
                                      </p:cBhvr>
                                      <p:tavLst>
                                        <p:tav tm="0">
                                          <p:val>
                                            <p:strVal val="0-#ppt_w/2"/>
                                          </p:val>
                                        </p:tav>
                                        <p:tav tm="100000">
                                          <p:val>
                                            <p:strVal val="#ppt_x"/>
                                          </p:val>
                                        </p:tav>
                                      </p:tavLst>
                                    </p:anim>
                                    <p:anim calcmode="lin" valueType="num">
                                      <p:cBhvr additive="base">
                                        <p:cTn id="44" dur="500" fill="hold"/>
                                        <p:tgtEl>
                                          <p:spTgt spid="296964">
                                            <p:txEl>
                                              <p:pRg st="6" end="6"/>
                                            </p:txEl>
                                          </p:spTgt>
                                        </p:tgtEl>
                                        <p:attrNameLst>
                                          <p:attrName>ppt_y</p:attrName>
                                        </p:attrNameLst>
                                      </p:cBhvr>
                                      <p:tavLst>
                                        <p:tav tm="0">
                                          <p:val>
                                            <p:strVal val="#ppt_y"/>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8" fill="hold" grpId="0" nodeType="clickEffect">
                                  <p:stCondLst>
                                    <p:cond delay="0"/>
                                  </p:stCondLst>
                                  <p:childTnLst>
                                    <p:set>
                                      <p:cBhvr>
                                        <p:cTn id="48" dur="1" fill="hold">
                                          <p:stCondLst>
                                            <p:cond delay="0"/>
                                          </p:stCondLst>
                                        </p:cTn>
                                        <p:tgtEl>
                                          <p:spTgt spid="296964">
                                            <p:txEl>
                                              <p:pRg st="7" end="7"/>
                                            </p:txEl>
                                          </p:spTgt>
                                        </p:tgtEl>
                                        <p:attrNameLst>
                                          <p:attrName>style.visibility</p:attrName>
                                        </p:attrNameLst>
                                      </p:cBhvr>
                                      <p:to>
                                        <p:strVal val="visible"/>
                                      </p:to>
                                    </p:set>
                                    <p:anim calcmode="lin" valueType="num">
                                      <p:cBhvr additive="base">
                                        <p:cTn id="49" dur="500" fill="hold"/>
                                        <p:tgtEl>
                                          <p:spTgt spid="296964">
                                            <p:txEl>
                                              <p:pRg st="7" end="7"/>
                                            </p:txEl>
                                          </p:spTgt>
                                        </p:tgtEl>
                                        <p:attrNameLst>
                                          <p:attrName>ppt_x</p:attrName>
                                        </p:attrNameLst>
                                      </p:cBhvr>
                                      <p:tavLst>
                                        <p:tav tm="0">
                                          <p:val>
                                            <p:strVal val="0-#ppt_w/2"/>
                                          </p:val>
                                        </p:tav>
                                        <p:tav tm="100000">
                                          <p:val>
                                            <p:strVal val="#ppt_x"/>
                                          </p:val>
                                        </p:tav>
                                      </p:tavLst>
                                    </p:anim>
                                    <p:anim calcmode="lin" valueType="num">
                                      <p:cBhvr additive="base">
                                        <p:cTn id="50" dur="500" fill="hold"/>
                                        <p:tgtEl>
                                          <p:spTgt spid="296964">
                                            <p:txEl>
                                              <p:pRg st="7" end="7"/>
                                            </p:txEl>
                                          </p:spTgt>
                                        </p:tgtEl>
                                        <p:attrNameLst>
                                          <p:attrName>ppt_y</p:attrName>
                                        </p:attrNameLst>
                                      </p:cBhvr>
                                      <p:tavLst>
                                        <p:tav tm="0">
                                          <p:val>
                                            <p:strVal val="#ppt_y"/>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8" fill="hold" grpId="0" nodeType="clickEffect">
                                  <p:stCondLst>
                                    <p:cond delay="0"/>
                                  </p:stCondLst>
                                  <p:childTnLst>
                                    <p:set>
                                      <p:cBhvr>
                                        <p:cTn id="54" dur="1" fill="hold">
                                          <p:stCondLst>
                                            <p:cond delay="0"/>
                                          </p:stCondLst>
                                        </p:cTn>
                                        <p:tgtEl>
                                          <p:spTgt spid="296964">
                                            <p:txEl>
                                              <p:pRg st="8" end="8"/>
                                            </p:txEl>
                                          </p:spTgt>
                                        </p:tgtEl>
                                        <p:attrNameLst>
                                          <p:attrName>style.visibility</p:attrName>
                                        </p:attrNameLst>
                                      </p:cBhvr>
                                      <p:to>
                                        <p:strVal val="visible"/>
                                      </p:to>
                                    </p:set>
                                    <p:anim calcmode="lin" valueType="num">
                                      <p:cBhvr additive="base">
                                        <p:cTn id="55" dur="500" fill="hold"/>
                                        <p:tgtEl>
                                          <p:spTgt spid="296964">
                                            <p:txEl>
                                              <p:pRg st="8" end="8"/>
                                            </p:txEl>
                                          </p:spTgt>
                                        </p:tgtEl>
                                        <p:attrNameLst>
                                          <p:attrName>ppt_x</p:attrName>
                                        </p:attrNameLst>
                                      </p:cBhvr>
                                      <p:tavLst>
                                        <p:tav tm="0">
                                          <p:val>
                                            <p:strVal val="0-#ppt_w/2"/>
                                          </p:val>
                                        </p:tav>
                                        <p:tav tm="100000">
                                          <p:val>
                                            <p:strVal val="#ppt_x"/>
                                          </p:val>
                                        </p:tav>
                                      </p:tavLst>
                                    </p:anim>
                                    <p:anim calcmode="lin" valueType="num">
                                      <p:cBhvr additive="base">
                                        <p:cTn id="56" dur="500" fill="hold"/>
                                        <p:tgtEl>
                                          <p:spTgt spid="296964">
                                            <p:txEl>
                                              <p:pRg st="8" end="8"/>
                                            </p:txEl>
                                          </p:spTgt>
                                        </p:tgtEl>
                                        <p:attrNameLst>
                                          <p:attrName>ppt_y</p:attrName>
                                        </p:attrNameLst>
                                      </p:cBhvr>
                                      <p:tavLst>
                                        <p:tav tm="0">
                                          <p:val>
                                            <p:strVal val="#ppt_y"/>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8" fill="hold" grpId="0" nodeType="clickEffect">
                                  <p:stCondLst>
                                    <p:cond delay="0"/>
                                  </p:stCondLst>
                                  <p:childTnLst>
                                    <p:set>
                                      <p:cBhvr>
                                        <p:cTn id="60" dur="1" fill="hold">
                                          <p:stCondLst>
                                            <p:cond delay="0"/>
                                          </p:stCondLst>
                                        </p:cTn>
                                        <p:tgtEl>
                                          <p:spTgt spid="296964">
                                            <p:txEl>
                                              <p:pRg st="9" end="9"/>
                                            </p:txEl>
                                          </p:spTgt>
                                        </p:tgtEl>
                                        <p:attrNameLst>
                                          <p:attrName>style.visibility</p:attrName>
                                        </p:attrNameLst>
                                      </p:cBhvr>
                                      <p:to>
                                        <p:strVal val="visible"/>
                                      </p:to>
                                    </p:set>
                                    <p:anim calcmode="lin" valueType="num">
                                      <p:cBhvr additive="base">
                                        <p:cTn id="61" dur="500" fill="hold"/>
                                        <p:tgtEl>
                                          <p:spTgt spid="296964">
                                            <p:txEl>
                                              <p:pRg st="9" end="9"/>
                                            </p:txEl>
                                          </p:spTgt>
                                        </p:tgtEl>
                                        <p:attrNameLst>
                                          <p:attrName>ppt_x</p:attrName>
                                        </p:attrNameLst>
                                      </p:cBhvr>
                                      <p:tavLst>
                                        <p:tav tm="0">
                                          <p:val>
                                            <p:strVal val="0-#ppt_w/2"/>
                                          </p:val>
                                        </p:tav>
                                        <p:tav tm="100000">
                                          <p:val>
                                            <p:strVal val="#ppt_x"/>
                                          </p:val>
                                        </p:tav>
                                      </p:tavLst>
                                    </p:anim>
                                    <p:anim calcmode="lin" valueType="num">
                                      <p:cBhvr additive="base">
                                        <p:cTn id="62" dur="500" fill="hold"/>
                                        <p:tgtEl>
                                          <p:spTgt spid="296964">
                                            <p:txEl>
                                              <p:pRg st="9" end="9"/>
                                            </p:txEl>
                                          </p:spTgt>
                                        </p:tgtEl>
                                        <p:attrNameLst>
                                          <p:attrName>ppt_y</p:attrName>
                                        </p:attrNameLst>
                                      </p:cBhvr>
                                      <p:tavLst>
                                        <p:tav tm="0">
                                          <p:val>
                                            <p:strVal val="#ppt_y"/>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8" fill="hold" grpId="0" nodeType="clickEffect">
                                  <p:stCondLst>
                                    <p:cond delay="0"/>
                                  </p:stCondLst>
                                  <p:childTnLst>
                                    <p:set>
                                      <p:cBhvr>
                                        <p:cTn id="66" dur="1" fill="hold">
                                          <p:stCondLst>
                                            <p:cond delay="0"/>
                                          </p:stCondLst>
                                        </p:cTn>
                                        <p:tgtEl>
                                          <p:spTgt spid="296964">
                                            <p:txEl>
                                              <p:pRg st="10" end="10"/>
                                            </p:txEl>
                                          </p:spTgt>
                                        </p:tgtEl>
                                        <p:attrNameLst>
                                          <p:attrName>style.visibility</p:attrName>
                                        </p:attrNameLst>
                                      </p:cBhvr>
                                      <p:to>
                                        <p:strVal val="visible"/>
                                      </p:to>
                                    </p:set>
                                    <p:anim calcmode="lin" valueType="num">
                                      <p:cBhvr additive="base">
                                        <p:cTn id="67" dur="500" fill="hold"/>
                                        <p:tgtEl>
                                          <p:spTgt spid="296964">
                                            <p:txEl>
                                              <p:pRg st="10" end="10"/>
                                            </p:txEl>
                                          </p:spTgt>
                                        </p:tgtEl>
                                        <p:attrNameLst>
                                          <p:attrName>ppt_x</p:attrName>
                                        </p:attrNameLst>
                                      </p:cBhvr>
                                      <p:tavLst>
                                        <p:tav tm="0">
                                          <p:val>
                                            <p:strVal val="0-#ppt_w/2"/>
                                          </p:val>
                                        </p:tav>
                                        <p:tav tm="100000">
                                          <p:val>
                                            <p:strVal val="#ppt_x"/>
                                          </p:val>
                                        </p:tav>
                                      </p:tavLst>
                                    </p:anim>
                                    <p:anim calcmode="lin" valueType="num">
                                      <p:cBhvr additive="base">
                                        <p:cTn id="68" dur="500" fill="hold"/>
                                        <p:tgtEl>
                                          <p:spTgt spid="296964">
                                            <p:txEl>
                                              <p:pRg st="10" end="10"/>
                                            </p:txEl>
                                          </p:spTgt>
                                        </p:tgtEl>
                                        <p:attrNameLst>
                                          <p:attrName>ppt_y</p:attrName>
                                        </p:attrNameLst>
                                      </p:cBhvr>
                                      <p:tavLst>
                                        <p:tav tm="0">
                                          <p:val>
                                            <p:strVal val="#ppt_y"/>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2" presetClass="entr" presetSubtype="8" fill="hold" grpId="0" nodeType="clickEffect">
                                  <p:stCondLst>
                                    <p:cond delay="0"/>
                                  </p:stCondLst>
                                  <p:childTnLst>
                                    <p:set>
                                      <p:cBhvr>
                                        <p:cTn id="72" dur="1" fill="hold">
                                          <p:stCondLst>
                                            <p:cond delay="0"/>
                                          </p:stCondLst>
                                        </p:cTn>
                                        <p:tgtEl>
                                          <p:spTgt spid="296964">
                                            <p:txEl>
                                              <p:pRg st="11" end="11"/>
                                            </p:txEl>
                                          </p:spTgt>
                                        </p:tgtEl>
                                        <p:attrNameLst>
                                          <p:attrName>style.visibility</p:attrName>
                                        </p:attrNameLst>
                                      </p:cBhvr>
                                      <p:to>
                                        <p:strVal val="visible"/>
                                      </p:to>
                                    </p:set>
                                    <p:anim calcmode="lin" valueType="num">
                                      <p:cBhvr additive="base">
                                        <p:cTn id="73" dur="500" fill="hold"/>
                                        <p:tgtEl>
                                          <p:spTgt spid="296964">
                                            <p:txEl>
                                              <p:pRg st="11" end="11"/>
                                            </p:txEl>
                                          </p:spTgt>
                                        </p:tgtEl>
                                        <p:attrNameLst>
                                          <p:attrName>ppt_x</p:attrName>
                                        </p:attrNameLst>
                                      </p:cBhvr>
                                      <p:tavLst>
                                        <p:tav tm="0">
                                          <p:val>
                                            <p:strVal val="0-#ppt_w/2"/>
                                          </p:val>
                                        </p:tav>
                                        <p:tav tm="100000">
                                          <p:val>
                                            <p:strVal val="#ppt_x"/>
                                          </p:val>
                                        </p:tav>
                                      </p:tavLst>
                                    </p:anim>
                                    <p:anim calcmode="lin" valueType="num">
                                      <p:cBhvr additive="base">
                                        <p:cTn id="74" dur="500" fill="hold"/>
                                        <p:tgtEl>
                                          <p:spTgt spid="296964">
                                            <p:txEl>
                                              <p:pRg st="11" end="11"/>
                                            </p:txEl>
                                          </p:spTgt>
                                        </p:tgtEl>
                                        <p:attrNameLst>
                                          <p:attrName>ppt_y</p:attrName>
                                        </p:attrNameLst>
                                      </p:cBhvr>
                                      <p:tavLst>
                                        <p:tav tm="0">
                                          <p:val>
                                            <p:strVal val="#ppt_y"/>
                                          </p:val>
                                        </p:tav>
                                        <p:tav tm="100000">
                                          <p:val>
                                            <p:strVal val="#ppt_y"/>
                                          </p:val>
                                        </p:tav>
                                      </p:tavLst>
                                    </p:anim>
                                  </p:childTnLst>
                                </p:cTn>
                              </p:par>
                            </p:childTnLst>
                          </p:cTn>
                        </p:par>
                      </p:childTnLst>
                    </p:cTn>
                  </p:par>
                  <p:par>
                    <p:cTn id="75" fill="hold">
                      <p:stCondLst>
                        <p:cond delay="indefinite"/>
                      </p:stCondLst>
                      <p:childTnLst>
                        <p:par>
                          <p:cTn id="76" fill="hold">
                            <p:stCondLst>
                              <p:cond delay="0"/>
                            </p:stCondLst>
                            <p:childTnLst>
                              <p:par>
                                <p:cTn id="77" presetID="2" presetClass="entr" presetSubtype="8" fill="hold" grpId="0" nodeType="clickEffect">
                                  <p:stCondLst>
                                    <p:cond delay="0"/>
                                  </p:stCondLst>
                                  <p:childTnLst>
                                    <p:set>
                                      <p:cBhvr>
                                        <p:cTn id="78" dur="1" fill="hold">
                                          <p:stCondLst>
                                            <p:cond delay="0"/>
                                          </p:stCondLst>
                                        </p:cTn>
                                        <p:tgtEl>
                                          <p:spTgt spid="296964">
                                            <p:txEl>
                                              <p:pRg st="12" end="12"/>
                                            </p:txEl>
                                          </p:spTgt>
                                        </p:tgtEl>
                                        <p:attrNameLst>
                                          <p:attrName>style.visibility</p:attrName>
                                        </p:attrNameLst>
                                      </p:cBhvr>
                                      <p:to>
                                        <p:strVal val="visible"/>
                                      </p:to>
                                    </p:set>
                                    <p:anim calcmode="lin" valueType="num">
                                      <p:cBhvr additive="base">
                                        <p:cTn id="79" dur="500" fill="hold"/>
                                        <p:tgtEl>
                                          <p:spTgt spid="296964">
                                            <p:txEl>
                                              <p:pRg st="12" end="12"/>
                                            </p:txEl>
                                          </p:spTgt>
                                        </p:tgtEl>
                                        <p:attrNameLst>
                                          <p:attrName>ppt_x</p:attrName>
                                        </p:attrNameLst>
                                      </p:cBhvr>
                                      <p:tavLst>
                                        <p:tav tm="0">
                                          <p:val>
                                            <p:strVal val="0-#ppt_w/2"/>
                                          </p:val>
                                        </p:tav>
                                        <p:tav tm="100000">
                                          <p:val>
                                            <p:strVal val="#ppt_x"/>
                                          </p:val>
                                        </p:tav>
                                      </p:tavLst>
                                    </p:anim>
                                    <p:anim calcmode="lin" valueType="num">
                                      <p:cBhvr additive="base">
                                        <p:cTn id="80" dur="500" fill="hold"/>
                                        <p:tgtEl>
                                          <p:spTgt spid="296964">
                                            <p:txEl>
                                              <p:pRg st="12" end="12"/>
                                            </p:txEl>
                                          </p:spTgt>
                                        </p:tgtEl>
                                        <p:attrNameLst>
                                          <p:attrName>ppt_y</p:attrName>
                                        </p:attrNameLst>
                                      </p:cBhvr>
                                      <p:tavLst>
                                        <p:tav tm="0">
                                          <p:val>
                                            <p:strVal val="#ppt_y"/>
                                          </p:val>
                                        </p:tav>
                                        <p:tav tm="100000">
                                          <p:val>
                                            <p:strVal val="#ppt_y"/>
                                          </p:val>
                                        </p:tav>
                                      </p:tavLst>
                                    </p:anim>
                                  </p:childTnLst>
                                </p:cTn>
                              </p:par>
                            </p:childTnLst>
                          </p:cTn>
                        </p:par>
                      </p:childTnLst>
                    </p:cTn>
                  </p:par>
                  <p:par>
                    <p:cTn id="81" fill="hold">
                      <p:stCondLst>
                        <p:cond delay="indefinite"/>
                      </p:stCondLst>
                      <p:childTnLst>
                        <p:par>
                          <p:cTn id="82" fill="hold">
                            <p:stCondLst>
                              <p:cond delay="0"/>
                            </p:stCondLst>
                            <p:childTnLst>
                              <p:par>
                                <p:cTn id="83" presetID="2" presetClass="entr" presetSubtype="8" fill="hold" grpId="0" nodeType="clickEffect">
                                  <p:stCondLst>
                                    <p:cond delay="0"/>
                                  </p:stCondLst>
                                  <p:childTnLst>
                                    <p:set>
                                      <p:cBhvr>
                                        <p:cTn id="84" dur="1" fill="hold">
                                          <p:stCondLst>
                                            <p:cond delay="0"/>
                                          </p:stCondLst>
                                        </p:cTn>
                                        <p:tgtEl>
                                          <p:spTgt spid="296964">
                                            <p:txEl>
                                              <p:pRg st="13" end="13"/>
                                            </p:txEl>
                                          </p:spTgt>
                                        </p:tgtEl>
                                        <p:attrNameLst>
                                          <p:attrName>style.visibility</p:attrName>
                                        </p:attrNameLst>
                                      </p:cBhvr>
                                      <p:to>
                                        <p:strVal val="visible"/>
                                      </p:to>
                                    </p:set>
                                    <p:anim calcmode="lin" valueType="num">
                                      <p:cBhvr additive="base">
                                        <p:cTn id="85" dur="500" fill="hold"/>
                                        <p:tgtEl>
                                          <p:spTgt spid="296964">
                                            <p:txEl>
                                              <p:pRg st="13" end="13"/>
                                            </p:txEl>
                                          </p:spTgt>
                                        </p:tgtEl>
                                        <p:attrNameLst>
                                          <p:attrName>ppt_x</p:attrName>
                                        </p:attrNameLst>
                                      </p:cBhvr>
                                      <p:tavLst>
                                        <p:tav tm="0">
                                          <p:val>
                                            <p:strVal val="0-#ppt_w/2"/>
                                          </p:val>
                                        </p:tav>
                                        <p:tav tm="100000">
                                          <p:val>
                                            <p:strVal val="#ppt_x"/>
                                          </p:val>
                                        </p:tav>
                                      </p:tavLst>
                                    </p:anim>
                                    <p:anim calcmode="lin" valueType="num">
                                      <p:cBhvr additive="base">
                                        <p:cTn id="86" dur="500" fill="hold"/>
                                        <p:tgtEl>
                                          <p:spTgt spid="296964">
                                            <p:txEl>
                                              <p:pRg st="13" end="13"/>
                                            </p:txEl>
                                          </p:spTgt>
                                        </p:tgtEl>
                                        <p:attrNameLst>
                                          <p:attrName>ppt_y</p:attrName>
                                        </p:attrNameLst>
                                      </p:cBhvr>
                                      <p:tavLst>
                                        <p:tav tm="0">
                                          <p:val>
                                            <p:strVal val="#ppt_y"/>
                                          </p:val>
                                        </p:tav>
                                        <p:tav tm="100000">
                                          <p:val>
                                            <p:strVal val="#ppt_y"/>
                                          </p:val>
                                        </p:tav>
                                      </p:tavLst>
                                    </p:anim>
                                  </p:childTnLst>
                                </p:cTn>
                              </p:par>
                            </p:childTnLst>
                          </p:cTn>
                        </p:par>
                      </p:childTnLst>
                    </p:cTn>
                  </p:par>
                  <p:par>
                    <p:cTn id="87" fill="hold">
                      <p:stCondLst>
                        <p:cond delay="indefinite"/>
                      </p:stCondLst>
                      <p:childTnLst>
                        <p:par>
                          <p:cTn id="88" fill="hold">
                            <p:stCondLst>
                              <p:cond delay="0"/>
                            </p:stCondLst>
                            <p:childTnLst>
                              <p:par>
                                <p:cTn id="89" presetID="2" presetClass="entr" presetSubtype="8" fill="hold" grpId="0" nodeType="clickEffect">
                                  <p:stCondLst>
                                    <p:cond delay="0"/>
                                  </p:stCondLst>
                                  <p:childTnLst>
                                    <p:set>
                                      <p:cBhvr>
                                        <p:cTn id="90" dur="1" fill="hold">
                                          <p:stCondLst>
                                            <p:cond delay="0"/>
                                          </p:stCondLst>
                                        </p:cTn>
                                        <p:tgtEl>
                                          <p:spTgt spid="296964">
                                            <p:txEl>
                                              <p:pRg st="14" end="14"/>
                                            </p:txEl>
                                          </p:spTgt>
                                        </p:tgtEl>
                                        <p:attrNameLst>
                                          <p:attrName>style.visibility</p:attrName>
                                        </p:attrNameLst>
                                      </p:cBhvr>
                                      <p:to>
                                        <p:strVal val="visible"/>
                                      </p:to>
                                    </p:set>
                                    <p:anim calcmode="lin" valueType="num">
                                      <p:cBhvr additive="base">
                                        <p:cTn id="91" dur="500" fill="hold"/>
                                        <p:tgtEl>
                                          <p:spTgt spid="296964">
                                            <p:txEl>
                                              <p:pRg st="14" end="14"/>
                                            </p:txEl>
                                          </p:spTgt>
                                        </p:tgtEl>
                                        <p:attrNameLst>
                                          <p:attrName>ppt_x</p:attrName>
                                        </p:attrNameLst>
                                      </p:cBhvr>
                                      <p:tavLst>
                                        <p:tav tm="0">
                                          <p:val>
                                            <p:strVal val="0-#ppt_w/2"/>
                                          </p:val>
                                        </p:tav>
                                        <p:tav tm="100000">
                                          <p:val>
                                            <p:strVal val="#ppt_x"/>
                                          </p:val>
                                        </p:tav>
                                      </p:tavLst>
                                    </p:anim>
                                    <p:anim calcmode="lin" valueType="num">
                                      <p:cBhvr additive="base">
                                        <p:cTn id="92" dur="500" fill="hold"/>
                                        <p:tgtEl>
                                          <p:spTgt spid="296964">
                                            <p:txEl>
                                              <p:pRg st="14" end="14"/>
                                            </p:txEl>
                                          </p:spTgt>
                                        </p:tgtEl>
                                        <p:attrNameLst>
                                          <p:attrName>ppt_y</p:attrName>
                                        </p:attrNameLst>
                                      </p:cBhvr>
                                      <p:tavLst>
                                        <p:tav tm="0">
                                          <p:val>
                                            <p:strVal val="#ppt_y"/>
                                          </p:val>
                                        </p:tav>
                                        <p:tav tm="100000">
                                          <p:val>
                                            <p:strVal val="#ppt_y"/>
                                          </p:val>
                                        </p:tav>
                                      </p:tavLst>
                                    </p:anim>
                                  </p:childTnLst>
                                </p:cTn>
                              </p:par>
                            </p:childTnLst>
                          </p:cTn>
                        </p:par>
                      </p:childTnLst>
                    </p:cTn>
                  </p:par>
                  <p:par>
                    <p:cTn id="93" fill="hold">
                      <p:stCondLst>
                        <p:cond delay="indefinite"/>
                      </p:stCondLst>
                      <p:childTnLst>
                        <p:par>
                          <p:cTn id="94" fill="hold">
                            <p:stCondLst>
                              <p:cond delay="0"/>
                            </p:stCondLst>
                            <p:childTnLst>
                              <p:par>
                                <p:cTn id="95" presetID="2" presetClass="entr" presetSubtype="8" fill="hold" grpId="0" nodeType="clickEffect">
                                  <p:stCondLst>
                                    <p:cond delay="0"/>
                                  </p:stCondLst>
                                  <p:childTnLst>
                                    <p:set>
                                      <p:cBhvr>
                                        <p:cTn id="96" dur="1" fill="hold">
                                          <p:stCondLst>
                                            <p:cond delay="0"/>
                                          </p:stCondLst>
                                        </p:cTn>
                                        <p:tgtEl>
                                          <p:spTgt spid="296964">
                                            <p:txEl>
                                              <p:pRg st="15" end="15"/>
                                            </p:txEl>
                                          </p:spTgt>
                                        </p:tgtEl>
                                        <p:attrNameLst>
                                          <p:attrName>style.visibility</p:attrName>
                                        </p:attrNameLst>
                                      </p:cBhvr>
                                      <p:to>
                                        <p:strVal val="visible"/>
                                      </p:to>
                                    </p:set>
                                    <p:anim calcmode="lin" valueType="num">
                                      <p:cBhvr additive="base">
                                        <p:cTn id="97" dur="500" fill="hold"/>
                                        <p:tgtEl>
                                          <p:spTgt spid="296964">
                                            <p:txEl>
                                              <p:pRg st="15" end="15"/>
                                            </p:txEl>
                                          </p:spTgt>
                                        </p:tgtEl>
                                        <p:attrNameLst>
                                          <p:attrName>ppt_x</p:attrName>
                                        </p:attrNameLst>
                                      </p:cBhvr>
                                      <p:tavLst>
                                        <p:tav tm="0">
                                          <p:val>
                                            <p:strVal val="0-#ppt_w/2"/>
                                          </p:val>
                                        </p:tav>
                                        <p:tav tm="100000">
                                          <p:val>
                                            <p:strVal val="#ppt_x"/>
                                          </p:val>
                                        </p:tav>
                                      </p:tavLst>
                                    </p:anim>
                                    <p:anim calcmode="lin" valueType="num">
                                      <p:cBhvr additive="base">
                                        <p:cTn id="98" dur="500" fill="hold"/>
                                        <p:tgtEl>
                                          <p:spTgt spid="296964">
                                            <p:txEl>
                                              <p:pRg st="15" end="15"/>
                                            </p:txEl>
                                          </p:spTgt>
                                        </p:tgtEl>
                                        <p:attrNameLst>
                                          <p:attrName>ppt_y</p:attrName>
                                        </p:attrNameLst>
                                      </p:cBhvr>
                                      <p:tavLst>
                                        <p:tav tm="0">
                                          <p:val>
                                            <p:strVal val="#ppt_y"/>
                                          </p:val>
                                        </p:tav>
                                        <p:tav tm="100000">
                                          <p:val>
                                            <p:strVal val="#ppt_y"/>
                                          </p:val>
                                        </p:tav>
                                      </p:tavLst>
                                    </p:anim>
                                  </p:childTnLst>
                                </p:cTn>
                              </p:par>
                            </p:childTnLst>
                          </p:cTn>
                        </p:par>
                      </p:childTnLst>
                    </p:cTn>
                  </p:par>
                  <p:par>
                    <p:cTn id="99" fill="hold">
                      <p:stCondLst>
                        <p:cond delay="indefinite"/>
                      </p:stCondLst>
                      <p:childTnLst>
                        <p:par>
                          <p:cTn id="100" fill="hold">
                            <p:stCondLst>
                              <p:cond delay="0"/>
                            </p:stCondLst>
                            <p:childTnLst>
                              <p:par>
                                <p:cTn id="101" presetID="2" presetClass="entr" presetSubtype="8" fill="hold" grpId="0" nodeType="clickEffect">
                                  <p:stCondLst>
                                    <p:cond delay="0"/>
                                  </p:stCondLst>
                                  <p:childTnLst>
                                    <p:set>
                                      <p:cBhvr>
                                        <p:cTn id="102" dur="1" fill="hold">
                                          <p:stCondLst>
                                            <p:cond delay="0"/>
                                          </p:stCondLst>
                                        </p:cTn>
                                        <p:tgtEl>
                                          <p:spTgt spid="296964">
                                            <p:txEl>
                                              <p:pRg st="16" end="16"/>
                                            </p:txEl>
                                          </p:spTgt>
                                        </p:tgtEl>
                                        <p:attrNameLst>
                                          <p:attrName>style.visibility</p:attrName>
                                        </p:attrNameLst>
                                      </p:cBhvr>
                                      <p:to>
                                        <p:strVal val="visible"/>
                                      </p:to>
                                    </p:set>
                                    <p:anim calcmode="lin" valueType="num">
                                      <p:cBhvr additive="base">
                                        <p:cTn id="103" dur="500" fill="hold"/>
                                        <p:tgtEl>
                                          <p:spTgt spid="296964">
                                            <p:txEl>
                                              <p:pRg st="16" end="16"/>
                                            </p:txEl>
                                          </p:spTgt>
                                        </p:tgtEl>
                                        <p:attrNameLst>
                                          <p:attrName>ppt_x</p:attrName>
                                        </p:attrNameLst>
                                      </p:cBhvr>
                                      <p:tavLst>
                                        <p:tav tm="0">
                                          <p:val>
                                            <p:strVal val="0-#ppt_w/2"/>
                                          </p:val>
                                        </p:tav>
                                        <p:tav tm="100000">
                                          <p:val>
                                            <p:strVal val="#ppt_x"/>
                                          </p:val>
                                        </p:tav>
                                      </p:tavLst>
                                    </p:anim>
                                    <p:anim calcmode="lin" valueType="num">
                                      <p:cBhvr additive="base">
                                        <p:cTn id="104" dur="500" fill="hold"/>
                                        <p:tgtEl>
                                          <p:spTgt spid="296964">
                                            <p:txEl>
                                              <p:pRg st="16" end="16"/>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6964" grpId="0"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p:cNvSpPr>
            <a:spLocks noGrp="1"/>
          </p:cNvSpPr>
          <p:nvPr>
            <p:ph type="title"/>
          </p:nvPr>
        </p:nvSpPr>
        <p:spPr/>
        <p:txBody>
          <a:bodyPr/>
          <a:lstStyle/>
          <a:p>
            <a:r>
              <a:rPr lang="en-US" smtClean="0"/>
              <a:t>Sialography</a:t>
            </a:r>
          </a:p>
        </p:txBody>
      </p:sp>
      <p:sp>
        <p:nvSpPr>
          <p:cNvPr id="4" name="Slide Number Placeholder 3"/>
          <p:cNvSpPr>
            <a:spLocks noGrp="1"/>
          </p:cNvSpPr>
          <p:nvPr>
            <p:ph type="sldNum" sz="quarter" idx="12"/>
          </p:nvPr>
        </p:nvSpPr>
        <p:spPr/>
        <p:txBody>
          <a:bodyPr/>
          <a:lstStyle/>
          <a:p>
            <a:pPr>
              <a:defRPr/>
            </a:pPr>
            <a:fld id="{207D908E-B9DA-46BD-AA76-3B3D1319EB1F}" type="slidenum">
              <a:rPr lang="en-US"/>
              <a:pPr>
                <a:defRPr/>
              </a:pPr>
              <a:t>8</a:t>
            </a:fld>
            <a:endParaRPr lang="en-US"/>
          </a:p>
        </p:txBody>
      </p:sp>
      <p:pic>
        <p:nvPicPr>
          <p:cNvPr id="16388" name="Picture 2"/>
          <p:cNvPicPr>
            <a:picLocks noGrp="1" noChangeAspect="1" noChangeArrowheads="1"/>
          </p:cNvPicPr>
          <p:nvPr>
            <p:ph idx="1"/>
          </p:nvPr>
        </p:nvPicPr>
        <p:blipFill>
          <a:blip r:embed="rId2" cstate="print"/>
          <a:srcRect/>
          <a:stretch>
            <a:fillRect/>
          </a:stretch>
        </p:blipFill>
        <p:spPr>
          <a:xfrm>
            <a:off x="1519474" y="1643050"/>
            <a:ext cx="5767170" cy="3748102"/>
          </a:xfrm>
          <a:noFill/>
        </p:spPr>
      </p:pic>
      <p:sp>
        <p:nvSpPr>
          <p:cNvPr id="16389" name="Rectangle 5"/>
          <p:cNvSpPr>
            <a:spLocks noChangeArrowheads="1"/>
          </p:cNvSpPr>
          <p:nvPr/>
        </p:nvSpPr>
        <p:spPr bwMode="auto">
          <a:xfrm>
            <a:off x="1214414" y="5546727"/>
            <a:ext cx="6934200" cy="954107"/>
          </a:xfrm>
          <a:prstGeom prst="rect">
            <a:avLst/>
          </a:prstGeom>
          <a:noFill/>
          <a:ln w="9525">
            <a:noFill/>
            <a:miter lim="800000"/>
            <a:headEnd/>
            <a:tailEnd/>
          </a:ln>
        </p:spPr>
        <p:txBody>
          <a:bodyPr>
            <a:spAutoFit/>
          </a:bodyPr>
          <a:lstStyle/>
          <a:p>
            <a:r>
              <a:rPr lang="en-US" sz="2800" b="1" dirty="0" err="1" smtClean="0">
                <a:latin typeface="Calibri" pitchFamily="34" charset="0"/>
              </a:rPr>
              <a:t>Foto</a:t>
            </a:r>
            <a:r>
              <a:rPr lang="en-US" sz="2800" b="1" dirty="0" smtClean="0">
                <a:latin typeface="Calibri" pitchFamily="34" charset="0"/>
              </a:rPr>
              <a:t>  </a:t>
            </a:r>
            <a:r>
              <a:rPr lang="en-US" sz="2800" b="1" dirty="0">
                <a:latin typeface="Calibri" pitchFamily="34" charset="0"/>
              </a:rPr>
              <a:t>panoramic </a:t>
            </a:r>
            <a:r>
              <a:rPr lang="en-US" sz="2800" b="1" dirty="0" err="1" smtClean="0">
                <a:latin typeface="Calibri" pitchFamily="34" charset="0"/>
              </a:rPr>
              <a:t>pada</a:t>
            </a:r>
            <a:r>
              <a:rPr lang="en-US" sz="2800" b="1" dirty="0" smtClean="0">
                <a:latin typeface="Calibri" pitchFamily="34" charset="0"/>
              </a:rPr>
              <a:t> </a:t>
            </a:r>
            <a:r>
              <a:rPr lang="en-US" sz="2800" b="1" dirty="0" err="1" smtClean="0">
                <a:latin typeface="Calibri" pitchFamily="34" charset="0"/>
              </a:rPr>
              <a:t>sialografi</a:t>
            </a:r>
            <a:r>
              <a:rPr lang="en-US" sz="2800" b="1" dirty="0" smtClean="0">
                <a:latin typeface="Calibri" pitchFamily="34" charset="0"/>
              </a:rPr>
              <a:t> , </a:t>
            </a:r>
            <a:r>
              <a:rPr lang="en-US" sz="2800" b="1" dirty="0" err="1" smtClean="0">
                <a:latin typeface="Calibri" pitchFamily="34" charset="0"/>
              </a:rPr>
              <a:t>tampak</a:t>
            </a:r>
            <a:r>
              <a:rPr lang="en-US" sz="2800" b="1" dirty="0" smtClean="0">
                <a:latin typeface="Calibri" pitchFamily="34" charset="0"/>
              </a:rPr>
              <a:t> </a:t>
            </a:r>
            <a:r>
              <a:rPr lang="en-US" sz="2800" b="1" dirty="0" err="1" smtClean="0">
                <a:latin typeface="Calibri" pitchFamily="34" charset="0"/>
              </a:rPr>
              <a:t>deviasi</a:t>
            </a:r>
            <a:r>
              <a:rPr lang="en-US" sz="2800" b="1" dirty="0" smtClean="0">
                <a:latin typeface="Calibri" pitchFamily="34" charset="0"/>
              </a:rPr>
              <a:t> </a:t>
            </a:r>
            <a:r>
              <a:rPr lang="en-US" sz="2800" b="1" dirty="0" err="1" smtClean="0">
                <a:latin typeface="Calibri" pitchFamily="34" charset="0"/>
              </a:rPr>
              <a:t>duktus</a:t>
            </a:r>
            <a:r>
              <a:rPr lang="en-US" sz="2800" b="1" dirty="0" smtClean="0">
                <a:latin typeface="Calibri" pitchFamily="34" charset="0"/>
              </a:rPr>
              <a:t> Wharton</a:t>
            </a:r>
            <a:endParaRPr lang="en-US" sz="2800" b="1" dirty="0">
              <a:latin typeface="Calibri" pitchFamily="34" charset="0"/>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p:cNvSpPr>
            <a:spLocks noGrp="1"/>
          </p:cNvSpPr>
          <p:nvPr>
            <p:ph type="title"/>
          </p:nvPr>
        </p:nvSpPr>
        <p:spPr/>
        <p:txBody>
          <a:bodyPr/>
          <a:lstStyle/>
          <a:p>
            <a:endParaRPr lang="en-US" smtClean="0"/>
          </a:p>
        </p:txBody>
      </p:sp>
      <p:sp>
        <p:nvSpPr>
          <p:cNvPr id="4" name="Slide Number Placeholder 3"/>
          <p:cNvSpPr>
            <a:spLocks noGrp="1"/>
          </p:cNvSpPr>
          <p:nvPr>
            <p:ph type="sldNum" sz="quarter" idx="12"/>
          </p:nvPr>
        </p:nvSpPr>
        <p:spPr/>
        <p:txBody>
          <a:bodyPr/>
          <a:lstStyle/>
          <a:p>
            <a:pPr>
              <a:defRPr/>
            </a:pPr>
            <a:fld id="{4486EB0D-1CF0-4B21-9D04-ECE26DD56F2F}" type="slidenum">
              <a:rPr lang="en-US"/>
              <a:pPr>
                <a:defRPr/>
              </a:pPr>
              <a:t>9</a:t>
            </a:fld>
            <a:endParaRPr lang="en-US"/>
          </a:p>
        </p:txBody>
      </p:sp>
      <p:pic>
        <p:nvPicPr>
          <p:cNvPr id="17412" name="Picture 2"/>
          <p:cNvPicPr>
            <a:picLocks noGrp="1" noChangeAspect="1" noChangeArrowheads="1"/>
          </p:cNvPicPr>
          <p:nvPr>
            <p:ph idx="1"/>
          </p:nvPr>
        </p:nvPicPr>
        <p:blipFill>
          <a:blip r:embed="rId2" cstate="print"/>
          <a:srcRect/>
          <a:stretch>
            <a:fillRect/>
          </a:stretch>
        </p:blipFill>
        <p:spPr>
          <a:xfrm>
            <a:off x="1543001" y="1752600"/>
            <a:ext cx="5957957" cy="4248168"/>
          </a:xfrm>
          <a:noFill/>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Theme5">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Trek">
      <a:majorFont>
        <a:latin typeface="Franklin Gothic Medium"/>
        <a:ea typeface=""/>
        <a:cs typeface=""/>
        <a:font script="Jpan" typeface="HG創英角ｺﾞｼｯｸUB"/>
        <a:font script="Hang" typeface="돋움"/>
        <a:font script="Hans" typeface="隶书"/>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Franklin Gothic Book"/>
        <a:ea typeface=""/>
        <a:cs typeface=""/>
        <a:font script="Jpan" typeface="HGｺﾞｼｯｸE"/>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Theme5</Template>
  <TotalTime>239</TotalTime>
  <Words>713</Words>
  <Application>Microsoft Office PowerPoint</Application>
  <PresentationFormat>On-screen Show (4:3)</PresentationFormat>
  <Paragraphs>251</Paragraphs>
  <Slides>59</Slides>
  <Notes>2</Notes>
  <HiddenSlides>0</HiddenSlides>
  <MMClips>0</MMClips>
  <ScaleCrop>false</ScaleCrop>
  <HeadingPairs>
    <vt:vector size="4" baseType="variant">
      <vt:variant>
        <vt:lpstr>Theme</vt:lpstr>
      </vt:variant>
      <vt:variant>
        <vt:i4>1</vt:i4>
      </vt:variant>
      <vt:variant>
        <vt:lpstr>Slide Titles</vt:lpstr>
      </vt:variant>
      <vt:variant>
        <vt:i4>59</vt:i4>
      </vt:variant>
    </vt:vector>
  </HeadingPairs>
  <TitlesOfParts>
    <vt:vector size="60" baseType="lpstr">
      <vt:lpstr>Theme5</vt:lpstr>
      <vt:lpstr>Imaging Anatomy  SISTEM TRAKTUS DIGESTIVUS</vt:lpstr>
      <vt:lpstr>Sistem Pencernaan</vt:lpstr>
      <vt:lpstr>Anatomi Mulut dan Kerongkongan</vt:lpstr>
      <vt:lpstr>Gigi manusia gigi Susu dan permanen</vt:lpstr>
      <vt:lpstr>Lidah </vt:lpstr>
      <vt:lpstr>Kelenjar Ludah Utama</vt:lpstr>
      <vt:lpstr>Saluran Cerna/ Traktus gastointestinal</vt:lpstr>
      <vt:lpstr>Sialography</vt:lpstr>
      <vt:lpstr>Slide 9</vt:lpstr>
      <vt:lpstr>Slide 10</vt:lpstr>
      <vt:lpstr>Slide 11</vt:lpstr>
      <vt:lpstr>Slide 12</vt:lpstr>
      <vt:lpstr>Slide 13</vt:lpstr>
      <vt:lpstr>Plain Abdominal radiograph</vt:lpstr>
      <vt:lpstr>Slide 15</vt:lpstr>
      <vt:lpstr>Slide 16</vt:lpstr>
      <vt:lpstr>Slide 17</vt:lpstr>
      <vt:lpstr> BNO examination</vt:lpstr>
      <vt:lpstr>Slide 19</vt:lpstr>
      <vt:lpstr>Slide 20</vt:lpstr>
      <vt:lpstr>Slide 21</vt:lpstr>
      <vt:lpstr>Slide 22</vt:lpstr>
      <vt:lpstr>OESOPHAGUS</vt:lpstr>
      <vt:lpstr>Slide 24</vt:lpstr>
      <vt:lpstr>Slide 25</vt:lpstr>
      <vt:lpstr>Slide 26</vt:lpstr>
      <vt:lpstr>Slide 27</vt:lpstr>
      <vt:lpstr>Slide 28</vt:lpstr>
      <vt:lpstr>Slide 29</vt:lpstr>
      <vt:lpstr>GASTER</vt:lpstr>
      <vt:lpstr>Slide 31</vt:lpstr>
      <vt:lpstr>Slide 32</vt:lpstr>
      <vt:lpstr>Slide 33</vt:lpstr>
      <vt:lpstr>DUODENUM</vt:lpstr>
      <vt:lpstr>ULCUS DUODENI</vt:lpstr>
      <vt:lpstr>Slide 36</vt:lpstr>
      <vt:lpstr>Slide 37</vt:lpstr>
      <vt:lpstr>SMALL INTESTINE</vt:lpstr>
      <vt:lpstr>Slide 39</vt:lpstr>
      <vt:lpstr>Slide 40</vt:lpstr>
      <vt:lpstr>Slide 41</vt:lpstr>
      <vt:lpstr>COLON</vt:lpstr>
      <vt:lpstr>Slide 43</vt:lpstr>
      <vt:lpstr>Slide 44</vt:lpstr>
      <vt:lpstr>Slide 45</vt:lpstr>
      <vt:lpstr>Slide 46</vt:lpstr>
      <vt:lpstr>Slide 47</vt:lpstr>
      <vt:lpstr>Slide 48</vt:lpstr>
      <vt:lpstr>Slide 49</vt:lpstr>
      <vt:lpstr>Slide 50</vt:lpstr>
      <vt:lpstr>Slide 51</vt:lpstr>
      <vt:lpstr>Slide 52</vt:lpstr>
      <vt:lpstr>Slide 53</vt:lpstr>
      <vt:lpstr>Slide 54</vt:lpstr>
      <vt:lpstr>Slide 55</vt:lpstr>
      <vt:lpstr>Slide 56</vt:lpstr>
      <vt:lpstr>Slide 57</vt:lpstr>
      <vt:lpstr>Slide 58</vt:lpstr>
      <vt:lpstr>Slide 59</vt:lpstr>
    </vt:vector>
  </TitlesOfParts>
  <Company>Acer</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Anatomi Thorax dan Abdomen</dc:title>
  <dc:creator>Valued Acer Customer</dc:creator>
  <cp:lastModifiedBy>Valued Acer Customer</cp:lastModifiedBy>
  <cp:revision>13</cp:revision>
  <dcterms:created xsi:type="dcterms:W3CDTF">2012-06-01T00:42:40Z</dcterms:created>
  <dcterms:modified xsi:type="dcterms:W3CDTF">2013-04-08T02:06:19Z</dcterms:modified>
</cp:coreProperties>
</file>