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8" r:id="rId1"/>
  </p:sldMasterIdLst>
  <p:sldIdLst>
    <p:sldId id="256" r:id="rId2"/>
    <p:sldId id="257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1" r:id="rId13"/>
    <p:sldId id="278" r:id="rId14"/>
    <p:sldId id="279" r:id="rId15"/>
    <p:sldId id="280" r:id="rId16"/>
    <p:sldId id="269" r:id="rId17"/>
    <p:sldId id="270" r:id="rId18"/>
    <p:sldId id="271" r:id="rId19"/>
    <p:sldId id="272" r:id="rId20"/>
    <p:sldId id="273" r:id="rId21"/>
    <p:sldId id="274" r:id="rId22"/>
    <p:sldId id="276" r:id="rId23"/>
    <p:sldId id="275" r:id="rId24"/>
    <p:sldId id="277" r:id="rId25"/>
    <p:sldId id="287" r:id="rId26"/>
    <p:sldId id="282" r:id="rId27"/>
    <p:sldId id="283" r:id="rId28"/>
    <p:sldId id="284" r:id="rId29"/>
    <p:sldId id="285" r:id="rId30"/>
    <p:sldId id="286" r:id="rId31"/>
    <p:sldId id="288" r:id="rId32"/>
    <p:sldId id="289" r:id="rId33"/>
    <p:sldId id="291" r:id="rId34"/>
    <p:sldId id="290" r:id="rId35"/>
  </p:sldIdLst>
  <p:sldSz cx="12192000" cy="6858000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7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52FCF-7FD8-4B10-B61E-2AA67019EEFE}" type="datetimeFigureOut">
              <a:rPr lang="es-PE" smtClean="0"/>
              <a:t>10/06/2014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94825-8FA7-4503-858E-247961D12929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316103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52FCF-7FD8-4B10-B61E-2AA67019EEFE}" type="datetimeFigureOut">
              <a:rPr lang="es-PE" smtClean="0"/>
              <a:t>10/06/2014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94825-8FA7-4503-858E-247961D12929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964562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52FCF-7FD8-4B10-B61E-2AA67019EEFE}" type="datetimeFigureOut">
              <a:rPr lang="es-PE" smtClean="0"/>
              <a:t>10/06/2014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94825-8FA7-4503-858E-247961D12929}" type="slidenum">
              <a:rPr lang="es-PE" smtClean="0"/>
              <a:t>‹Nº›</a:t>
            </a:fld>
            <a:endParaRPr lang="es-PE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18880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52FCF-7FD8-4B10-B61E-2AA67019EEFE}" type="datetimeFigureOut">
              <a:rPr lang="es-PE" smtClean="0"/>
              <a:t>10/06/2014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94825-8FA7-4503-858E-247961D12929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8431047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52FCF-7FD8-4B10-B61E-2AA67019EEFE}" type="datetimeFigureOut">
              <a:rPr lang="es-PE" smtClean="0"/>
              <a:t>10/06/2014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94825-8FA7-4503-858E-247961D12929}" type="slidenum">
              <a:rPr lang="es-PE" smtClean="0"/>
              <a:t>‹Nº›</a:t>
            </a:fld>
            <a:endParaRPr lang="es-PE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651823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52FCF-7FD8-4B10-B61E-2AA67019EEFE}" type="datetimeFigureOut">
              <a:rPr lang="es-PE" smtClean="0"/>
              <a:t>10/06/2014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94825-8FA7-4503-858E-247961D12929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8455861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52FCF-7FD8-4B10-B61E-2AA67019EEFE}" type="datetimeFigureOut">
              <a:rPr lang="es-PE" smtClean="0"/>
              <a:t>10/06/2014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94825-8FA7-4503-858E-247961D12929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662459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52FCF-7FD8-4B10-B61E-2AA67019EEFE}" type="datetimeFigureOut">
              <a:rPr lang="es-PE" smtClean="0"/>
              <a:t>10/06/2014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94825-8FA7-4503-858E-247961D12929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265058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52FCF-7FD8-4B10-B61E-2AA67019EEFE}" type="datetimeFigureOut">
              <a:rPr lang="es-PE" smtClean="0"/>
              <a:t>10/06/2014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94825-8FA7-4503-858E-247961D12929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38503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52FCF-7FD8-4B10-B61E-2AA67019EEFE}" type="datetimeFigureOut">
              <a:rPr lang="es-PE" smtClean="0"/>
              <a:t>10/06/2014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94825-8FA7-4503-858E-247961D12929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082265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52FCF-7FD8-4B10-B61E-2AA67019EEFE}" type="datetimeFigureOut">
              <a:rPr lang="es-PE" smtClean="0"/>
              <a:t>10/06/2014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94825-8FA7-4503-858E-247961D12929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568643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52FCF-7FD8-4B10-B61E-2AA67019EEFE}" type="datetimeFigureOut">
              <a:rPr lang="es-PE" smtClean="0"/>
              <a:t>10/06/2014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94825-8FA7-4503-858E-247961D12929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424766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52FCF-7FD8-4B10-B61E-2AA67019EEFE}" type="datetimeFigureOut">
              <a:rPr lang="es-PE" smtClean="0"/>
              <a:t>10/06/2014</a:t>
            </a:fld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94825-8FA7-4503-858E-247961D12929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463708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52FCF-7FD8-4B10-B61E-2AA67019EEFE}" type="datetimeFigureOut">
              <a:rPr lang="es-PE" smtClean="0"/>
              <a:t>10/06/2014</a:t>
            </a:fld>
            <a:endParaRPr lang="es-P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94825-8FA7-4503-858E-247961D12929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101638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52FCF-7FD8-4B10-B61E-2AA67019EEFE}" type="datetimeFigureOut">
              <a:rPr lang="es-PE" smtClean="0"/>
              <a:t>10/06/2014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94825-8FA7-4503-858E-247961D12929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106250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52FCF-7FD8-4B10-B61E-2AA67019EEFE}" type="datetimeFigureOut">
              <a:rPr lang="es-PE" smtClean="0"/>
              <a:t>10/06/2014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94825-8FA7-4503-858E-247961D12929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262747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452FCF-7FD8-4B10-B61E-2AA67019EEFE}" type="datetimeFigureOut">
              <a:rPr lang="es-PE" smtClean="0"/>
              <a:t>10/06/2014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5994825-8FA7-4503-858E-247961D12929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709545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  <p:sldLayoutId id="2147483811" r:id="rId13"/>
    <p:sldLayoutId id="2147483812" r:id="rId14"/>
    <p:sldLayoutId id="2147483813" r:id="rId15"/>
    <p:sldLayoutId id="214748381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8499818" cy="1646302"/>
          </a:xfrm>
        </p:spPr>
        <p:txBody>
          <a:bodyPr/>
          <a:lstStyle/>
          <a:p>
            <a:r>
              <a:rPr lang="es-PE" dirty="0" smtClean="0"/>
              <a:t>DIABETES EN EL ANCIANO</a:t>
            </a:r>
            <a:endParaRPr lang="es-PE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541689" y="4934121"/>
            <a:ext cx="3721995" cy="1072166"/>
          </a:xfrm>
        </p:spPr>
        <p:txBody>
          <a:bodyPr/>
          <a:lstStyle/>
          <a:p>
            <a:r>
              <a:rPr lang="es-PE" dirty="0" smtClean="0">
                <a:solidFill>
                  <a:schemeClr val="tx1"/>
                </a:solidFill>
              </a:rPr>
              <a:t>DRA EMILIA GUTIERREZ CHIPANA</a:t>
            </a:r>
          </a:p>
          <a:p>
            <a:pPr algn="ctr"/>
            <a:r>
              <a:rPr lang="es-PE" dirty="0" smtClean="0">
                <a:solidFill>
                  <a:schemeClr val="tx1"/>
                </a:solidFill>
              </a:rPr>
              <a:t>Geriatra</a:t>
            </a:r>
            <a:endParaRPr lang="es-PE" dirty="0">
              <a:solidFill>
                <a:schemeClr val="tx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067" y="597324"/>
            <a:ext cx="4933950" cy="92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65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57895" y="1181680"/>
            <a:ext cx="866640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PE" sz="2400" b="1" dirty="0"/>
              <a:t>El efecto </a:t>
            </a:r>
            <a:r>
              <a:rPr lang="es-PE" sz="2400" b="1" dirty="0" err="1"/>
              <a:t>incretina</a:t>
            </a:r>
            <a:endParaRPr lang="es-PE" sz="2400" b="1" dirty="0"/>
          </a:p>
          <a:p>
            <a:r>
              <a:rPr lang="es-MX" sz="2400" dirty="0"/>
              <a:t>Una de las funciones más importantes de GLP-1 es su efecto endocrino.</a:t>
            </a:r>
          </a:p>
          <a:p>
            <a:r>
              <a:rPr lang="es-MX" sz="2400" dirty="0"/>
              <a:t>El “efecto </a:t>
            </a:r>
            <a:r>
              <a:rPr lang="es-MX" sz="2400" dirty="0" err="1"/>
              <a:t>incretina</a:t>
            </a:r>
            <a:r>
              <a:rPr lang="es-MX" sz="2400" dirty="0"/>
              <a:t>” reside en la amplificación final de la </a:t>
            </a:r>
            <a:r>
              <a:rPr lang="es-MX" sz="2400" dirty="0" smtClean="0"/>
              <a:t>secreción de </a:t>
            </a:r>
            <a:r>
              <a:rPr lang="es-MX" sz="2400" dirty="0"/>
              <a:t>insulina, producto del efecto de las hormonas del </a:t>
            </a:r>
            <a:r>
              <a:rPr lang="es-MX" sz="2400" dirty="0" smtClean="0"/>
              <a:t>tracto gastrointestinal</a:t>
            </a:r>
            <a:r>
              <a:rPr lang="es-MX" sz="2400" dirty="0"/>
              <a:t>: GLP-1 y GIP. El GLP-1, además de inducir la </a:t>
            </a:r>
            <a:r>
              <a:rPr lang="es-MX" sz="2400" dirty="0" smtClean="0"/>
              <a:t>liberación de </a:t>
            </a:r>
            <a:r>
              <a:rPr lang="es-MX" sz="2400" dirty="0"/>
              <a:t>insulina, produce un efecto supresor de la liberación de </a:t>
            </a:r>
            <a:r>
              <a:rPr lang="es-MX" sz="2400" dirty="0" smtClean="0"/>
              <a:t>glucagón, adicionalmente </a:t>
            </a:r>
            <a:r>
              <a:rPr lang="es-MX" sz="2400" dirty="0"/>
              <a:t>enlentece el vaciamiento gástrico, aumenta la </a:t>
            </a:r>
            <a:r>
              <a:rPr lang="es-MX" sz="2400" dirty="0" smtClean="0"/>
              <a:t>sensibilidad a </a:t>
            </a:r>
            <a:r>
              <a:rPr lang="es-MX" sz="2400" dirty="0"/>
              <a:t>la insulina y disminuye el consumo total de alimentos.</a:t>
            </a:r>
            <a:endParaRPr lang="es-PE" sz="2400" dirty="0"/>
          </a:p>
        </p:txBody>
      </p:sp>
    </p:spTree>
    <p:extLst>
      <p:ext uri="{BB962C8B-B14F-4D97-AF65-F5344CB8AC3E}">
        <p14:creationId xmlns:p14="http://schemas.microsoft.com/office/powerpoint/2010/main" val="324359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338" y="348372"/>
            <a:ext cx="8409904" cy="598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51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19757" y="324519"/>
            <a:ext cx="8596668" cy="873216"/>
          </a:xfrm>
        </p:spPr>
        <p:txBody>
          <a:bodyPr/>
          <a:lstStyle/>
          <a:p>
            <a:r>
              <a:rPr lang="es-PE" dirty="0" smtClean="0"/>
              <a:t>Fisiopatología de la DM</a:t>
            </a:r>
            <a:endParaRPr lang="es-P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71530" y="1310468"/>
            <a:ext cx="9400504" cy="4600933"/>
          </a:xfrm>
        </p:spPr>
        <p:txBody>
          <a:bodyPr>
            <a:noAutofit/>
          </a:bodyPr>
          <a:lstStyle/>
          <a:p>
            <a:r>
              <a:rPr lang="es-PE" sz="2200" dirty="0" smtClean="0"/>
              <a:t>DM </a:t>
            </a:r>
            <a:r>
              <a:rPr lang="es-PE" sz="2200" dirty="0"/>
              <a:t>2 está </a:t>
            </a:r>
            <a:r>
              <a:rPr lang="es-PE" sz="2200" dirty="0" smtClean="0"/>
              <a:t>relacionada necesariamente </a:t>
            </a:r>
            <a:r>
              <a:rPr lang="es-MX" sz="2200" dirty="0" smtClean="0"/>
              <a:t>a la </a:t>
            </a:r>
            <a:r>
              <a:rPr lang="es-MX" sz="2200" dirty="0"/>
              <a:t>obesidad </a:t>
            </a:r>
            <a:r>
              <a:rPr lang="es-MX" sz="2200" dirty="0" smtClean="0"/>
              <a:t>y, </a:t>
            </a:r>
            <a:r>
              <a:rPr lang="es-MX" sz="2200" dirty="0"/>
              <a:t>con la resistencia a la </a:t>
            </a:r>
            <a:r>
              <a:rPr lang="es-MX" sz="2200" dirty="0" err="1" smtClean="0"/>
              <a:t>insulinav</a:t>
            </a:r>
            <a:r>
              <a:rPr lang="es-MX" sz="2200" dirty="0" smtClean="0"/>
              <a:t>(RI</a:t>
            </a:r>
            <a:r>
              <a:rPr lang="es-MX" sz="2200" dirty="0"/>
              <a:t>), pero se requiere adicionalmente de un deterioro de la </a:t>
            </a:r>
            <a:r>
              <a:rPr lang="es-MX" sz="2200" dirty="0" smtClean="0"/>
              <a:t>función de </a:t>
            </a:r>
            <a:r>
              <a:rPr lang="es-MX" sz="2200" dirty="0"/>
              <a:t>la célula b </a:t>
            </a:r>
            <a:r>
              <a:rPr lang="es-MX" sz="2200" dirty="0" smtClean="0"/>
              <a:t>pancreática.</a:t>
            </a:r>
          </a:p>
          <a:p>
            <a:endParaRPr lang="es-MX" sz="2200" dirty="0" smtClean="0"/>
          </a:p>
          <a:p>
            <a:r>
              <a:rPr lang="es-MX" sz="2200" dirty="0"/>
              <a:t>Para vencer la RI, la célula b inicia un proceso que termina en </a:t>
            </a:r>
            <a:r>
              <a:rPr lang="es-MX" sz="2200" dirty="0" smtClean="0"/>
              <a:t>el aumento </a:t>
            </a:r>
            <a:r>
              <a:rPr lang="es-MX" sz="2200" dirty="0"/>
              <a:t>de la masa celular, produciendo mayor cantidad de </a:t>
            </a:r>
            <a:r>
              <a:rPr lang="es-MX" sz="2200" dirty="0" smtClean="0"/>
              <a:t>insulina (</a:t>
            </a:r>
            <a:r>
              <a:rPr lang="es-MX" sz="2200" dirty="0" err="1" smtClean="0"/>
              <a:t>hiperinsulinismo</a:t>
            </a:r>
            <a:r>
              <a:rPr lang="es-MX" sz="2200" dirty="0"/>
              <a:t>), que inicialmente logra compensar la RI, y </a:t>
            </a:r>
            <a:r>
              <a:rPr lang="es-MX" sz="2200" dirty="0" smtClean="0"/>
              <a:t>mantener los </a:t>
            </a:r>
            <a:r>
              <a:rPr lang="es-MX" sz="2200" dirty="0"/>
              <a:t>niveles de glucemia normales; sin embargo, con el tiempo, la </a:t>
            </a:r>
            <a:r>
              <a:rPr lang="es-MX" sz="2200" dirty="0" smtClean="0"/>
              <a:t>célula b </a:t>
            </a:r>
            <a:r>
              <a:rPr lang="es-MX" sz="2200" dirty="0"/>
              <a:t>pierde su capacidad para mantener la </a:t>
            </a:r>
            <a:r>
              <a:rPr lang="es-MX" sz="2200" dirty="0" err="1"/>
              <a:t>hiperinsulinemia</a:t>
            </a:r>
            <a:r>
              <a:rPr lang="es-MX" sz="2200" dirty="0"/>
              <a:t> </a:t>
            </a:r>
            <a:r>
              <a:rPr lang="es-MX" sz="2200" dirty="0" smtClean="0"/>
              <a:t>compensatoria, produciéndose </a:t>
            </a:r>
            <a:r>
              <a:rPr lang="es-MX" sz="2200" dirty="0"/>
              <a:t>un déficit relativo de insulina con respecto a </a:t>
            </a:r>
            <a:r>
              <a:rPr lang="es-MX" sz="2200" dirty="0" smtClean="0"/>
              <a:t>la RI.</a:t>
            </a:r>
          </a:p>
        </p:txBody>
      </p:sp>
    </p:spTree>
    <p:extLst>
      <p:ext uri="{BB962C8B-B14F-4D97-AF65-F5344CB8AC3E}">
        <p14:creationId xmlns:p14="http://schemas.microsoft.com/office/powerpoint/2010/main" val="809517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19757" y="324519"/>
            <a:ext cx="8596668" cy="873216"/>
          </a:xfrm>
        </p:spPr>
        <p:txBody>
          <a:bodyPr/>
          <a:lstStyle/>
          <a:p>
            <a:r>
              <a:rPr lang="es-PE" dirty="0" smtClean="0"/>
              <a:t>Fisiopatología de la DM</a:t>
            </a:r>
            <a:endParaRPr lang="es-P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85611" y="1648496"/>
            <a:ext cx="7302321" cy="4262905"/>
          </a:xfrm>
        </p:spPr>
        <p:txBody>
          <a:bodyPr>
            <a:noAutofit/>
          </a:bodyPr>
          <a:lstStyle/>
          <a:p>
            <a:r>
              <a:rPr lang="es-MX" sz="2200" dirty="0" smtClean="0"/>
              <a:t>Aparece </a:t>
            </a:r>
            <a:r>
              <a:rPr lang="es-MX" sz="2200" dirty="0"/>
              <a:t>finalmente la hiperglucemia, inicialmente en los </a:t>
            </a:r>
            <a:r>
              <a:rPr lang="es-MX" sz="2200" dirty="0" smtClean="0"/>
              <a:t>estados post-</a:t>
            </a:r>
            <a:r>
              <a:rPr lang="es-MX" sz="2200" dirty="0" err="1" smtClean="0"/>
              <a:t>prandiales</a:t>
            </a:r>
            <a:r>
              <a:rPr lang="es-MX" sz="2200" dirty="0" smtClean="0"/>
              <a:t> </a:t>
            </a:r>
            <a:r>
              <a:rPr lang="es-MX" sz="2200" dirty="0"/>
              <a:t>y luego en ayunas, a partir de lo cual se establece </a:t>
            </a:r>
            <a:r>
              <a:rPr lang="es-MX" sz="2200" dirty="0" smtClean="0"/>
              <a:t>el diagnóstico </a:t>
            </a:r>
            <a:r>
              <a:rPr lang="es-MX" sz="2200" dirty="0"/>
              <a:t>de </a:t>
            </a:r>
            <a:r>
              <a:rPr lang="es-MX" sz="2200" dirty="0" smtClean="0"/>
              <a:t>DM2.</a:t>
            </a:r>
          </a:p>
          <a:p>
            <a:r>
              <a:rPr lang="es-MX" sz="2200" dirty="0"/>
              <a:t> </a:t>
            </a:r>
            <a:r>
              <a:rPr lang="es-MX" sz="2200" dirty="0" smtClean="0"/>
              <a:t>A diferencia con el adulto joven, el anciano presenta mayor resistencia a la insulina conforme aumenta la edad. </a:t>
            </a:r>
          </a:p>
          <a:p>
            <a:endParaRPr lang="es-PE" sz="2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6374" y="1545195"/>
            <a:ext cx="3336432" cy="4250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08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/>
              <a:t>Fisiopatología de la DM</a:t>
            </a: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399" y="1500108"/>
            <a:ext cx="8512936" cy="4408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67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/>
              <a:t>Fisiopatología de la DM</a:t>
            </a: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62884" y="2215166"/>
            <a:ext cx="8667481" cy="4211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45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Particularidades DM anciano</a:t>
            </a:r>
            <a:endParaRPr lang="es-P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E" sz="2400" dirty="0" smtClean="0"/>
              <a:t>Elevada comorbilidad.</a:t>
            </a:r>
          </a:p>
          <a:p>
            <a:r>
              <a:rPr lang="es-PE" sz="2400" dirty="0" smtClean="0"/>
              <a:t>Presencia de </a:t>
            </a:r>
            <a:r>
              <a:rPr lang="es-PE" sz="2400" dirty="0" err="1"/>
              <a:t>S</a:t>
            </a:r>
            <a:r>
              <a:rPr lang="es-PE" sz="2400" dirty="0" err="1" smtClean="0"/>
              <a:t>d</a:t>
            </a:r>
            <a:r>
              <a:rPr lang="es-PE" sz="2400" dirty="0" smtClean="0"/>
              <a:t> geriátricos.</a:t>
            </a:r>
          </a:p>
          <a:p>
            <a:r>
              <a:rPr lang="es-PE" sz="2400" dirty="0" smtClean="0"/>
              <a:t>Polifarmacia.</a:t>
            </a:r>
          </a:p>
          <a:p>
            <a:r>
              <a:rPr lang="es-PE" sz="2400" dirty="0" smtClean="0"/>
              <a:t>Dependencia y aislamiento.</a:t>
            </a:r>
          </a:p>
          <a:p>
            <a:r>
              <a:rPr lang="es-PE" sz="2400" dirty="0" smtClean="0"/>
              <a:t>Alto riesgo de hipoglicemia.</a:t>
            </a:r>
          </a:p>
          <a:p>
            <a:r>
              <a:rPr lang="es-PE" sz="2400" dirty="0" smtClean="0"/>
              <a:t>Marcada heterogeneidad clínica.</a:t>
            </a:r>
          </a:p>
          <a:p>
            <a:r>
              <a:rPr lang="es-PE" sz="2400" dirty="0" smtClean="0"/>
              <a:t>Problemas nutricionales.</a:t>
            </a:r>
          </a:p>
          <a:p>
            <a:endParaRPr lang="es-PE" dirty="0" smtClean="0"/>
          </a:p>
          <a:p>
            <a:endParaRPr lang="es-PE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1632" y="1772277"/>
            <a:ext cx="3397675" cy="3920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69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/>
              <a:t>Particularidades </a:t>
            </a:r>
            <a:r>
              <a:rPr lang="es-PE" dirty="0" smtClean="0"/>
              <a:t>DM en el anciano</a:t>
            </a:r>
            <a:endParaRPr lang="es-P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PE" sz="2400" dirty="0" smtClean="0"/>
              <a:t>Curso asintomático.</a:t>
            </a:r>
          </a:p>
          <a:p>
            <a:r>
              <a:rPr lang="es-PE" sz="2400" dirty="0" smtClean="0"/>
              <a:t>Expresión clínica a menudo insidiosa y atípica.</a:t>
            </a:r>
          </a:p>
          <a:p>
            <a:r>
              <a:rPr lang="es-PE" sz="2400" dirty="0" smtClean="0"/>
              <a:t>Mayor vulnerabilidad para padecer otras comorbilidades.</a:t>
            </a:r>
          </a:p>
          <a:p>
            <a:r>
              <a:rPr lang="es-PE" sz="2400" dirty="0" smtClean="0"/>
              <a:t>Manifestación clínica mas habitual es el deterioro funcional.</a:t>
            </a:r>
            <a:endParaRPr lang="es-PE" sz="2400" dirty="0"/>
          </a:p>
        </p:txBody>
      </p:sp>
    </p:spTree>
    <p:extLst>
      <p:ext uri="{BB962C8B-B14F-4D97-AF65-F5344CB8AC3E}">
        <p14:creationId xmlns:p14="http://schemas.microsoft.com/office/powerpoint/2010/main" val="407349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b="1" dirty="0"/>
              <a:t>Criterios </a:t>
            </a:r>
            <a:r>
              <a:rPr lang="es-PE" b="1" dirty="0" smtClean="0"/>
              <a:t>diagnósticos</a:t>
            </a:r>
            <a:endParaRPr lang="es-PE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476517" y="1825625"/>
            <a:ext cx="6903077" cy="4351338"/>
          </a:xfrm>
        </p:spPr>
        <p:txBody>
          <a:bodyPr/>
          <a:lstStyle/>
          <a:p>
            <a:r>
              <a:rPr lang="es-PE" sz="2400" dirty="0" smtClean="0"/>
              <a:t>Hb A1C </a:t>
            </a:r>
            <a:r>
              <a:rPr lang="es-PE" sz="2400" dirty="0"/>
              <a:t>&gt; 6.5</a:t>
            </a:r>
            <a:r>
              <a:rPr lang="es-PE" sz="2400" dirty="0" smtClean="0"/>
              <a:t>%</a:t>
            </a:r>
          </a:p>
          <a:p>
            <a:endParaRPr lang="es-PE" sz="2400" dirty="0"/>
          </a:p>
          <a:p>
            <a:r>
              <a:rPr lang="es-PE" sz="2400" dirty="0" smtClean="0"/>
              <a:t>Glucemia </a:t>
            </a:r>
            <a:r>
              <a:rPr lang="es-PE" sz="2400" dirty="0"/>
              <a:t>en ayunas &gt; 126 mg/</a:t>
            </a:r>
            <a:r>
              <a:rPr lang="es-PE" sz="2400" dirty="0" err="1"/>
              <a:t>dL</a:t>
            </a:r>
            <a:r>
              <a:rPr lang="es-PE" sz="2400" dirty="0"/>
              <a:t>. </a:t>
            </a:r>
            <a:endParaRPr lang="es-PE" sz="2400" dirty="0" smtClean="0"/>
          </a:p>
          <a:p>
            <a:endParaRPr lang="es-PE" sz="2400" dirty="0"/>
          </a:p>
          <a:p>
            <a:r>
              <a:rPr lang="es-PE" sz="2400" dirty="0" smtClean="0"/>
              <a:t>Glucemia </a:t>
            </a:r>
            <a:r>
              <a:rPr lang="es-PE" sz="2400" dirty="0"/>
              <a:t>2 horas después de prueba de tolerancia a glucosa oral &gt; 200 </a:t>
            </a:r>
            <a:r>
              <a:rPr lang="es-PE" sz="2400" dirty="0" smtClean="0"/>
              <a:t>mg/dl</a:t>
            </a:r>
          </a:p>
          <a:p>
            <a:endParaRPr lang="es-PE" sz="2400" dirty="0"/>
          </a:p>
          <a:p>
            <a:r>
              <a:rPr lang="es-PE" sz="2400" dirty="0" smtClean="0"/>
              <a:t>Glucemia </a:t>
            </a:r>
            <a:r>
              <a:rPr lang="es-PE" sz="2400" dirty="0"/>
              <a:t>tomada aleatoriamente &gt;200 mg/</a:t>
            </a:r>
            <a:r>
              <a:rPr lang="es-PE" sz="2400" dirty="0" err="1"/>
              <a:t>dL</a:t>
            </a:r>
            <a:endParaRPr lang="es-PE" sz="2400" dirty="0"/>
          </a:p>
          <a:p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39736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Evaluación clínica del pacte anciano con DM</a:t>
            </a:r>
            <a:endParaRPr lang="es-P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E" sz="2400" dirty="0" smtClean="0"/>
              <a:t>Estado funciona principal factor predictivo del riesgo individual.</a:t>
            </a:r>
          </a:p>
          <a:p>
            <a:r>
              <a:rPr lang="es-PE" sz="2400" dirty="0" smtClean="0"/>
              <a:t>La valoración funcional integral debe sr el  modulador primordial de los objetivos terapéuticos y de la elaboración del plan de cuidados a seguir.</a:t>
            </a:r>
          </a:p>
          <a:p>
            <a:endParaRPr lang="es-PE" sz="2400" dirty="0" smtClean="0"/>
          </a:p>
          <a:p>
            <a:endParaRPr lang="es-PE" dirty="0" smtClean="0"/>
          </a:p>
          <a:p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79716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585034"/>
            <a:ext cx="8534400" cy="625581"/>
          </a:xfrm>
        </p:spPr>
        <p:txBody>
          <a:bodyPr>
            <a:normAutofit fontScale="90000"/>
          </a:bodyPr>
          <a:lstStyle/>
          <a:p>
            <a:r>
              <a:rPr lang="es-PE" dirty="0" smtClean="0"/>
              <a:t>Definición </a:t>
            </a:r>
            <a:endParaRPr lang="es-P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4"/>
            <a:ext cx="5485327" cy="3222893"/>
          </a:xfrm>
        </p:spPr>
        <p:txBody>
          <a:bodyPr>
            <a:normAutofit/>
          </a:bodyPr>
          <a:lstStyle/>
          <a:p>
            <a:r>
              <a:rPr lang="es-PE" sz="2400" dirty="0" smtClean="0"/>
              <a:t>Es un grupo d enfermedades metabólicas caracterizadas por hiperglicemia debido a un déficit en la secreción de insulina, un defecto en su mecanismo de acción o ambas. </a:t>
            </a:r>
            <a:endParaRPr lang="es-PE" sz="2400" dirty="0"/>
          </a:p>
        </p:txBody>
      </p:sp>
      <p:sp>
        <p:nvSpPr>
          <p:cNvPr id="4" name="Rectángulo 3"/>
          <p:cNvSpPr/>
          <p:nvPr/>
        </p:nvSpPr>
        <p:spPr>
          <a:xfrm>
            <a:off x="425003" y="5803856"/>
            <a:ext cx="1165537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b="0" i="0" u="none" strike="noStrike" baseline="0" dirty="0" smtClean="0">
                <a:latin typeface="Univers-Light"/>
              </a:rPr>
              <a:t>Guía clínica para la atención primaria de las personas adultas mayores:  Washington,</a:t>
            </a:r>
            <a:r>
              <a:rPr lang="es-MX" sz="1400" b="0" i="0" u="none" strike="noStrike" dirty="0" smtClean="0">
                <a:latin typeface="Univers-Light"/>
              </a:rPr>
              <a:t> </a:t>
            </a:r>
            <a:r>
              <a:rPr lang="es-PE" sz="1400" b="0" i="0" u="none" strike="noStrike" baseline="0" dirty="0" smtClean="0">
                <a:latin typeface="Univers-Light"/>
              </a:rPr>
              <a:t>D.C.: OPS,2013</a:t>
            </a:r>
            <a:endParaRPr lang="es-PE" sz="14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1468" y="1825624"/>
            <a:ext cx="3062376" cy="3039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72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300507"/>
            <a:ext cx="8596668" cy="665408"/>
          </a:xfrm>
        </p:spPr>
        <p:txBody>
          <a:bodyPr/>
          <a:lstStyle/>
          <a:p>
            <a:r>
              <a:rPr lang="es-PE" dirty="0" smtClean="0"/>
              <a:t>Beneficios de la VGI</a:t>
            </a:r>
            <a:endParaRPr lang="es-P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3" y="1168916"/>
            <a:ext cx="9213641" cy="5283399"/>
          </a:xfrm>
        </p:spPr>
        <p:txBody>
          <a:bodyPr>
            <a:noAutofit/>
          </a:bodyPr>
          <a:lstStyle/>
          <a:p>
            <a:r>
              <a:rPr lang="es-PE" sz="2400" dirty="0" smtClean="0"/>
              <a:t>Valora la capacidad del </a:t>
            </a:r>
            <a:r>
              <a:rPr lang="es-PE" sz="2400" dirty="0" err="1" smtClean="0"/>
              <a:t>pcte</a:t>
            </a:r>
            <a:r>
              <a:rPr lang="es-PE" sz="2400" dirty="0" smtClean="0"/>
              <a:t> para cumplir los objetivos del </a:t>
            </a:r>
            <a:r>
              <a:rPr lang="es-PE" sz="2400" dirty="0" err="1" smtClean="0"/>
              <a:t>tto</a:t>
            </a:r>
            <a:r>
              <a:rPr lang="es-PE" sz="2400" dirty="0" smtClean="0"/>
              <a:t>.</a:t>
            </a:r>
          </a:p>
          <a:p>
            <a:r>
              <a:rPr lang="es-PE" sz="2400" dirty="0" smtClean="0"/>
              <a:t>Estima la capacidad ara el autocuidado y el </a:t>
            </a:r>
            <a:r>
              <a:rPr lang="es-PE" sz="2400" dirty="0" err="1" smtClean="0"/>
              <a:t>tto</a:t>
            </a:r>
            <a:r>
              <a:rPr lang="es-PE" sz="2400" dirty="0" smtClean="0"/>
              <a:t>.</a:t>
            </a:r>
          </a:p>
          <a:p>
            <a:r>
              <a:rPr lang="es-PE" sz="2400" dirty="0" smtClean="0"/>
              <a:t>Evalúa el impacto de las complicaciones vasculares metabólica.</a:t>
            </a:r>
          </a:p>
          <a:p>
            <a:r>
              <a:rPr lang="es-PE" sz="2400" dirty="0" smtClean="0"/>
              <a:t>Valora la posibilidad de beneficiarse de intervenciones educativas.</a:t>
            </a:r>
          </a:p>
          <a:p>
            <a:r>
              <a:rPr lang="es-PE" sz="2400" dirty="0" smtClean="0"/>
              <a:t>Evalúa la necesidad de soporte o apoyo.</a:t>
            </a:r>
          </a:p>
          <a:p>
            <a:r>
              <a:rPr lang="es-PE" sz="2400" dirty="0" smtClean="0"/>
              <a:t>Identifica  aspectos de la calidad de vida relacionado con la enfermedad y su </a:t>
            </a:r>
            <a:r>
              <a:rPr lang="es-PE" sz="2400" dirty="0" err="1" smtClean="0"/>
              <a:t>tto</a:t>
            </a:r>
            <a:r>
              <a:rPr lang="es-PE" sz="2400" dirty="0" smtClean="0"/>
              <a:t>.</a:t>
            </a:r>
          </a:p>
          <a:p>
            <a:r>
              <a:rPr lang="es-PE" sz="2400" dirty="0" smtClean="0"/>
              <a:t>Útil que disminuye la mortalidad, reduce institucionalización e ingresos hospitalarios.</a:t>
            </a:r>
          </a:p>
          <a:p>
            <a:endParaRPr lang="es-PE" sz="2400" dirty="0" smtClean="0"/>
          </a:p>
          <a:p>
            <a:endParaRPr lang="es-PE" sz="2400" dirty="0" smtClean="0"/>
          </a:p>
          <a:p>
            <a:endParaRPr lang="es-PE" sz="2400" dirty="0"/>
          </a:p>
        </p:txBody>
      </p:sp>
    </p:spTree>
    <p:extLst>
      <p:ext uri="{BB962C8B-B14F-4D97-AF65-F5344CB8AC3E}">
        <p14:creationId xmlns:p14="http://schemas.microsoft.com/office/powerpoint/2010/main" val="353944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Algoritmo </a:t>
            </a:r>
            <a:r>
              <a:rPr lang="es-PE" dirty="0" err="1" smtClean="0"/>
              <a:t>Dx</a:t>
            </a:r>
            <a:endParaRPr lang="es-PE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1368" y="1425016"/>
            <a:ext cx="9131121" cy="4252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59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Complicaciones DM</a:t>
            </a:r>
            <a:endParaRPr lang="es-P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PE" sz="2400" dirty="0" smtClean="0"/>
              <a:t>Prevención y detección precoz:</a:t>
            </a:r>
          </a:p>
          <a:p>
            <a:r>
              <a:rPr lang="es-PE" sz="2400" dirty="0" smtClean="0"/>
              <a:t>Pie diabético</a:t>
            </a:r>
          </a:p>
          <a:p>
            <a:r>
              <a:rPr lang="es-PE" sz="2400" dirty="0" smtClean="0"/>
              <a:t>Retinopatía </a:t>
            </a:r>
          </a:p>
          <a:p>
            <a:r>
              <a:rPr lang="es-PE" sz="2400" dirty="0" smtClean="0"/>
              <a:t>Neuropatía periférica.</a:t>
            </a:r>
          </a:p>
          <a:p>
            <a:r>
              <a:rPr lang="es-PE" sz="2400" dirty="0" smtClean="0"/>
              <a:t>Insuficiencia renal.</a:t>
            </a:r>
          </a:p>
          <a:p>
            <a:r>
              <a:rPr lang="es-PE" sz="2400" dirty="0" smtClean="0"/>
              <a:t>Hipoglicemia.</a:t>
            </a:r>
          </a:p>
          <a:p>
            <a:endParaRPr lang="es-PE" dirty="0" smtClean="0"/>
          </a:p>
        </p:txBody>
      </p:sp>
    </p:spTree>
    <p:extLst>
      <p:ext uri="{BB962C8B-B14F-4D97-AF65-F5344CB8AC3E}">
        <p14:creationId xmlns:p14="http://schemas.microsoft.com/office/powerpoint/2010/main" val="372886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Bases para el manejo</a:t>
            </a:r>
            <a:endParaRPr lang="es-P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799981"/>
            <a:ext cx="8596668" cy="3880773"/>
          </a:xfrm>
        </p:spPr>
        <p:txBody>
          <a:bodyPr>
            <a:normAutofit/>
          </a:bodyPr>
          <a:lstStyle/>
          <a:p>
            <a:r>
              <a:rPr lang="es-PE" sz="2400" dirty="0" smtClean="0"/>
              <a:t>Estimar la expectativa de vida en función de edad y comorbilidad.</a:t>
            </a:r>
          </a:p>
          <a:p>
            <a:r>
              <a:rPr lang="es-PE" sz="2400" dirty="0" smtClean="0"/>
              <a:t>Establecer la morbilidad asociada.</a:t>
            </a:r>
          </a:p>
          <a:p>
            <a:r>
              <a:rPr lang="es-PE" sz="2400" dirty="0" smtClean="0"/>
              <a:t>Evaluar el estado funcional.</a:t>
            </a:r>
          </a:p>
          <a:p>
            <a:r>
              <a:rPr lang="es-PE" sz="2400" dirty="0" smtClean="0"/>
              <a:t>Reconocer la presencia de manifestaciones tardías.</a:t>
            </a:r>
          </a:p>
          <a:p>
            <a:r>
              <a:rPr lang="es-PE" sz="2400" dirty="0" smtClean="0"/>
              <a:t>Evaluar la co</a:t>
            </a:r>
            <a:r>
              <a:rPr lang="es-PE" sz="2400" dirty="0"/>
              <a:t>m</a:t>
            </a:r>
            <a:r>
              <a:rPr lang="es-PE" sz="2400" dirty="0" smtClean="0"/>
              <a:t>plejidad del </a:t>
            </a:r>
            <a:r>
              <a:rPr lang="es-PE" sz="2400" dirty="0" err="1" smtClean="0"/>
              <a:t>tto</a:t>
            </a:r>
            <a:r>
              <a:rPr lang="es-PE" sz="2400" dirty="0" smtClean="0"/>
              <a:t> vigente.</a:t>
            </a:r>
          </a:p>
          <a:p>
            <a:r>
              <a:rPr lang="es-PE" sz="2400" dirty="0" smtClean="0"/>
              <a:t>Estimar el grado de compromiso del </a:t>
            </a:r>
            <a:r>
              <a:rPr lang="es-PE" sz="2400" dirty="0" err="1" smtClean="0"/>
              <a:t>pcte</a:t>
            </a:r>
            <a:r>
              <a:rPr lang="es-PE" sz="2400" dirty="0" smtClean="0"/>
              <a:t> y la familia.</a:t>
            </a:r>
          </a:p>
          <a:p>
            <a:r>
              <a:rPr lang="es-PE" sz="2400" dirty="0" smtClean="0"/>
              <a:t>Evaluar la posibilidad de acceso a los </a:t>
            </a:r>
            <a:r>
              <a:rPr lang="es-PE" sz="2400" dirty="0" err="1" smtClean="0"/>
              <a:t>servico</a:t>
            </a:r>
            <a:r>
              <a:rPr lang="es-PE" sz="2400" dirty="0" smtClean="0"/>
              <a:t> de apoyo.</a:t>
            </a:r>
            <a:endParaRPr lang="es-PE" sz="2400" dirty="0"/>
          </a:p>
        </p:txBody>
      </p:sp>
    </p:spTree>
    <p:extLst>
      <p:ext uri="{BB962C8B-B14F-4D97-AF65-F5344CB8AC3E}">
        <p14:creationId xmlns:p14="http://schemas.microsoft.com/office/powerpoint/2010/main" val="178939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32834"/>
          </a:xfrm>
        </p:spPr>
        <p:txBody>
          <a:bodyPr/>
          <a:lstStyle/>
          <a:p>
            <a:r>
              <a:rPr lang="es-PE" dirty="0" smtClean="0"/>
              <a:t>Objetivos terapéuticos</a:t>
            </a:r>
            <a:endParaRPr lang="es-P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2160589"/>
            <a:ext cx="9239398" cy="3880773"/>
          </a:xfrm>
        </p:spPr>
        <p:txBody>
          <a:bodyPr>
            <a:normAutofit fontScale="92500"/>
          </a:bodyPr>
          <a:lstStyle/>
          <a:p>
            <a:r>
              <a:rPr lang="es-PE" sz="2800" dirty="0" smtClean="0"/>
              <a:t>Hb A1C &lt; 7%</a:t>
            </a:r>
          </a:p>
          <a:p>
            <a:r>
              <a:rPr lang="es-PE" sz="2800" dirty="0" smtClean="0"/>
              <a:t>Glucemia basal 130mg/dl.</a:t>
            </a:r>
          </a:p>
          <a:p>
            <a:r>
              <a:rPr lang="es-PE" sz="2800" dirty="0" smtClean="0"/>
              <a:t>Glucemia post prandial 180mg/dl.</a:t>
            </a:r>
          </a:p>
          <a:p>
            <a:endParaRPr lang="es-PE" sz="2800" dirty="0"/>
          </a:p>
          <a:p>
            <a:r>
              <a:rPr lang="es-PE" sz="2800" dirty="0" smtClean="0"/>
              <a:t>Anciano sin complicaciones : Hb </a:t>
            </a:r>
            <a:r>
              <a:rPr lang="es-PE" sz="2800" dirty="0"/>
              <a:t>A1C </a:t>
            </a:r>
            <a:r>
              <a:rPr lang="es-PE" sz="2800" dirty="0" smtClean="0"/>
              <a:t>7 a 7.5 %</a:t>
            </a:r>
          </a:p>
          <a:p>
            <a:r>
              <a:rPr lang="es-PE" sz="2800" dirty="0" smtClean="0"/>
              <a:t>Ancianos frágiles 7.6 - 8.5%</a:t>
            </a:r>
          </a:p>
          <a:p>
            <a:r>
              <a:rPr lang="es-PE" sz="2800" dirty="0" smtClean="0"/>
              <a:t>ADA  anciano vida corta, alto riesgo hipoglicemia 7.5 -8%</a:t>
            </a:r>
            <a:endParaRPr lang="es-PE" sz="2800" dirty="0"/>
          </a:p>
          <a:p>
            <a:endParaRPr lang="es-PE" sz="2800" dirty="0"/>
          </a:p>
        </p:txBody>
      </p:sp>
      <p:sp>
        <p:nvSpPr>
          <p:cNvPr id="4" name="Rectángulo 3"/>
          <p:cNvSpPr/>
          <p:nvPr/>
        </p:nvSpPr>
        <p:spPr>
          <a:xfrm>
            <a:off x="935863" y="6041362"/>
            <a:ext cx="94960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/>
              <a:t>Conferencia de consenso Med clin.2013;140 (3)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93136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0136" y="476518"/>
            <a:ext cx="9227959" cy="5962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09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8490" y="316866"/>
            <a:ext cx="8976575" cy="6418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07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2416" y="373487"/>
            <a:ext cx="8990677" cy="6040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65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1973" y="360608"/>
            <a:ext cx="9787942" cy="6027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48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9554" y="450761"/>
            <a:ext cx="8846114" cy="6014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12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0913" y="417608"/>
            <a:ext cx="8534400" cy="1507067"/>
          </a:xfrm>
        </p:spPr>
        <p:txBody>
          <a:bodyPr/>
          <a:lstStyle/>
          <a:p>
            <a:r>
              <a:rPr lang="es-PE" dirty="0"/>
              <a:t>E</a:t>
            </a:r>
            <a:r>
              <a:rPr lang="es-PE" dirty="0" smtClean="0"/>
              <a:t>pidemiologia </a:t>
            </a:r>
            <a:endParaRPr lang="es-P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40914" y="1825625"/>
            <a:ext cx="9002332" cy="4351338"/>
          </a:xfrm>
        </p:spPr>
        <p:txBody>
          <a:bodyPr>
            <a:normAutofit/>
          </a:bodyPr>
          <a:lstStyle/>
          <a:p>
            <a:r>
              <a:rPr lang="es-PE" sz="2000" dirty="0" smtClean="0"/>
              <a:t>EEUU en mayores 65años el 21.6% presenta DM  y el 26% son anciano frágiles.</a:t>
            </a:r>
          </a:p>
          <a:p>
            <a:r>
              <a:rPr lang="es-PE" sz="2000" dirty="0" smtClean="0"/>
              <a:t>Prevalencia de la obesidad ha crecido, su impacto en los próximos decenios será mucho mayor sobre todo la incidencia de diabetes y enfermedad cardiovascular.</a:t>
            </a:r>
          </a:p>
          <a:p>
            <a:r>
              <a:rPr lang="es-PE" sz="2000" dirty="0" smtClean="0"/>
              <a:t>Tanto la obesidad como diabetes se asocian a cambios </a:t>
            </a:r>
            <a:r>
              <a:rPr lang="es-PE" sz="2000" dirty="0" err="1" smtClean="0"/>
              <a:t>cardio</a:t>
            </a:r>
            <a:r>
              <a:rPr lang="es-PE" sz="2000" dirty="0" smtClean="0"/>
              <a:t>-metabólicos y funcionales.</a:t>
            </a:r>
          </a:p>
          <a:p>
            <a:r>
              <a:rPr lang="es-PE" sz="2000" dirty="0" smtClean="0"/>
              <a:t>La prevalencia de DM en América </a:t>
            </a:r>
            <a:r>
              <a:rPr lang="es-PE" sz="2000" dirty="0"/>
              <a:t>L</a:t>
            </a:r>
            <a:r>
              <a:rPr lang="es-PE" sz="2000" dirty="0" smtClean="0"/>
              <a:t>atina y el Caribe es de 15.7%.</a:t>
            </a:r>
          </a:p>
        </p:txBody>
      </p:sp>
      <p:sp>
        <p:nvSpPr>
          <p:cNvPr id="4" name="Rectángulo 3"/>
          <p:cNvSpPr/>
          <p:nvPr/>
        </p:nvSpPr>
        <p:spPr>
          <a:xfrm>
            <a:off x="425003" y="5803856"/>
            <a:ext cx="1165537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b="0" i="0" u="none" strike="noStrike" baseline="0" dirty="0" smtClean="0">
                <a:latin typeface="Univers-Light"/>
              </a:rPr>
              <a:t>Guía clínica para la atención primaria de las personas adultas mayores:  Washington,</a:t>
            </a:r>
            <a:r>
              <a:rPr lang="es-MX" sz="1400" b="0" i="0" u="none" strike="noStrike" dirty="0" smtClean="0">
                <a:latin typeface="Univers-Light"/>
              </a:rPr>
              <a:t> </a:t>
            </a:r>
            <a:r>
              <a:rPr lang="es-PE" sz="1400" b="0" i="0" u="none" strike="noStrike" baseline="0" dirty="0" smtClean="0">
                <a:latin typeface="Univers-Light"/>
              </a:rPr>
              <a:t>D.C.: OPS,2013</a:t>
            </a:r>
            <a:endParaRPr lang="es-PE" sz="1400" dirty="0"/>
          </a:p>
        </p:txBody>
      </p:sp>
    </p:spTree>
    <p:extLst>
      <p:ext uri="{BB962C8B-B14F-4D97-AF65-F5344CB8AC3E}">
        <p14:creationId xmlns:p14="http://schemas.microsoft.com/office/powerpoint/2010/main" val="61359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84349"/>
          </a:xfrm>
        </p:spPr>
        <p:txBody>
          <a:bodyPr/>
          <a:lstStyle/>
          <a:p>
            <a:r>
              <a:rPr lang="es-PE" dirty="0" smtClean="0"/>
              <a:t>Insulinoterapia </a:t>
            </a:r>
            <a:endParaRPr lang="es-PE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0310" y="1664327"/>
            <a:ext cx="8409904" cy="4807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77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Referencia DM</a:t>
            </a:r>
            <a:endParaRPr lang="es-P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PE" sz="2400" dirty="0" smtClean="0"/>
              <a:t>Paciente con control inadecuado de glucemia en forma crónica, aquel que tubo mas de un episodio de hipoglicemia y en quien las manifestaciones tardías (renal, cardiovascular, neurológicas) condicionan descompensación deben ser referidos a un nivel superior de atención para su estabilización metabólica.</a:t>
            </a:r>
          </a:p>
          <a:p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67622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Conclusiones </a:t>
            </a:r>
            <a:endParaRPr lang="es-P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77334" y="1674255"/>
            <a:ext cx="8596668" cy="4367108"/>
          </a:xfrm>
        </p:spPr>
        <p:txBody>
          <a:bodyPr>
            <a:normAutofit fontScale="92500" lnSpcReduction="10000"/>
          </a:bodyPr>
          <a:lstStyle/>
          <a:p>
            <a:r>
              <a:rPr lang="es-PE" sz="2200" dirty="0" smtClean="0"/>
              <a:t>La prevalencia de DM  se incrementa con la edad.</a:t>
            </a:r>
          </a:p>
          <a:p>
            <a:r>
              <a:rPr lang="es-PE" sz="2200" dirty="0" smtClean="0"/>
              <a:t>Los ancianos con DM presentan mayores mortalidad, morbilidad cardiovascular y prevalencia de </a:t>
            </a:r>
            <a:r>
              <a:rPr lang="es-PE" sz="2200" dirty="0" err="1" smtClean="0"/>
              <a:t>sd</a:t>
            </a:r>
            <a:r>
              <a:rPr lang="es-PE" sz="2200" dirty="0" smtClean="0"/>
              <a:t> geriátricos (fragilidad, deterioro funcional, cognitivo, depresión, etc.) que ancianos de su  misma edad sin DM.</a:t>
            </a:r>
          </a:p>
          <a:p>
            <a:r>
              <a:rPr lang="es-PE" sz="2200" dirty="0" smtClean="0"/>
              <a:t>Los ancianos DM tienen una gran heterogeneidad clínica y funcional.</a:t>
            </a:r>
          </a:p>
          <a:p>
            <a:r>
              <a:rPr lang="es-PE" sz="2200" dirty="0" smtClean="0"/>
              <a:t>Ancianos con capacidad funcional y cognitiva sin complicaciones, ni comorbilidades importantes objetivo de HbA1C de 7 a 7.5%</a:t>
            </a:r>
          </a:p>
          <a:p>
            <a:r>
              <a:rPr lang="es-PE" sz="2200" dirty="0" smtClean="0"/>
              <a:t>El anciano frágil </a:t>
            </a:r>
            <a:r>
              <a:rPr lang="es-PE" sz="2200" dirty="0"/>
              <a:t>HbA1C de </a:t>
            </a:r>
            <a:r>
              <a:rPr lang="es-PE" sz="2200" dirty="0" smtClean="0"/>
              <a:t>7.6.8.5%</a:t>
            </a:r>
            <a:endParaRPr lang="es-PE" sz="2200" dirty="0"/>
          </a:p>
          <a:p>
            <a:r>
              <a:rPr lang="es-PE" sz="2200" dirty="0" smtClean="0"/>
              <a:t>La hipoglicemias son el principal efecto secundario de la DM en anciano dada su mayor predisposición.</a:t>
            </a:r>
          </a:p>
          <a:p>
            <a:r>
              <a:rPr lang="es-PE" sz="2200" dirty="0" smtClean="0"/>
              <a:t>Las estrategias terapéuticas deben individualizarse.</a:t>
            </a:r>
          </a:p>
          <a:p>
            <a:endParaRPr lang="es-PE" dirty="0" smtClean="0"/>
          </a:p>
          <a:p>
            <a:endParaRPr lang="es-PE" dirty="0" smtClean="0"/>
          </a:p>
          <a:p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64841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 smtClean="0"/>
              <a:t>Bibliografía </a:t>
            </a:r>
            <a:endParaRPr lang="es-P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400" dirty="0">
                <a:latin typeface="Univers-Light"/>
              </a:rPr>
              <a:t>Guía clínica para la atención primaria de las personas adultas mayores:  Washington, </a:t>
            </a:r>
            <a:r>
              <a:rPr lang="es-PE" sz="2400" dirty="0">
                <a:latin typeface="Univers-Light"/>
              </a:rPr>
              <a:t>D.C.: OPS,2013</a:t>
            </a:r>
            <a:endParaRPr lang="es-PE" sz="2400" dirty="0"/>
          </a:p>
          <a:p>
            <a:r>
              <a:rPr lang="es-PE" sz="2400" dirty="0" smtClean="0"/>
              <a:t>La salud de los adultos mayores, segunda edición, una visión compartida OPS 2011.</a:t>
            </a:r>
          </a:p>
          <a:p>
            <a:r>
              <a:rPr lang="es-PE" sz="2400" dirty="0" smtClean="0"/>
              <a:t>Conferencia de consenso </a:t>
            </a:r>
            <a:r>
              <a:rPr lang="es-PE" sz="2400" dirty="0" err="1" smtClean="0"/>
              <a:t>med</a:t>
            </a:r>
            <a:r>
              <a:rPr lang="es-PE" sz="2400" dirty="0" smtClean="0"/>
              <a:t> clin.2013;140(3)</a:t>
            </a:r>
            <a:endParaRPr lang="es-PE" sz="2400" dirty="0"/>
          </a:p>
        </p:txBody>
      </p:sp>
    </p:spTree>
    <p:extLst>
      <p:ext uri="{BB962C8B-B14F-4D97-AF65-F5344CB8AC3E}">
        <p14:creationId xmlns:p14="http://schemas.microsoft.com/office/powerpoint/2010/main" val="116820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PE" sz="8800" dirty="0"/>
              <a:t>Gracias </a:t>
            </a:r>
            <a:br>
              <a:rPr lang="es-PE" sz="8800" dirty="0"/>
            </a:br>
            <a:endParaRPr lang="es-PE" sz="8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1869" y="1367507"/>
            <a:ext cx="5272289" cy="4827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92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848" y="585033"/>
            <a:ext cx="8534400" cy="1507067"/>
          </a:xfrm>
        </p:spPr>
        <p:txBody>
          <a:bodyPr/>
          <a:lstStyle/>
          <a:p>
            <a:r>
              <a:rPr lang="es-PE" dirty="0" smtClean="0"/>
              <a:t>Factores de riesgo </a:t>
            </a:r>
            <a:endParaRPr lang="es-P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22849" y="2231264"/>
            <a:ext cx="5755224" cy="3615267"/>
          </a:xfrm>
        </p:spPr>
        <p:txBody>
          <a:bodyPr>
            <a:normAutofit/>
          </a:bodyPr>
          <a:lstStyle/>
          <a:p>
            <a:r>
              <a:rPr lang="es-PE" sz="2400" dirty="0" smtClean="0"/>
              <a:t>Antecedente familiares de DM.</a:t>
            </a:r>
          </a:p>
          <a:p>
            <a:r>
              <a:rPr lang="es-PE" sz="2400" dirty="0" smtClean="0"/>
              <a:t>Edad mayor de 45 años.</a:t>
            </a:r>
          </a:p>
          <a:p>
            <a:r>
              <a:rPr lang="es-PE" sz="2400" dirty="0" smtClean="0"/>
              <a:t>Intolerancia  a la glucosa se debe al deterioro en la eficiencia de su utilización.</a:t>
            </a:r>
          </a:p>
          <a:p>
            <a:r>
              <a:rPr lang="es-PE" sz="2400" dirty="0" smtClean="0"/>
              <a:t>Obesidad y falta d ejercicio. </a:t>
            </a:r>
            <a:endParaRPr lang="es-PE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8382" y="1338566"/>
            <a:ext cx="4415910" cy="4906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68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000" dirty="0"/>
              <a:t>Fisiología de la secreción </a:t>
            </a:r>
            <a:r>
              <a:rPr lang="es-MX" sz="4000" dirty="0" smtClean="0"/>
              <a:t>de insulina</a:t>
            </a:r>
            <a:endParaRPr lang="es-PE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MX" sz="2400" dirty="0">
                <a:latin typeface="Calibri" panose="020F0502020204030204" pitchFamily="34" charset="0"/>
              </a:rPr>
              <a:t>La insulina es una hormona </a:t>
            </a:r>
            <a:r>
              <a:rPr lang="es-MX" sz="2400" dirty="0" err="1">
                <a:latin typeface="Calibri" panose="020F0502020204030204" pitchFamily="34" charset="0"/>
              </a:rPr>
              <a:t>polipeptídica</a:t>
            </a:r>
            <a:r>
              <a:rPr lang="es-MX" sz="2400" dirty="0">
                <a:latin typeface="Calibri" panose="020F0502020204030204" pitchFamily="34" charset="0"/>
              </a:rPr>
              <a:t> que es secretada por </a:t>
            </a:r>
            <a:r>
              <a:rPr lang="es-MX" sz="2400" dirty="0" smtClean="0">
                <a:latin typeface="Calibri" panose="020F0502020204030204" pitchFamily="34" charset="0"/>
              </a:rPr>
              <a:t>las células </a:t>
            </a:r>
            <a:r>
              <a:rPr lang="es-MX" sz="2400" dirty="0">
                <a:latin typeface="Calibri" panose="020F0502020204030204" pitchFamily="34" charset="0"/>
              </a:rPr>
              <a:t>β de los islotes pancreáticos. Se sintetiza como una sola </a:t>
            </a:r>
            <a:r>
              <a:rPr lang="es-MX" sz="2400" dirty="0" smtClean="0">
                <a:latin typeface="Calibri" panose="020F0502020204030204" pitchFamily="34" charset="0"/>
              </a:rPr>
              <a:t>cadena </a:t>
            </a:r>
            <a:r>
              <a:rPr lang="es-MX" sz="2400" dirty="0" err="1" smtClean="0">
                <a:latin typeface="Calibri" panose="020F0502020204030204" pitchFamily="34" charset="0"/>
              </a:rPr>
              <a:t>polipeptídica</a:t>
            </a:r>
            <a:r>
              <a:rPr lang="es-MX" sz="2400" dirty="0" smtClean="0">
                <a:latin typeface="Calibri" panose="020F0502020204030204" pitchFamily="34" charset="0"/>
              </a:rPr>
              <a:t> </a:t>
            </a:r>
            <a:r>
              <a:rPr lang="es-MX" sz="2400" dirty="0">
                <a:latin typeface="Calibri" panose="020F0502020204030204" pitchFamily="34" charset="0"/>
              </a:rPr>
              <a:t>en el retículo endoplásmico rugoso: la </a:t>
            </a:r>
            <a:r>
              <a:rPr lang="es-MX" sz="2400" dirty="0" err="1">
                <a:latin typeface="Calibri" panose="020F0502020204030204" pitchFamily="34" charset="0"/>
              </a:rPr>
              <a:t>preproinsulina</a:t>
            </a:r>
            <a:r>
              <a:rPr lang="es-MX" sz="2400" dirty="0">
                <a:latin typeface="Calibri" panose="020F0502020204030204" pitchFamily="34" charset="0"/>
              </a:rPr>
              <a:t>.</a:t>
            </a:r>
          </a:p>
          <a:p>
            <a:r>
              <a:rPr lang="es-MX" sz="2400" dirty="0">
                <a:latin typeface="Calibri" panose="020F0502020204030204" pitchFamily="34" charset="0"/>
              </a:rPr>
              <a:t>Esta proteína se encierra en </a:t>
            </a:r>
            <a:r>
              <a:rPr lang="es-MX" sz="2400" dirty="0" err="1">
                <a:latin typeface="Calibri" panose="020F0502020204030204" pitchFamily="34" charset="0"/>
              </a:rPr>
              <a:t>microvesículas</a:t>
            </a:r>
            <a:r>
              <a:rPr lang="es-MX" sz="2400" dirty="0">
                <a:latin typeface="Calibri" panose="020F0502020204030204" pitchFamily="34" charset="0"/>
              </a:rPr>
              <a:t> en las cisternas del </a:t>
            </a:r>
            <a:r>
              <a:rPr lang="es-MX" sz="2400" dirty="0" smtClean="0">
                <a:latin typeface="Calibri" panose="020F0502020204030204" pitchFamily="34" charset="0"/>
              </a:rPr>
              <a:t>retículo endoplásmico</a:t>
            </a:r>
            <a:r>
              <a:rPr lang="es-MX" sz="2400" dirty="0">
                <a:latin typeface="Calibri" panose="020F0502020204030204" pitchFamily="34" charset="0"/>
              </a:rPr>
              <a:t>, donde sufre algunas modificaciones en su </a:t>
            </a:r>
            <a:r>
              <a:rPr lang="es-MX" sz="2400" dirty="0" smtClean="0">
                <a:latin typeface="Calibri" panose="020F0502020204030204" pitchFamily="34" charset="0"/>
              </a:rPr>
              <a:t>estructura, con </a:t>
            </a:r>
            <a:r>
              <a:rPr lang="es-MX" sz="2400" dirty="0">
                <a:latin typeface="Calibri" panose="020F0502020204030204" pitchFamily="34" charset="0"/>
              </a:rPr>
              <a:t>el plegamiento de la cadena y la formación de puentes </a:t>
            </a:r>
            <a:r>
              <a:rPr lang="es-MX" sz="2400" dirty="0" err="1" smtClean="0">
                <a:latin typeface="Calibri" panose="020F0502020204030204" pitchFamily="34" charset="0"/>
              </a:rPr>
              <a:t>disulfuro</a:t>
            </a:r>
            <a:r>
              <a:rPr lang="es-MX" sz="2400" dirty="0" smtClean="0">
                <a:latin typeface="Calibri" panose="020F0502020204030204" pitchFamily="34" charset="0"/>
              </a:rPr>
              <a:t>.</a:t>
            </a:r>
          </a:p>
          <a:p>
            <a:r>
              <a:rPr lang="es-PE" sz="2400" dirty="0">
                <a:latin typeface="Calibri" panose="020F0502020204030204" pitchFamily="34" charset="0"/>
              </a:rPr>
              <a:t>Se forma así la molécula de proinsulina que se transporta al aparato </a:t>
            </a:r>
            <a:r>
              <a:rPr lang="es-PE" sz="2400" dirty="0" smtClean="0">
                <a:latin typeface="Calibri" panose="020F0502020204030204" pitchFamily="34" charset="0"/>
              </a:rPr>
              <a:t>de </a:t>
            </a:r>
            <a:r>
              <a:rPr lang="es-MX" sz="2400" dirty="0" smtClean="0">
                <a:latin typeface="Calibri" panose="020F0502020204030204" pitchFamily="34" charset="0"/>
              </a:rPr>
              <a:t>Golgi, </a:t>
            </a:r>
            <a:r>
              <a:rPr lang="es-MX" sz="2400" dirty="0">
                <a:latin typeface="Calibri" panose="020F0502020204030204" pitchFamily="34" charset="0"/>
              </a:rPr>
              <a:t>donde se empaqueta en gránulos de secreción</a:t>
            </a:r>
            <a:endParaRPr lang="es-PE" sz="2400" dirty="0"/>
          </a:p>
        </p:txBody>
      </p:sp>
    </p:spTree>
    <p:extLst>
      <p:ext uri="{BB962C8B-B14F-4D97-AF65-F5344CB8AC3E}">
        <p14:creationId xmlns:p14="http://schemas.microsoft.com/office/powerpoint/2010/main" val="142460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000" dirty="0"/>
              <a:t>Fisiología de la secreción de </a:t>
            </a:r>
            <a:r>
              <a:rPr lang="es-MX" sz="4000" dirty="0" smtClean="0"/>
              <a:t>insulina</a:t>
            </a:r>
            <a:endParaRPr lang="es-PE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MX" sz="2200" dirty="0"/>
              <a:t>Las células β de los islotes pancreáticos funcionan como un </a:t>
            </a:r>
            <a:r>
              <a:rPr lang="es-MX" sz="2200" dirty="0" smtClean="0"/>
              <a:t>sensor energético </a:t>
            </a:r>
            <a:r>
              <a:rPr lang="es-MX" sz="2200" dirty="0"/>
              <a:t>en general y de la glucemia en particular, lo que les </a:t>
            </a:r>
            <a:r>
              <a:rPr lang="es-MX" sz="2200" dirty="0" smtClean="0"/>
              <a:t>permite integrar </a:t>
            </a:r>
            <a:r>
              <a:rPr lang="es-MX" sz="2200" dirty="0"/>
              <a:t>simultáneamente señales de nutrientes y moduladores</a:t>
            </a:r>
            <a:r>
              <a:rPr lang="es-MX" sz="2200" dirty="0" smtClean="0"/>
              <a:t>.</a:t>
            </a:r>
          </a:p>
          <a:p>
            <a:endParaRPr lang="es-MX" sz="2200" dirty="0"/>
          </a:p>
          <a:p>
            <a:r>
              <a:rPr lang="es-MX" sz="2200" dirty="0"/>
              <a:t>La llegada del alimento al tubo digestivo y su posterior absorción </a:t>
            </a:r>
            <a:r>
              <a:rPr lang="es-MX" sz="2200" dirty="0" smtClean="0"/>
              <a:t>se acompaña </a:t>
            </a:r>
            <a:r>
              <a:rPr lang="es-MX" sz="2200" dirty="0"/>
              <a:t>de numerosas señales que son: aumento de los niveles </a:t>
            </a:r>
            <a:r>
              <a:rPr lang="es-MX" sz="2200" dirty="0" smtClean="0"/>
              <a:t>de glucosa </a:t>
            </a:r>
            <a:r>
              <a:rPr lang="es-MX" sz="2200" dirty="0"/>
              <a:t>y de otros metabolitos en plasma, secreción de algunas </a:t>
            </a:r>
            <a:r>
              <a:rPr lang="es-MX" sz="2200" dirty="0" smtClean="0"/>
              <a:t>hormonas gastrointestinales</a:t>
            </a:r>
            <a:r>
              <a:rPr lang="es-MX" sz="2200" dirty="0"/>
              <a:t>, activación de nervios parasimpáticos, etc. </a:t>
            </a:r>
            <a:r>
              <a:rPr lang="es-MX" sz="2200" dirty="0" smtClean="0"/>
              <a:t>Todas estas </a:t>
            </a:r>
            <a:r>
              <a:rPr lang="es-MX" sz="2200" dirty="0"/>
              <a:t>señales controlan la secreción de </a:t>
            </a:r>
            <a:r>
              <a:rPr lang="es-MX" sz="2200" dirty="0" smtClean="0"/>
              <a:t>insulina.</a:t>
            </a:r>
            <a:endParaRPr lang="es-PE" sz="2200" dirty="0"/>
          </a:p>
        </p:txBody>
      </p:sp>
    </p:spTree>
    <p:extLst>
      <p:ext uri="{BB962C8B-B14F-4D97-AF65-F5344CB8AC3E}">
        <p14:creationId xmlns:p14="http://schemas.microsoft.com/office/powerpoint/2010/main" val="329627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/>
              <a:t>A</a:t>
            </a:r>
            <a:r>
              <a:rPr lang="es-PE" dirty="0" smtClean="0"/>
              <a:t>cciones </a:t>
            </a:r>
            <a:r>
              <a:rPr lang="es-PE" dirty="0"/>
              <a:t>de la insulina: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6518" y="1584101"/>
            <a:ext cx="9324305" cy="45928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PE" b="1" i="1" dirty="0"/>
              <a:t>En el hígado:</a:t>
            </a:r>
          </a:p>
          <a:p>
            <a:r>
              <a:rPr lang="es-MX" dirty="0" smtClean="0"/>
              <a:t>Incrementa </a:t>
            </a:r>
            <a:r>
              <a:rPr lang="es-MX" dirty="0"/>
              <a:t>la actividad y estimula la síntesis de la </a:t>
            </a:r>
            <a:r>
              <a:rPr lang="es-MX" dirty="0" err="1"/>
              <a:t>glucocinasa</a:t>
            </a:r>
            <a:r>
              <a:rPr lang="es-MX" dirty="0"/>
              <a:t>, </a:t>
            </a:r>
            <a:r>
              <a:rPr lang="es-MX" dirty="0" smtClean="0"/>
              <a:t>favoreciendo la </a:t>
            </a:r>
            <a:r>
              <a:rPr lang="es-MX" dirty="0"/>
              <a:t>utilización de la glucosa.</a:t>
            </a:r>
          </a:p>
          <a:p>
            <a:r>
              <a:rPr lang="es-MX" dirty="0" smtClean="0"/>
              <a:t>Aumenta </a:t>
            </a:r>
            <a:r>
              <a:rPr lang="es-MX" dirty="0"/>
              <a:t>la glucólisis por estimulación de la </a:t>
            </a:r>
            <a:r>
              <a:rPr lang="es-MX" dirty="0" err="1"/>
              <a:t>glucocinasa</a:t>
            </a:r>
            <a:r>
              <a:rPr lang="es-MX" dirty="0"/>
              <a:t>, </a:t>
            </a:r>
            <a:r>
              <a:rPr lang="es-MX" dirty="0" err="1" smtClean="0"/>
              <a:t>fosfofructocinasa</a:t>
            </a:r>
            <a:r>
              <a:rPr lang="es-MX" dirty="0"/>
              <a:t> </a:t>
            </a:r>
            <a:r>
              <a:rPr lang="es-MX" dirty="0" smtClean="0"/>
              <a:t>I </a:t>
            </a:r>
            <a:r>
              <a:rPr lang="es-MX" dirty="0"/>
              <a:t>y de la </a:t>
            </a:r>
            <a:r>
              <a:rPr lang="es-MX" dirty="0" err="1"/>
              <a:t>piruvatocinasa</a:t>
            </a:r>
            <a:r>
              <a:rPr lang="es-MX" dirty="0"/>
              <a:t>.</a:t>
            </a:r>
          </a:p>
          <a:p>
            <a:r>
              <a:rPr lang="es-MX" dirty="0" smtClean="0"/>
              <a:t>Favorece </a:t>
            </a:r>
            <a:r>
              <a:rPr lang="es-MX" dirty="0"/>
              <a:t>la síntesis de glucógeno, estimulando la actividad de la </a:t>
            </a:r>
            <a:r>
              <a:rPr lang="es-MX" dirty="0" smtClean="0"/>
              <a:t>glucógeno </a:t>
            </a:r>
            <a:r>
              <a:rPr lang="es-PE" dirty="0" err="1" smtClean="0"/>
              <a:t>sintetasa</a:t>
            </a:r>
            <a:r>
              <a:rPr lang="es-PE" dirty="0" smtClean="0"/>
              <a:t> </a:t>
            </a:r>
            <a:endParaRPr lang="es-PE" dirty="0"/>
          </a:p>
          <a:p>
            <a:r>
              <a:rPr lang="es-PE" dirty="0" smtClean="0"/>
              <a:t>Reduce </a:t>
            </a:r>
            <a:r>
              <a:rPr lang="es-PE" dirty="0"/>
              <a:t>la gluconeogénesis, al disminuir principalmente la </a:t>
            </a:r>
            <a:r>
              <a:rPr lang="es-PE" dirty="0" smtClean="0"/>
              <a:t>síntesis de </a:t>
            </a:r>
            <a:r>
              <a:rPr lang="es-PE" dirty="0"/>
              <a:t>la </a:t>
            </a:r>
            <a:r>
              <a:rPr lang="es-PE" dirty="0" err="1"/>
              <a:t>fosfo-enol-piruvato-carboxi-cinasa</a:t>
            </a:r>
            <a:r>
              <a:rPr lang="es-PE" dirty="0"/>
              <a:t> (PEPCK).</a:t>
            </a:r>
          </a:p>
          <a:p>
            <a:r>
              <a:rPr lang="es-MX" dirty="0" smtClean="0"/>
              <a:t>Estimula </a:t>
            </a:r>
            <a:r>
              <a:rPr lang="es-MX" dirty="0"/>
              <a:t>la síntesis de proteínas.</a:t>
            </a:r>
          </a:p>
          <a:p>
            <a:r>
              <a:rPr lang="es-MX" dirty="0" smtClean="0"/>
              <a:t>Aumenta </a:t>
            </a:r>
            <a:r>
              <a:rPr lang="es-MX" dirty="0"/>
              <a:t>la síntesis de lípidos, al estimular la actividad de la </a:t>
            </a:r>
            <a:r>
              <a:rPr lang="es-MX" dirty="0" smtClean="0"/>
              <a:t>ATP citrato </a:t>
            </a:r>
            <a:r>
              <a:rPr lang="es-MX" dirty="0" err="1"/>
              <a:t>liasa</a:t>
            </a:r>
            <a:r>
              <a:rPr lang="es-MX" dirty="0"/>
              <a:t>, acetil-</a:t>
            </a:r>
            <a:r>
              <a:rPr lang="es-MX" dirty="0" err="1"/>
              <a:t>CoA</a:t>
            </a:r>
            <a:r>
              <a:rPr lang="es-MX" dirty="0"/>
              <a:t>-</a:t>
            </a:r>
            <a:r>
              <a:rPr lang="es-MX" dirty="0" err="1"/>
              <a:t>carboxilasa</a:t>
            </a:r>
            <a:r>
              <a:rPr lang="es-MX" dirty="0"/>
              <a:t>, “enzima málica” y de la </a:t>
            </a:r>
            <a:r>
              <a:rPr lang="es-MX" dirty="0" err="1" smtClean="0"/>
              <a:t>hidroximetil</a:t>
            </a:r>
            <a:r>
              <a:rPr lang="es-MX" dirty="0" smtClean="0"/>
              <a:t>- </a:t>
            </a:r>
            <a:r>
              <a:rPr lang="es-PE" dirty="0" err="1" smtClean="0"/>
              <a:t>glutaril-CoA</a:t>
            </a:r>
            <a:r>
              <a:rPr lang="es-PE" dirty="0" smtClean="0"/>
              <a:t> </a:t>
            </a:r>
            <a:r>
              <a:rPr lang="es-PE" dirty="0" err="1"/>
              <a:t>reductasa</a:t>
            </a:r>
            <a:r>
              <a:rPr lang="es-PE" dirty="0"/>
              <a:t>.</a:t>
            </a:r>
          </a:p>
          <a:p>
            <a:r>
              <a:rPr lang="es-MX" dirty="0" smtClean="0"/>
              <a:t>Inhibe </a:t>
            </a:r>
            <a:r>
              <a:rPr lang="es-MX" dirty="0"/>
              <a:t>la formación de cuerpos </a:t>
            </a:r>
            <a:r>
              <a:rPr lang="es-MX" dirty="0" err="1"/>
              <a:t>cetónicos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78613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/>
              <a:t>A</a:t>
            </a:r>
            <a:r>
              <a:rPr lang="es-PE" dirty="0" smtClean="0"/>
              <a:t>cciones </a:t>
            </a:r>
            <a:r>
              <a:rPr lang="es-PE" dirty="0"/>
              <a:t>de la insulina: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6518" y="1584101"/>
            <a:ext cx="9569003" cy="45928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PE" sz="2000" b="1" i="1" dirty="0"/>
              <a:t>En el tejido muscular:</a:t>
            </a:r>
          </a:p>
          <a:p>
            <a:r>
              <a:rPr lang="es-MX" sz="2000" dirty="0" smtClean="0"/>
              <a:t>Estimula </a:t>
            </a:r>
            <a:r>
              <a:rPr lang="es-MX" sz="2000" dirty="0"/>
              <a:t>la entrada de glucosa (por translocación de los GLUT 4 </a:t>
            </a:r>
            <a:r>
              <a:rPr lang="es-MX" sz="2000" dirty="0" smtClean="0"/>
              <a:t>hacia </a:t>
            </a:r>
            <a:r>
              <a:rPr lang="es-PE" sz="2000" dirty="0" smtClean="0"/>
              <a:t>la </a:t>
            </a:r>
            <a:r>
              <a:rPr lang="es-PE" sz="2000" dirty="0"/>
              <a:t>membrana).</a:t>
            </a:r>
          </a:p>
          <a:p>
            <a:r>
              <a:rPr lang="es-MX" sz="2000" dirty="0" smtClean="0"/>
              <a:t>Aumenta </a:t>
            </a:r>
            <a:r>
              <a:rPr lang="es-MX" sz="2000" dirty="0"/>
              <a:t>la glucólisis por estimulación de la </a:t>
            </a:r>
            <a:r>
              <a:rPr lang="es-MX" sz="2000" dirty="0" err="1"/>
              <a:t>fosfofructocinasa</a:t>
            </a:r>
            <a:r>
              <a:rPr lang="es-MX" sz="2000" dirty="0"/>
              <a:t> I y </a:t>
            </a:r>
            <a:r>
              <a:rPr lang="es-MX" sz="2000" dirty="0" smtClean="0"/>
              <a:t>de </a:t>
            </a:r>
            <a:r>
              <a:rPr lang="es-PE" sz="2000" dirty="0" smtClean="0"/>
              <a:t>la </a:t>
            </a:r>
            <a:r>
              <a:rPr lang="es-PE" sz="2000" dirty="0" err="1" smtClean="0"/>
              <a:t>piruvatocinasa</a:t>
            </a:r>
            <a:r>
              <a:rPr lang="es-PE" sz="2000" dirty="0"/>
              <a:t>.</a:t>
            </a:r>
          </a:p>
          <a:p>
            <a:r>
              <a:rPr lang="es-MX" sz="2000" dirty="0" smtClean="0"/>
              <a:t>Estimula </a:t>
            </a:r>
            <a:r>
              <a:rPr lang="es-MX" sz="2000" dirty="0"/>
              <a:t>la síntesis de glucógeno al estimular la actividad de la GS.</a:t>
            </a:r>
          </a:p>
          <a:p>
            <a:r>
              <a:rPr lang="es-MX" sz="2000" dirty="0" smtClean="0"/>
              <a:t>Favorece </a:t>
            </a:r>
            <a:r>
              <a:rPr lang="es-MX" sz="2000" dirty="0"/>
              <a:t>la entrada de aminoácidos a la célula y su incorporación </a:t>
            </a:r>
            <a:r>
              <a:rPr lang="es-MX" sz="2000" dirty="0" smtClean="0"/>
              <a:t>a las </a:t>
            </a:r>
            <a:r>
              <a:rPr lang="es-MX" sz="2000" dirty="0"/>
              <a:t>proteínas, estimula la síntesis e inhibe el catabolismo de proteínas.</a:t>
            </a:r>
          </a:p>
          <a:p>
            <a:r>
              <a:rPr lang="es-MX" sz="2000" dirty="0" smtClean="0"/>
              <a:t>Estimula </a:t>
            </a:r>
            <a:r>
              <a:rPr lang="es-MX" sz="2000" dirty="0"/>
              <a:t>la captación y utilización de los cuerpos </a:t>
            </a:r>
            <a:r>
              <a:rPr lang="es-MX" sz="2000" dirty="0" err="1"/>
              <a:t>cetónicos</a:t>
            </a:r>
            <a:r>
              <a:rPr lang="es-MX" sz="2000" dirty="0"/>
              <a:t>.</a:t>
            </a:r>
          </a:p>
          <a:p>
            <a:r>
              <a:rPr lang="es-PE" sz="2000" dirty="0" smtClean="0"/>
              <a:t>La </a:t>
            </a:r>
            <a:r>
              <a:rPr lang="es-PE" sz="2000" dirty="0"/>
              <a:t>insulina estimula la bomba </a:t>
            </a:r>
            <a:r>
              <a:rPr lang="es-PE" sz="2000" dirty="0" err="1"/>
              <a:t>Na</a:t>
            </a:r>
            <a:r>
              <a:rPr lang="es-PE" sz="2000" dirty="0"/>
              <a:t>+/K</a:t>
            </a:r>
            <a:r>
              <a:rPr lang="es-PE" sz="2000" dirty="0" smtClean="0"/>
              <a:t>+,</a:t>
            </a:r>
            <a:r>
              <a:rPr lang="es-MX" sz="2000" dirty="0" smtClean="0"/>
              <a:t>lo </a:t>
            </a:r>
            <a:r>
              <a:rPr lang="es-MX" sz="2000" dirty="0"/>
              <a:t>que favorece la entrada </a:t>
            </a:r>
            <a:r>
              <a:rPr lang="es-MX" sz="2000" dirty="0" smtClean="0"/>
              <a:t>de </a:t>
            </a:r>
            <a:r>
              <a:rPr lang="es-PE" sz="2000" dirty="0" smtClean="0"/>
              <a:t>K+ a </a:t>
            </a:r>
            <a:r>
              <a:rPr lang="es-PE" sz="2000" dirty="0"/>
              <a:t>las células.</a:t>
            </a:r>
          </a:p>
        </p:txBody>
      </p:sp>
    </p:spTree>
    <p:extLst>
      <p:ext uri="{BB962C8B-B14F-4D97-AF65-F5344CB8AC3E}">
        <p14:creationId xmlns:p14="http://schemas.microsoft.com/office/powerpoint/2010/main" val="168267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/>
              <a:t>A</a:t>
            </a:r>
            <a:r>
              <a:rPr lang="es-PE" dirty="0" smtClean="0"/>
              <a:t>cciones </a:t>
            </a:r>
            <a:r>
              <a:rPr lang="es-PE" dirty="0"/>
              <a:t>de la insulina: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6518" y="1584101"/>
            <a:ext cx="9388699" cy="45928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PE" sz="2000" b="1" i="1" dirty="0"/>
              <a:t>En el tejido adiposo:</a:t>
            </a:r>
          </a:p>
          <a:p>
            <a:r>
              <a:rPr lang="es-MX" sz="2000" dirty="0" smtClean="0"/>
              <a:t>Estimula </a:t>
            </a:r>
            <a:r>
              <a:rPr lang="es-MX" sz="2000" dirty="0"/>
              <a:t>la captación (GLUT 4) y utilización de glucosa por el adipocito.</a:t>
            </a:r>
          </a:p>
          <a:p>
            <a:r>
              <a:rPr lang="es-MX" sz="2000" dirty="0" smtClean="0"/>
              <a:t>Aumenta </a:t>
            </a:r>
            <a:r>
              <a:rPr lang="es-MX" sz="2000" dirty="0"/>
              <a:t>la vía de las pentosas que aporta NADPH al estimular a </a:t>
            </a:r>
            <a:r>
              <a:rPr lang="es-MX" sz="2000" dirty="0" smtClean="0"/>
              <a:t>la </a:t>
            </a:r>
            <a:r>
              <a:rPr lang="es-PE" sz="2000" dirty="0" smtClean="0"/>
              <a:t>glucosa-6-fosfato </a:t>
            </a:r>
            <a:r>
              <a:rPr lang="es-PE" sz="2000" dirty="0"/>
              <a:t>deshidrogenasa.</a:t>
            </a:r>
          </a:p>
          <a:p>
            <a:r>
              <a:rPr lang="es-MX" sz="2000" dirty="0" smtClean="0"/>
              <a:t>Favorece </a:t>
            </a:r>
            <a:r>
              <a:rPr lang="es-MX" sz="2000" dirty="0"/>
              <a:t>la captación de ácidos grasos al estimular a la enzima </a:t>
            </a:r>
            <a:r>
              <a:rPr lang="es-MX" sz="2000" dirty="0" err="1" smtClean="0"/>
              <a:t>lipoproteínalipasa</a:t>
            </a:r>
            <a:r>
              <a:rPr lang="es-MX" sz="2000" dirty="0"/>
              <a:t> </a:t>
            </a:r>
            <a:r>
              <a:rPr lang="es-MX" sz="2000" dirty="0" smtClean="0"/>
              <a:t>1</a:t>
            </a:r>
            <a:r>
              <a:rPr lang="es-MX" sz="2000" dirty="0"/>
              <a:t>, que degrada los triglicéridos contenidos en </a:t>
            </a:r>
            <a:r>
              <a:rPr lang="es-MX" sz="2000" dirty="0" smtClean="0"/>
              <a:t>las </a:t>
            </a:r>
            <a:r>
              <a:rPr lang="es-PE" sz="2000" dirty="0" smtClean="0"/>
              <a:t>lipoproteínas</a:t>
            </a:r>
            <a:r>
              <a:rPr lang="es-PE" sz="2000" dirty="0"/>
              <a:t>.</a:t>
            </a:r>
          </a:p>
          <a:p>
            <a:r>
              <a:rPr lang="es-MX" sz="2000" dirty="0" smtClean="0"/>
              <a:t>Estimula </a:t>
            </a:r>
            <a:r>
              <a:rPr lang="es-MX" sz="2000" dirty="0"/>
              <a:t>la síntesis de triglicéridos (al promover la glucólisis y la </a:t>
            </a:r>
            <a:r>
              <a:rPr lang="es-MX" sz="2000" dirty="0" smtClean="0"/>
              <a:t>vía de </a:t>
            </a:r>
            <a:r>
              <a:rPr lang="es-MX" sz="2000" dirty="0"/>
              <a:t>las pentosas) e inhibe los procesos de lipólisis, por lo que se </a:t>
            </a:r>
            <a:r>
              <a:rPr lang="es-MX" sz="2000" dirty="0" smtClean="0"/>
              <a:t>favorece la </a:t>
            </a:r>
            <a:r>
              <a:rPr lang="es-MX" sz="2000" dirty="0"/>
              <a:t>acumulación de éstos en los adipocitos</a:t>
            </a:r>
            <a:r>
              <a:rPr lang="es-MX" dirty="0"/>
              <a:t>.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95897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334</TotalTime>
  <Words>1497</Words>
  <Application>Microsoft Office PowerPoint</Application>
  <PresentationFormat>Personalizado</PresentationFormat>
  <Paragraphs>136</Paragraphs>
  <Slides>34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35" baseType="lpstr">
      <vt:lpstr>Faceta</vt:lpstr>
      <vt:lpstr>DIABETES EN EL ANCIANO</vt:lpstr>
      <vt:lpstr>Definición </vt:lpstr>
      <vt:lpstr>Epidemiologia </vt:lpstr>
      <vt:lpstr>Factores de riesgo </vt:lpstr>
      <vt:lpstr>Fisiología de la secreción de insulina</vt:lpstr>
      <vt:lpstr>Fisiología de la secreción de insulina</vt:lpstr>
      <vt:lpstr>Acciones de la insulina:</vt:lpstr>
      <vt:lpstr>Acciones de la insulina:</vt:lpstr>
      <vt:lpstr>Acciones de la insulina:</vt:lpstr>
      <vt:lpstr>Presentación de PowerPoint</vt:lpstr>
      <vt:lpstr>Presentación de PowerPoint</vt:lpstr>
      <vt:lpstr>Fisiopatología de la DM</vt:lpstr>
      <vt:lpstr>Fisiopatología de la DM</vt:lpstr>
      <vt:lpstr>Fisiopatología de la DM</vt:lpstr>
      <vt:lpstr>Fisiopatología de la DM</vt:lpstr>
      <vt:lpstr>Particularidades DM anciano</vt:lpstr>
      <vt:lpstr>Particularidades DM en el anciano</vt:lpstr>
      <vt:lpstr>Criterios diagnósticos</vt:lpstr>
      <vt:lpstr>Evaluación clínica del pacte anciano con DM</vt:lpstr>
      <vt:lpstr>Beneficios de la VGI</vt:lpstr>
      <vt:lpstr>Algoritmo Dx</vt:lpstr>
      <vt:lpstr>Complicaciones DM</vt:lpstr>
      <vt:lpstr>Bases para el manejo</vt:lpstr>
      <vt:lpstr>Objetivos terapéuticos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Insulinoterapia </vt:lpstr>
      <vt:lpstr>Referencia DM</vt:lpstr>
      <vt:lpstr>Conclusiones </vt:lpstr>
      <vt:lpstr>Bibliografía 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DIABETES MELLITUS ENEL ANCIANO</dc:title>
  <dc:creator>Carlos</dc:creator>
  <cp:lastModifiedBy>Aula USMP</cp:lastModifiedBy>
  <cp:revision>28</cp:revision>
  <dcterms:created xsi:type="dcterms:W3CDTF">2014-06-10T02:46:36Z</dcterms:created>
  <dcterms:modified xsi:type="dcterms:W3CDTF">2014-06-10T20:27:37Z</dcterms:modified>
</cp:coreProperties>
</file>