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805ec95a5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805ec95a5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805ec95a5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805ec95a5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805ec95a55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805ec95a55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805ec95a55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805ec95a55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805ec95a55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805ec95a55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805ec95a55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805ec95a55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805ec95a55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805ec95a55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Relationship Id="rId4" Type="http://schemas.openxmlformats.org/officeDocument/2006/relationships/hyperlink" Target="https://www.drewmortgage.com/first-time-home-buyer-mortgage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0" y="0"/>
            <a:ext cx="913588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4" y="0"/>
            <a:ext cx="9141293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0" y="0"/>
            <a:ext cx="913588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70775" y="1017725"/>
            <a:ext cx="7513800" cy="289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400" u="sng">
                <a:solidFill>
                  <a:srgbClr val="3C78D8"/>
                </a:solidFill>
                <a:latin typeface="Calibri"/>
                <a:ea typeface="Calibri"/>
                <a:cs typeface="Calibri"/>
                <a:sym typeface="Calibri"/>
              </a:rPr>
              <a:t>Introduction</a:t>
            </a:r>
            <a:endParaRPr b="1" sz="2400" u="sng">
              <a:solidFill>
                <a:srgbClr val="3C78D8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world is going through unprecedented times. </a:t>
            </a: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The arrival &amp; spread of Covid-19 was less anticipated. Medical services are on the toes, continuously working to control the situation. Amidst this pandemic, the economy has been hurt to a large extend. The financial flow is disturbed and investing has become a big question mark. In this presentation, we have discussed the tips to home buyers during covid-19. 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0" y="0"/>
            <a:ext cx="913588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830050" y="818775"/>
            <a:ext cx="7039800" cy="292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D9EEB"/>
              </a:buClr>
              <a:buSzPts val="2400"/>
              <a:buFont typeface="Calibri"/>
              <a:buChar char="❏"/>
            </a:pPr>
            <a:r>
              <a:rPr b="1" lang="en-GB" sz="2400" u="sng">
                <a:solidFill>
                  <a:srgbClr val="6D9EEB"/>
                </a:solidFill>
                <a:latin typeface="Calibri"/>
                <a:ea typeface="Calibri"/>
                <a:cs typeface="Calibri"/>
                <a:sym typeface="Calibri"/>
              </a:rPr>
              <a:t>Is Buying Home a Good Deal?</a:t>
            </a:r>
            <a:endParaRPr b="1" sz="1700" u="sng">
              <a:solidFill>
                <a:srgbClr val="6D9EEB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700">
              <a:solidFill>
                <a:srgbClr val="6D9EEB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The impact of the Covid-19 lockdowns will last longer. 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2656A"/>
              </a:buClr>
              <a:buSzPts val="1800"/>
              <a:buFont typeface="Calibri"/>
              <a:buChar char="●"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People are avoiding spending on high investment products/services.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We can say, it is a risky time to invest in a home. 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2656A"/>
              </a:buClr>
              <a:buSzPts val="1800"/>
              <a:buFont typeface="Calibri"/>
              <a:buChar char="●"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Many sellers are ready to offer the minimum price for their property.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2656A"/>
              </a:buClr>
              <a:buSzPts val="1800"/>
              <a:buFont typeface="Calibri"/>
              <a:buChar char="●"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If you are financially stable, consider investing in a home right now.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10" y="0"/>
            <a:ext cx="913588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924875" y="747675"/>
            <a:ext cx="6933000" cy="29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D9EEB"/>
              </a:buClr>
              <a:buSzPts val="2400"/>
              <a:buFont typeface="Calibri"/>
              <a:buChar char="❏"/>
            </a:pPr>
            <a:r>
              <a:rPr b="1" lang="en-GB" sz="2400" u="sng">
                <a:solidFill>
                  <a:srgbClr val="6D9EEB"/>
                </a:solidFill>
                <a:latin typeface="Calibri"/>
                <a:ea typeface="Calibri"/>
                <a:cs typeface="Calibri"/>
                <a:sym typeface="Calibri"/>
              </a:rPr>
              <a:t>Tips for Home Buyers During Covid-19</a:t>
            </a:r>
            <a:endParaRPr b="1" sz="2400" u="sng">
              <a:solidFill>
                <a:srgbClr val="6D9EEB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6D9EEB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Ensure you have a good financial backup.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Invest only if you have a secure job and provision to pay installments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Buy a home in the strategic location of the city/town.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Go for less interest home loan options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0" y="0"/>
            <a:ext cx="913588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1043375" y="771375"/>
            <a:ext cx="6992400" cy="29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D9EEB"/>
              </a:buClr>
              <a:buSzPts val="2400"/>
              <a:buFont typeface="Calibri"/>
              <a:buChar char="❏"/>
            </a:pPr>
            <a:r>
              <a:rPr b="1" lang="en-GB" sz="2400" u="sng">
                <a:solidFill>
                  <a:srgbClr val="6D9EEB"/>
                </a:solidFill>
                <a:latin typeface="Calibri"/>
                <a:ea typeface="Calibri"/>
                <a:cs typeface="Calibri"/>
                <a:sym typeface="Calibri"/>
              </a:rPr>
              <a:t>Tips for Home Buyers During Covid-19</a:t>
            </a:r>
            <a:endParaRPr b="1" sz="1800" u="sng">
              <a:solidFill>
                <a:srgbClr val="6D9EEB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 u="sng">
              <a:solidFill>
                <a:srgbClr val="6D9EEB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Avoid selling your old property at less price.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Ask mortgage agents about loan plans that can work for you right now. 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Avoid overspending on property.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Invest in the low-maintenance home.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6" name="Google Shape;9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0" y="0"/>
            <a:ext cx="913588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723375" y="546200"/>
            <a:ext cx="7632300" cy="30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6D9EEB"/>
              </a:buClr>
              <a:buSzPts val="2400"/>
              <a:buFont typeface="Calibri"/>
              <a:buChar char="❏"/>
            </a:pPr>
            <a:r>
              <a:rPr b="1" lang="en-GB" sz="2400" u="sng">
                <a:solidFill>
                  <a:srgbClr val="6D9EEB"/>
                </a:solidFill>
                <a:latin typeface="Calibri"/>
                <a:ea typeface="Calibri"/>
                <a:cs typeface="Calibri"/>
                <a:sym typeface="Calibri"/>
              </a:rPr>
              <a:t>Conclusion</a:t>
            </a:r>
            <a:endParaRPr b="1" sz="1800" u="sng">
              <a:solidFill>
                <a:srgbClr val="6D9EEB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 u="sng">
              <a:solidFill>
                <a:srgbClr val="6D9EEB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The real estate world is greatly impacted due to the Coronavirus lockdowns. The economic crisis is hitting countries already. Buying a home in such circumstances has two sides. If you have a secured job and finances, it is a good time to invest. However, if you are not sure about monthly loan payments, you can talk to us. We, at  Drew Mortgage, are your one-stop solution for home loan and mortgage solutions. Our</a:t>
            </a:r>
            <a:r>
              <a:rPr b="1"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en-GB" sz="1800" u="sng">
                <a:solidFill>
                  <a:schemeClr val="hlink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  <a:hlinkClick r:id="rId4"/>
              </a:rPr>
              <a:t>first time home buyer programs Massachusetts</a:t>
            </a:r>
            <a:r>
              <a:rPr lang="en-GB" sz="18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and various other loans will help in easy buying of your dream home. Get in touch with us and we can explore the best property buying options for you soon.  </a:t>
            </a:r>
            <a:endParaRPr sz="18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4" name="Google Shape;10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0" y="71125"/>
            <a:ext cx="913588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9"/>
          <p:cNvSpPr txBox="1"/>
          <p:nvPr/>
        </p:nvSpPr>
        <p:spPr>
          <a:xfrm>
            <a:off x="4075" y="0"/>
            <a:ext cx="91359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-GB" sz="1950">
                <a:solidFill>
                  <a:srgbClr val="6D9EEB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DREW MORTGAGE BRANCH OFFICES:</a:t>
            </a:r>
            <a:endParaRPr b="1" sz="1950">
              <a:solidFill>
                <a:srgbClr val="6D9EEB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950">
              <a:solidFill>
                <a:srgbClr val="6D9EEB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1800">
                <a:solidFill>
                  <a:srgbClr val="27214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Drew Mortgage Associates</a:t>
            </a:r>
            <a:endParaRPr b="1" sz="1800">
              <a:solidFill>
                <a:srgbClr val="27214D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27214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196 Boston Turnpike Road,</a:t>
            </a:r>
            <a:endParaRPr sz="1800">
              <a:solidFill>
                <a:srgbClr val="27214D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rgbClr val="27214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Shrewsbury, MA 01545</a:t>
            </a:r>
            <a:endParaRPr sz="1800">
              <a:solidFill>
                <a:srgbClr val="27214D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27214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Phone:</a:t>
            </a:r>
            <a:r>
              <a:rPr lang="en-GB" sz="1800">
                <a:solidFill>
                  <a:srgbClr val="27214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(508) 753-1656 </a:t>
            </a:r>
            <a:endParaRPr sz="1800">
              <a:solidFill>
                <a:srgbClr val="27214D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7214D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7214D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27214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Peabody Mortgage Lenders                                                   </a:t>
            </a:r>
            <a:r>
              <a:rPr b="1" lang="en-GB" sz="1800">
                <a:solidFill>
                  <a:srgbClr val="27214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Boston Mortgage Lenders</a:t>
            </a:r>
            <a:endParaRPr b="1" sz="1800">
              <a:solidFill>
                <a:srgbClr val="27214D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27214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1 Mt Pleasant </a:t>
            </a:r>
            <a:r>
              <a:rPr lang="en-GB" sz="1800">
                <a:solidFill>
                  <a:srgbClr val="27214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Drive Peabody</a:t>
            </a:r>
            <a:r>
              <a:rPr lang="en-GB" sz="1800">
                <a:solidFill>
                  <a:srgbClr val="27214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MA 01960                              </a:t>
            </a:r>
            <a:r>
              <a:rPr lang="en-GB" sz="1800">
                <a:solidFill>
                  <a:srgbClr val="27214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232 Commercial St.Boston, MA 02109</a:t>
            </a:r>
            <a:endParaRPr sz="1800">
              <a:solidFill>
                <a:srgbClr val="27214D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800">
                <a:solidFill>
                  <a:srgbClr val="27214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Phone :</a:t>
            </a:r>
            <a:r>
              <a:rPr lang="en-GB" sz="1800">
                <a:solidFill>
                  <a:srgbClr val="27214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(978) 750-1080                                                           </a:t>
            </a:r>
            <a:r>
              <a:rPr b="1" lang="en-GB" sz="1800">
                <a:solidFill>
                  <a:srgbClr val="27214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Phone :</a:t>
            </a:r>
            <a:r>
              <a:rPr lang="en-GB" sz="1800">
                <a:solidFill>
                  <a:srgbClr val="27214D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(617) 523-3060</a:t>
            </a:r>
            <a:endParaRPr sz="1800">
              <a:solidFill>
                <a:srgbClr val="27214D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7214D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7214D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7214D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7214D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just">
              <a:lnSpc>
                <a:spcPct val="19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t/>
            </a:r>
            <a:endParaRPr sz="1800">
              <a:solidFill>
                <a:srgbClr val="27214D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60" y="0"/>
            <a:ext cx="913588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