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68" r:id="rId4"/>
    <p:sldId id="263" r:id="rId5"/>
    <p:sldId id="266" r:id="rId6"/>
    <p:sldId id="264" r:id="rId7"/>
    <p:sldId id="259" r:id="rId8"/>
    <p:sldId id="261" r:id="rId9"/>
    <p:sldId id="262" r:id="rId10"/>
    <p:sldId id="258" r:id="rId11"/>
    <p:sldId id="267" r:id="rId12"/>
    <p:sldId id="265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B8F4"/>
    <a:srgbClr val="48B6F1"/>
    <a:srgbClr val="3CACEB"/>
    <a:srgbClr val="F6F6F6"/>
    <a:srgbClr val="42B4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660"/>
  </p:normalViewPr>
  <p:slideViewPr>
    <p:cSldViewPr>
      <p:cViewPr varScale="1">
        <p:scale>
          <a:sx n="70" d="100"/>
          <a:sy n="70" d="100"/>
        </p:scale>
        <p:origin x="13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60F3D-C2C7-49D5-B0B7-15AC2A1E5A35}" type="datetimeFigureOut">
              <a:rPr lang="pt-BR" smtClean="0"/>
              <a:t>01/04/2016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2A832-A620-4F13-A1F5-280DD3B1B8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11494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63EC3-A075-4F02-ABF4-4D68908B4651}" type="datetimeFigureOut">
              <a:rPr lang="pt-BR" smtClean="0"/>
              <a:t>01/04/2016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21AA2-1D33-42CD-8783-3F37F736A1B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01460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2823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F7CC-94D5-43BB-BD47-8D97BD39EB75}" type="datetime1">
              <a:rPr lang="en-US" smtClean="0"/>
              <a:t>4/1/2016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C08B2-6F6D-469F-BD94-214C1A751C8A}" type="datetime1">
              <a:rPr lang="en-US" smtClean="0"/>
              <a:t>4/1/2016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35E4-76FD-4057-B521-C5420AD1949D}" type="datetime1">
              <a:rPr lang="en-US" smtClean="0"/>
              <a:t>4/1/2016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7C42-E56B-489C-96A9-E7662920AC7D}" type="datetime1">
              <a:rPr lang="en-US" smtClean="0"/>
              <a:t>4/1/2016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E7AE-73C1-4C63-8004-0BA426B57402}" type="datetime1">
              <a:rPr lang="en-US" smtClean="0"/>
              <a:t>4/1/2016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BA26B-5A72-404F-BD58-9754A8102245}" type="datetime1">
              <a:rPr lang="en-US" smtClean="0"/>
              <a:t>4/1/2016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8987-33BB-4BE9-8B71-DD0827CEBEA5}" type="datetime1">
              <a:rPr lang="en-US" smtClean="0"/>
              <a:t>4/1/2016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6B69-D545-4A1F-BE6F-E7F855318D1D}" type="datetime1">
              <a:rPr lang="en-US" smtClean="0"/>
              <a:t>4/1/2016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CE9B-7063-43E7-BC5F-6713353961D7}" type="datetime1">
              <a:rPr lang="en-US" smtClean="0"/>
              <a:t>4/1/2016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3D93-48FD-4CEF-9C3E-5AA8FE1E7042}" type="datetime1">
              <a:rPr lang="en-US" smtClean="0"/>
              <a:t>4/1/2016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4B7B-3DA3-4B04-8303-1DF9A722C86F}" type="datetime1">
              <a:rPr lang="en-US" smtClean="0"/>
              <a:t>4/1/2016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88C64-E6D7-4579-A6F2-B9F09DF05E0D}" type="datetime1">
              <a:rPr lang="en-US" smtClean="0"/>
              <a:t>4/1/2016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00F88-2DD8-4713-86BB-95E4767C039F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882232" y="3851553"/>
            <a:ext cx="4261768" cy="1470025"/>
          </a:xfrm>
        </p:spPr>
        <p:txBody>
          <a:bodyPr>
            <a:normAutofit/>
          </a:bodyPr>
          <a:lstStyle/>
          <a:p>
            <a:pPr algn="r"/>
            <a:r>
              <a:rPr lang="pt-BR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Acidentes na Infância </a:t>
            </a:r>
            <a:endParaRPr lang="en-US" sz="3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3CAC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724510" y="5046954"/>
            <a:ext cx="2395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Idade Pré-Escolar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347950" y="5508619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03 a 06 anos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Acidentes de Transporte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268760"/>
            <a:ext cx="6096000" cy="4124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170491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000" dirty="0">
                <a:solidFill>
                  <a:schemeClr val="tx2"/>
                </a:solidFill>
                <a:latin typeface="+mj-lt"/>
              </a:rPr>
              <a:t>A utilização de cadeirinhas especiais para o transporte das crianças agora é lei no Brasil, e reduz em mais de 70% os traumas graves em crianças.</a:t>
            </a:r>
          </a:p>
          <a:p>
            <a:pPr marL="0" indent="0" algn="ctr">
              <a:buNone/>
            </a:pPr>
            <a:endParaRPr lang="pt-BR" sz="2000" dirty="0">
              <a:solidFill>
                <a:schemeClr val="tx2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pt-BR" sz="2000" dirty="0">
                <a:solidFill>
                  <a:schemeClr val="tx2"/>
                </a:solidFill>
                <a:latin typeface="+mj-lt"/>
              </a:rPr>
              <a:t>Crianças de 4 a 6 anos, devem usar os assentos de elevação (booster), com cinto de segurança de três pontos, e serem conduzidas sempre no banco traseiro. Após os sete anos e meio, as crianças, no banco de trás, podem usar apenas o cinto de segurança de três pontos. Por lei, só é permitido sentar no banco da frente a partir dos 10 anos de idade e com cinto de segurança</a:t>
            </a: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Acidentes de Transporte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4974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215008"/>
            <a:ext cx="4320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dirty="0">
                <a:solidFill>
                  <a:srgbClr val="00B0F0"/>
                </a:solidFill>
              </a:rPr>
              <a:t>Como prevenir</a:t>
            </a:r>
          </a:p>
        </p:txBody>
      </p:sp>
      <p:sp>
        <p:nvSpPr>
          <p:cNvPr id="7" name="Retângulo 6"/>
          <p:cNvSpPr/>
          <p:nvPr/>
        </p:nvSpPr>
        <p:spPr>
          <a:xfrm>
            <a:off x="1331640" y="2204864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</a:rPr>
              <a:t>Para as crianças de 09 a 18 kg (01 a 04 anos): é recomendado que se utilize uma cadeira de segurança. Use uma cadeira de frente para o movimento com sistema de retenção (cinto da cadeira) de 5 pontos, na posição vertical, de acordo com as instruções do fabricante.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>
              <a:solidFill>
                <a:schemeClr val="tx2"/>
              </a:solidFill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</a:rPr>
              <a:t>Para crianças de 18 a 36 kg (04 a 10 anos): recomenda-se a utilização do “booster”. O assento de segurança faz com que o cinto de três pontos do carro passe nos locais corretos do corpo da criança: pelo centro do ombro e peito e sobre os quadris.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Acidentes de Transporte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4715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Afogamento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Espaço Reservado para Conteúdo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453595"/>
            <a:ext cx="4990165" cy="3990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9625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170491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PT" sz="2000" dirty="0">
                <a:solidFill>
                  <a:schemeClr val="tx2"/>
                </a:solidFill>
              </a:rPr>
              <a:t>Este tipo de injúria, entre as principais causas de morte de crianças. Para cada morte que ocorre por afogamento, cerca de outros 4 acidentes por submersão ocorrem.</a:t>
            </a: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pt-PT" sz="2000" dirty="0">
                <a:solidFill>
                  <a:schemeClr val="tx2"/>
                </a:solidFill>
              </a:rPr>
              <a:t>A distribuição dos acidentes por submersão é bimodal Estima-se que a maioria dos acidentes por submersão ocorre em água doce, em piscinas residenciais, em lagos, rios, canais e praias. Os principais fatores de risco são: sexo masculino, raça negra, distúrbio convulsivo, feriados, verão, fins-de-semana e feriados .</a:t>
            </a: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Afogamento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188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170491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PT" sz="2000" dirty="0">
                <a:solidFill>
                  <a:schemeClr val="tx2"/>
                </a:solidFill>
              </a:rPr>
              <a:t>Algumas características do desenvolvimento contribuem para que crianças pequenas fiquem mais vulneráveis a afogamentos.</a:t>
            </a:r>
          </a:p>
          <a:p>
            <a:pPr marL="0" indent="0" algn="ctr">
              <a:buNone/>
            </a:pP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pt-PT" sz="2000" dirty="0">
                <a:solidFill>
                  <a:schemeClr val="tx2"/>
                </a:solidFill>
              </a:rPr>
              <a:t>Diferentemente dos adultos, as partes mais pesadas do corpo da criança pequena são a cabeça e os membros superiores. Por isso, elas perdem facilmente o equilíbrio ao se inclinarem para frente e consequentemente podem se afogar em baldes ou vasos sanitários;</a:t>
            </a:r>
          </a:p>
          <a:p>
            <a:pPr marL="0" indent="0" algn="ctr">
              <a:buNone/>
            </a:pP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pt-PT" sz="2000" dirty="0">
                <a:solidFill>
                  <a:schemeClr val="tx2"/>
                </a:solidFill>
              </a:rPr>
              <a:t>O processo de afogamento é acelerado pela pequena massa corporal da criança;</a:t>
            </a: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Afogamento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3993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143000"/>
            <a:ext cx="4320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dirty="0">
                <a:solidFill>
                  <a:srgbClr val="00B0F0"/>
                </a:solidFill>
              </a:rPr>
              <a:t>Como prevenir</a:t>
            </a:r>
          </a:p>
        </p:txBody>
      </p:sp>
      <p:sp>
        <p:nvSpPr>
          <p:cNvPr id="7" name="Retângulo 6"/>
          <p:cNvSpPr/>
          <p:nvPr/>
        </p:nvSpPr>
        <p:spPr>
          <a:xfrm>
            <a:off x="1403648" y="2189400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tx2"/>
                </a:solidFill>
              </a:rPr>
              <a:t>Orientar os pais a nunca deixarem crianças sozinhas em piscinas, mar, spas ou nas áreas que os cercam;</a:t>
            </a:r>
            <a:endParaRPr lang="pt-BR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tx2"/>
                </a:solidFill>
              </a:rPr>
              <a:t>Alertar os pais, na situação de possuírem piscina em casa, que esta deve estar protegida com cerca alta e apropriada em toda a sua extensão, portão com fechadura e alarme;</a:t>
            </a:r>
            <a:endParaRPr lang="pt-BR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tx2"/>
                </a:solidFill>
              </a:rPr>
              <a:t>Os pais devem ser lembrados que mesas, cadeiras ou lonas cobrindo a piscina não protegem as crianças dos acidentes por submersão;</a:t>
            </a:r>
            <a:endParaRPr lang="pt-BR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tx2"/>
                </a:solidFill>
              </a:rPr>
              <a:t>Brinquedos, bicicletas e triciclos devem ser mantidos afastados da área da piscina;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Afogamento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2425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143000"/>
            <a:ext cx="4320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dirty="0">
                <a:solidFill>
                  <a:srgbClr val="00B0F0"/>
                </a:solidFill>
              </a:rPr>
              <a:t>Como prevenir</a:t>
            </a:r>
          </a:p>
        </p:txBody>
      </p:sp>
      <p:sp>
        <p:nvSpPr>
          <p:cNvPr id="7" name="Retângulo 6"/>
          <p:cNvSpPr/>
          <p:nvPr/>
        </p:nvSpPr>
        <p:spPr>
          <a:xfrm>
            <a:off x="1403648" y="2189400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tx2"/>
                </a:solidFill>
              </a:rPr>
              <a:t>Lembrar as famílias que banheiras, baldes, bacias e tanques representam também grande perigo de afogamento e nunca devem ser deixados com água em seu interior;</a:t>
            </a:r>
            <a:endParaRPr lang="pt-BR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tx2"/>
                </a:solidFill>
              </a:rPr>
              <a:t>Mesmo que as crianças estejam tendo aulas de natação, existe o risco de afogamento; a supervisão das crianças deve ser constante, mesmo quando usam dispositivos de flutuação (boias, coletes salva-vidas, barcos plásticos);</a:t>
            </a:r>
            <a:endParaRPr lang="pt-BR" dirty="0">
              <a:solidFill>
                <a:schemeClr val="tx2"/>
              </a:solidFill>
            </a:endParaRPr>
          </a:p>
          <a:p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Afogamento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8996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Intoxicações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340768"/>
            <a:ext cx="59436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4658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170491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PT" sz="2000" dirty="0">
                <a:solidFill>
                  <a:schemeClr val="tx2"/>
                </a:solidFill>
              </a:rPr>
              <a:t>A intoxicação exógena constitui um importante problema de saúde pública. As crianças   representam   um   grupo   que   é   muito   acometido por   este   dano, principalmente  de  forma  acidental,  provocados  por  sua  condição  de  explorador  de ambientes  e  levar  objetos  e  produtos  à  boca.</a:t>
            </a:r>
          </a:p>
          <a:p>
            <a:pPr marL="0" indent="0" algn="ctr">
              <a:buNone/>
            </a:pPr>
            <a:endParaRPr lang="pt-PT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pt-PT" sz="2000" dirty="0">
                <a:solidFill>
                  <a:schemeClr val="tx2"/>
                </a:solidFill>
              </a:rPr>
              <a:t>O fator  de  risco  predominante  na  ocorrência  de  acidente  domiciliar  por intoxicação exógena estão relacionados à curiosidade das crianças. Uma vez que elas abrem, comem e bebem o que adultos reconhecem  como  perigoso,  dentre  eles:  medicamentos,  solventes,  produtos  químicos,  pesticidas  e  álcool</a:t>
            </a: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Intoxicações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2561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4978896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Acidentes na Infância </a:t>
            </a:r>
          </a:p>
        </p:txBody>
      </p:sp>
      <p:sp>
        <p:nvSpPr>
          <p:cNvPr id="4" name="Retângulo 3"/>
          <p:cNvSpPr/>
          <p:nvPr/>
        </p:nvSpPr>
        <p:spPr>
          <a:xfrm>
            <a:off x="8532440" y="6673755"/>
            <a:ext cx="611560" cy="184245"/>
          </a:xfrm>
          <a:prstGeom prst="rect">
            <a:avLst/>
          </a:prstGeom>
          <a:solidFill>
            <a:srgbClr val="48B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683568" y="1784568"/>
            <a:ext cx="6400800" cy="2768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b="1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Nessa idade a criança já consegue brincar, falar, imaginar e tem o comportamento curioso e exploratório, passando a enfrenta situações que podem colocar em risco a sua integridade.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b="1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Os acidentes mais frequentes na idade pré-escolar são, </a:t>
            </a:r>
            <a:r>
              <a:rPr lang="pt-BR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acidentes de transporte</a:t>
            </a:r>
            <a:r>
              <a:rPr lang="pt-BR" b="1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quedas</a:t>
            </a:r>
            <a:r>
              <a:rPr lang="pt-BR" b="1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afogamentos</a:t>
            </a:r>
            <a:r>
              <a:rPr lang="pt-BR" b="1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intoxicação</a:t>
            </a:r>
            <a:r>
              <a:rPr lang="pt-BR" b="1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pt-BR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queimaduras</a:t>
            </a:r>
            <a:r>
              <a:rPr lang="pt-BR" b="1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devido a importância desses problemas o ministério da saúde adotou em 2001 a política nacional de redução da morbimortalidade por acidentes e violências.</a:t>
            </a:r>
            <a:endParaRPr lang="pt-BR" b="1" dirty="0">
              <a:solidFill>
                <a:schemeClr val="tx2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987824" y="835372"/>
            <a:ext cx="2395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Idade Pré-Escolar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563888" y="1153021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03 a 06 anos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79" y="4863034"/>
            <a:ext cx="4225741" cy="195034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91680"/>
            <a:ext cx="8229600" cy="3960440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PT" sz="2000" dirty="0">
                <a:solidFill>
                  <a:schemeClr val="tx2"/>
                </a:solidFill>
              </a:rPr>
              <a:t>As intoxicações agudas são responsáveis para um numero relativamente pequeno de óbitos na idade da infância, mas representa uma das maiores urgências na patologia.</a:t>
            </a: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pt-PT" sz="2000" dirty="0">
                <a:solidFill>
                  <a:schemeClr val="tx2"/>
                </a:solidFill>
              </a:rPr>
              <a:t>Um terço das intoxicações agudas acontecem com as crianças, 4/5 sendo na idade de 1 – 5 anos. Em 75% dos casos a ingestão e a mais freqüente causa de intoxicação.</a:t>
            </a: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pt-PT" sz="2000" i="1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pt-PT" sz="2000" i="1" dirty="0">
                <a:solidFill>
                  <a:schemeClr val="tx2"/>
                </a:solidFill>
              </a:rPr>
              <a:t>CRIANÇA PEQUENA: ingestão acidental</a:t>
            </a: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pt-PT" sz="2000" b="1" i="1" dirty="0">
                <a:solidFill>
                  <a:srgbClr val="FF0000"/>
                </a:solidFill>
              </a:rPr>
              <a:t>IDADE ESCOLAR: ingestão pela curiosidade</a:t>
            </a:r>
            <a:endParaRPr lang="pt-BR" sz="2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pt-PT" sz="2000" i="1" dirty="0">
                <a:solidFill>
                  <a:schemeClr val="tx2"/>
                </a:solidFill>
              </a:rPr>
              <a:t>ADOLESCENTES: tentativas de suicidio</a:t>
            </a:r>
            <a:endParaRPr lang="pt-BR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Intoxicações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4486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143000"/>
            <a:ext cx="4320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dirty="0">
                <a:solidFill>
                  <a:srgbClr val="00B0F0"/>
                </a:solidFill>
              </a:rPr>
              <a:t>Como prevenir</a:t>
            </a:r>
          </a:p>
        </p:txBody>
      </p:sp>
      <p:sp>
        <p:nvSpPr>
          <p:cNvPr id="7" name="Retângulo 6"/>
          <p:cNvSpPr/>
          <p:nvPr/>
        </p:nvSpPr>
        <p:spPr>
          <a:xfrm>
            <a:off x="1547664" y="2039937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Orientar os pais a respeito da interação entre o desenvolvimento da criança e o risco de intoxicações;</a:t>
            </a:r>
            <a:endParaRPr lang="pt-BR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Os pais devem estar orientados a reconhecer em suas casas áreas de risco sabidamente conhecidas, afastando a criança do contato com: produtos químicos e de limpeza, medicamentos, plantas, inseticidas, instrumentos de jardinagem etc.;</a:t>
            </a:r>
            <a:endParaRPr lang="pt-BR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Orientar que todas as embalagens originais devem ser mantidas;</a:t>
            </a:r>
            <a:endParaRPr lang="pt-BR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 Os produtos “perigosos” devem ser colocados em armários altos e trancados;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Intoxicações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02789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143000"/>
            <a:ext cx="4320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dirty="0">
                <a:solidFill>
                  <a:srgbClr val="00B0F0"/>
                </a:solidFill>
              </a:rPr>
              <a:t>Como prevenir</a:t>
            </a:r>
          </a:p>
        </p:txBody>
      </p:sp>
      <p:sp>
        <p:nvSpPr>
          <p:cNvPr id="7" name="Retângulo 6"/>
          <p:cNvSpPr/>
          <p:nvPr/>
        </p:nvSpPr>
        <p:spPr>
          <a:xfrm>
            <a:off x="1547664" y="2039937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Os pais não devem manter em casa substâncias tóxicas e venenos;</a:t>
            </a:r>
            <a:endParaRPr lang="pt-BR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Todos aqueles medicamentos não mais utilizados, com as embalagens abertas e com data de validade vencida, devem ser descartados;</a:t>
            </a:r>
            <a:endParaRPr lang="pt-BR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É muito importante orientar que os medicamentos não podem ser comparados ou confundidos com doces; a criança deve saber que necessita tomar um remédio, que pode não ter sabor agradável;</a:t>
            </a:r>
            <a:endParaRPr lang="pt-BR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Os pais precisam saber que grande parte das intoxicações por medicamentos ocorre quando a criança, em visita a alguma pessoa da família ou vizinhos, que toma regularmente alguma medicação e não possui o hábito de guardá-la, principalmente por não ter crianças em casa, ingere inadvertidamente tal medicação.</a:t>
            </a:r>
            <a:endParaRPr lang="pt-BR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Intoxicações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684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75656"/>
            <a:ext cx="4985169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49618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0773" y="1484142"/>
            <a:ext cx="8229600" cy="3528392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000" dirty="0">
                <a:solidFill>
                  <a:srgbClr val="002060"/>
                </a:solidFill>
              </a:rPr>
              <a:t>No Brasil as queimaduras representam a 4º causa de morte e hospitalização, por acidentes em crianças.</a:t>
            </a:r>
          </a:p>
          <a:p>
            <a:pPr marL="0" indent="0" algn="ctr">
              <a:buNone/>
            </a:pPr>
            <a:r>
              <a:rPr lang="pt-BR" sz="2000" dirty="0">
                <a:solidFill>
                  <a:srgbClr val="002060"/>
                </a:solidFill>
              </a:rPr>
              <a:t>As queimaduras são classificadas em 1º,2º e 3º grau, dependendo da profundidade do dano provocado na pele.</a:t>
            </a:r>
          </a:p>
          <a:p>
            <a:pPr marL="0" indent="0" algn="ctr">
              <a:buNone/>
            </a:pPr>
            <a:endParaRPr lang="pt-BR" sz="2000" dirty="0">
              <a:solidFill>
                <a:srgbClr val="002060"/>
              </a:solidFill>
            </a:endParaRP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1º grau: atinge a camada superficial da pele (fica vermelha, quente e dolorosa, sem bolhas)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2º grau: atinge mais profundamente a pele apresenta dor, vermelhidão, edema e com bolhas.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3º grau: todas as camadas são lesadas a ferida é seca, brancacenta ou marrom, a dor é menos intensa devido aos danos nos nervos</a:t>
            </a:r>
            <a:endParaRPr lang="en-US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57467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0773" y="1484142"/>
            <a:ext cx="8229600" cy="3528392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Queimaduras </a:t>
            </a:r>
          </a:p>
          <a:p>
            <a:pPr marL="0" indent="0">
              <a:buNone/>
            </a:pPr>
            <a:r>
              <a:rPr lang="pt-BR" sz="2000" b="1" dirty="0">
                <a:solidFill>
                  <a:srgbClr val="002060"/>
                </a:solidFill>
              </a:rPr>
              <a:t>Queimaduras Solares </a:t>
            </a:r>
          </a:p>
          <a:p>
            <a:pPr marL="0" indent="0" algn="ctr">
              <a:buNone/>
            </a:pPr>
            <a:r>
              <a:rPr lang="pt-BR" sz="2000" dirty="0">
                <a:solidFill>
                  <a:srgbClr val="002060"/>
                </a:solidFill>
              </a:rPr>
              <a:t>A insolação decorre da exposição direta excessiva aos raios solares, causando queimaduras e desidratação, nos dias nublados o nível de radiação solar pode chegar a 70%, o que é suficiente para causar danos </a:t>
            </a:r>
          </a:p>
          <a:p>
            <a:pPr marL="0" indent="0">
              <a:buNone/>
            </a:pPr>
            <a:r>
              <a:rPr lang="pt-BR" sz="2000" dirty="0">
                <a:solidFill>
                  <a:srgbClr val="002060"/>
                </a:solidFill>
              </a:rPr>
              <a:t>Prevenção</a:t>
            </a:r>
          </a:p>
          <a:p>
            <a:r>
              <a:rPr lang="pt-BR" sz="2000" dirty="0">
                <a:solidFill>
                  <a:srgbClr val="002060"/>
                </a:solidFill>
              </a:rPr>
              <a:t>Usar filtro solar com FPS (fator de proteção solar) acima de 30.</a:t>
            </a:r>
          </a:p>
          <a:p>
            <a:r>
              <a:rPr lang="pt-BR" sz="2000" dirty="0">
                <a:solidFill>
                  <a:srgbClr val="002060"/>
                </a:solidFill>
              </a:rPr>
              <a:t>Aplicar o filtro solar 15 minutos antes a exposição ao sol e a cada 2 horas.</a:t>
            </a:r>
          </a:p>
          <a:p>
            <a:r>
              <a:rPr lang="pt-BR" sz="2000" dirty="0">
                <a:solidFill>
                  <a:srgbClr val="002060"/>
                </a:solidFill>
              </a:rPr>
              <a:t>Evitar o horário entre 11 e 16 h (quando os raios solares são mais fortes).</a:t>
            </a:r>
            <a:endParaRPr lang="en-US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4200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0773" y="1484142"/>
            <a:ext cx="8229600" cy="4321122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Queimaduras </a:t>
            </a:r>
          </a:p>
          <a:p>
            <a:pPr marL="0" indent="0">
              <a:buNone/>
            </a:pPr>
            <a:r>
              <a:rPr lang="pt-BR" sz="2000" b="1" dirty="0">
                <a:solidFill>
                  <a:srgbClr val="002060"/>
                </a:solidFill>
              </a:rPr>
              <a:t>Queimaduras por escaldadura (Líquidos e alimentos quentes)</a:t>
            </a:r>
          </a:p>
          <a:p>
            <a:pPr marL="0" indent="0" algn="ctr">
              <a:buNone/>
            </a:pPr>
            <a:r>
              <a:rPr lang="pt-BR" sz="2000" dirty="0">
                <a:solidFill>
                  <a:srgbClr val="002060"/>
                </a:solidFill>
              </a:rPr>
              <a:t>É  a principal causa em menos de 5 anos, Ex: banho quente, mamadeira, fogão com comidas quentes, líquidos quentes e alimentos quentes.</a:t>
            </a:r>
          </a:p>
          <a:p>
            <a:pPr marL="0" indent="0">
              <a:buNone/>
            </a:pPr>
            <a:r>
              <a:rPr lang="pt-BR" sz="2000" dirty="0">
                <a:solidFill>
                  <a:srgbClr val="002060"/>
                </a:solidFill>
              </a:rPr>
              <a:t>Prevenção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Preparo do banho: testar a água antes de colocar a criança, T:37°C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Líquidos e alimentos quentes: manter longe da criança não deixar manusear sozinha.</a:t>
            </a:r>
          </a:p>
          <a:p>
            <a:r>
              <a:rPr lang="pt-BR" sz="2000" dirty="0">
                <a:solidFill>
                  <a:srgbClr val="002060"/>
                </a:solidFill>
              </a:rPr>
              <a:t>Atenção a criança pode puxar a toalha da mesa, cuidado com panelas e líquidos quentes.</a:t>
            </a: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9359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0773" y="1484142"/>
            <a:ext cx="8229600" cy="4321122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Queimaduras </a:t>
            </a:r>
          </a:p>
          <a:p>
            <a:pPr marL="0" indent="0">
              <a:buNone/>
            </a:pPr>
            <a:r>
              <a:rPr lang="pt-BR" sz="2000" b="1" dirty="0">
                <a:solidFill>
                  <a:srgbClr val="002060"/>
                </a:solidFill>
              </a:rPr>
              <a:t>Queimaduras Por Escaldadura (Líquidos e Alimentos Quentes)</a:t>
            </a:r>
          </a:p>
          <a:p>
            <a:pPr marL="0" indent="0">
              <a:buNone/>
            </a:pPr>
            <a:endParaRPr lang="pt-BR" sz="2000" b="1" dirty="0">
              <a:solidFill>
                <a:srgbClr val="002060"/>
              </a:solidFill>
            </a:endParaRPr>
          </a:p>
          <a:p>
            <a:r>
              <a:rPr lang="pt-BR" sz="2000" dirty="0">
                <a:solidFill>
                  <a:srgbClr val="002060"/>
                </a:solidFill>
              </a:rPr>
              <a:t>Mamadeiras jamais utilize forno micro-ondas para aquecer. Risco de queimaduras grave da boca e garganta.</a:t>
            </a:r>
          </a:p>
          <a:p>
            <a:r>
              <a:rPr lang="pt-BR" sz="2000" dirty="0">
                <a:solidFill>
                  <a:srgbClr val="002060"/>
                </a:solidFill>
              </a:rPr>
              <a:t>Evitar o uso da boca da frente do fogão, cuidado com a tampa do forno serve como degrau para criança.</a:t>
            </a: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43708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0773" y="1484142"/>
            <a:ext cx="8229600" cy="4321122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Queimaduras </a:t>
            </a:r>
          </a:p>
          <a:p>
            <a:pPr marL="0" indent="0">
              <a:buNone/>
            </a:pPr>
            <a:r>
              <a:rPr lang="pt-BR" sz="2000" b="1" dirty="0">
                <a:solidFill>
                  <a:srgbClr val="002060"/>
                </a:solidFill>
              </a:rPr>
              <a:t>Queimaduras Elétricas </a:t>
            </a:r>
          </a:p>
          <a:p>
            <a:pPr marL="0" indent="0" algn="ctr">
              <a:buNone/>
            </a:pPr>
            <a:r>
              <a:rPr lang="pt-BR" sz="2000" dirty="0">
                <a:solidFill>
                  <a:srgbClr val="002060"/>
                </a:solidFill>
              </a:rPr>
              <a:t>São acidentes causados por fios e aparelhos elétricos.</a:t>
            </a:r>
          </a:p>
          <a:p>
            <a:pPr marL="0" indent="0">
              <a:buNone/>
            </a:pPr>
            <a:r>
              <a:rPr lang="pt-BR" sz="2000" dirty="0">
                <a:solidFill>
                  <a:srgbClr val="002060"/>
                </a:solidFill>
              </a:rPr>
              <a:t>Prevenção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Coloque tampas de proteção nas tomadas e substitua os fios desencapados </a:t>
            </a:r>
          </a:p>
          <a:p>
            <a:r>
              <a:rPr lang="pt-BR" sz="2000" dirty="0">
                <a:solidFill>
                  <a:srgbClr val="002060"/>
                </a:solidFill>
              </a:rPr>
              <a:t>Aparelho elétricos fora do alcance </a:t>
            </a:r>
            <a:r>
              <a:rPr lang="pt-BR" sz="2000">
                <a:solidFill>
                  <a:srgbClr val="002060"/>
                </a:solidFill>
              </a:rPr>
              <a:t>das crianças</a:t>
            </a:r>
          </a:p>
          <a:p>
            <a:r>
              <a:rPr lang="pt-BR" sz="2000">
                <a:solidFill>
                  <a:srgbClr val="002060"/>
                </a:solidFill>
              </a:rPr>
              <a:t>Ensine as crianças a não brincar próximo à rede elétrica de alta tensão, principalmente com pipas. Nunca retirar pipas presas aos fios da rede elétrica.</a:t>
            </a:r>
            <a:endParaRPr lang="pt-BR" sz="2000" dirty="0">
              <a:solidFill>
                <a:srgbClr val="002060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77522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0773" y="1484142"/>
            <a:ext cx="8229600" cy="4321122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Queimaduras </a:t>
            </a:r>
          </a:p>
          <a:p>
            <a:pPr marL="0" indent="0">
              <a:buNone/>
            </a:pPr>
            <a:r>
              <a:rPr lang="pt-BR" sz="2000" b="1" dirty="0">
                <a:solidFill>
                  <a:srgbClr val="002060"/>
                </a:solidFill>
              </a:rPr>
              <a:t>Queimaduras Químicas </a:t>
            </a:r>
          </a:p>
          <a:p>
            <a:pPr marL="0" indent="0" algn="ctr">
              <a:buNone/>
            </a:pPr>
            <a:r>
              <a:rPr lang="pt-BR" sz="2000" dirty="0">
                <a:solidFill>
                  <a:srgbClr val="002060"/>
                </a:solidFill>
              </a:rPr>
              <a:t>A ingestão de soda causticas, continua sendo a maior fonte de queimaduras químicas em crianças. Atenção as pequenos pilhas e baterias causa  perigo por possuir conteúdo corrosivo.</a:t>
            </a:r>
          </a:p>
          <a:p>
            <a:pPr marL="0" indent="0">
              <a:buNone/>
            </a:pPr>
            <a:r>
              <a:rPr lang="pt-BR" sz="2000" dirty="0">
                <a:solidFill>
                  <a:srgbClr val="002060"/>
                </a:solidFill>
              </a:rPr>
              <a:t>Prevenção</a:t>
            </a:r>
          </a:p>
          <a:p>
            <a:r>
              <a:rPr lang="pt-BR" sz="2000" dirty="0">
                <a:solidFill>
                  <a:srgbClr val="002060"/>
                </a:solidFill>
              </a:rPr>
              <a:t>Pilhas e baterias, guardar ou desprezar em local seguro </a:t>
            </a:r>
          </a:p>
          <a:p>
            <a:r>
              <a:rPr lang="pt-BR" sz="2000" dirty="0">
                <a:solidFill>
                  <a:srgbClr val="002060"/>
                </a:solidFill>
              </a:rPr>
              <a:t>Nessa faixa etária (3 a 6 anos) evite brinquedos com baterias ou tomada elétrica.</a:t>
            </a:r>
          </a:p>
          <a:p>
            <a:r>
              <a:rPr lang="pt-BR" sz="2000" dirty="0">
                <a:solidFill>
                  <a:srgbClr val="002060"/>
                </a:solidFill>
              </a:rPr>
              <a:t>Produtos de limpeza, higiene, estocado fora do alcance das crianças.</a:t>
            </a:r>
          </a:p>
          <a:p>
            <a:r>
              <a:rPr lang="pt-BR" sz="2000" dirty="0">
                <a:solidFill>
                  <a:srgbClr val="002060"/>
                </a:solidFill>
              </a:rPr>
              <a:t>Não tenha em casa produtos muitos perigosos Ex: soda caustica, ácidos pesticidas agrícolas</a:t>
            </a: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6781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4978896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Acidentes na Infância </a:t>
            </a:r>
          </a:p>
        </p:txBody>
      </p:sp>
      <p:sp>
        <p:nvSpPr>
          <p:cNvPr id="4" name="Retângulo 3"/>
          <p:cNvSpPr/>
          <p:nvPr/>
        </p:nvSpPr>
        <p:spPr>
          <a:xfrm>
            <a:off x="8532440" y="6673755"/>
            <a:ext cx="611560" cy="184245"/>
          </a:xfrm>
          <a:prstGeom prst="rect">
            <a:avLst/>
          </a:prstGeom>
          <a:solidFill>
            <a:srgbClr val="48B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755576" y="1655628"/>
            <a:ext cx="6400800" cy="2251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b="1" dirty="0">
                <a:solidFill>
                  <a:schemeClr val="tx2"/>
                </a:solidFill>
                <a:latin typeface="+mj-lt"/>
              </a:rPr>
              <a:t>Os acidentes, nesta faixa etária, foram responsáveis por 3.142 mortes e mais de 75 mil hospitalizações de meninos e meninas (Datasus – 2012), o que caracteriza o acidente como um grave problema de saúde pública. Os acidentes de trânsito, que incluem </a:t>
            </a:r>
            <a:r>
              <a:rPr lang="pt-BR" sz="1700" b="1" dirty="0">
                <a:solidFill>
                  <a:srgbClr val="FF0000"/>
                </a:solidFill>
                <a:latin typeface="+mj-lt"/>
              </a:rPr>
              <a:t>atropelamentos, passageiros de veículos, motos e bicicletas, representaram 33% destas mortes, seguidos de afogamento (23%), sufocação (23%) queimaduras (7%), quedas (6%) e outros (6%)</a:t>
            </a:r>
            <a:endParaRPr lang="pt-BR" sz="1700" b="1" dirty="0">
              <a:solidFill>
                <a:srgbClr val="FF000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987824" y="835372"/>
            <a:ext cx="2395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Idade Pré-Escolar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563888" y="1153021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03 a 06 anos</a:t>
            </a:r>
          </a:p>
        </p:txBody>
      </p:sp>
      <p:sp>
        <p:nvSpPr>
          <p:cNvPr id="8" name="Retângulo 7"/>
          <p:cNvSpPr/>
          <p:nvPr/>
        </p:nvSpPr>
        <p:spPr>
          <a:xfrm>
            <a:off x="2267744" y="4006805"/>
            <a:ext cx="4828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b="1" dirty="0">
                <a:solidFill>
                  <a:srgbClr val="656565"/>
                </a:solidFill>
                <a:latin typeface="+mj-lt"/>
              </a:rPr>
              <a:t>Fonte Datasus, sistema de dados do Ministério da Saúde - 2012</a:t>
            </a:r>
            <a:endParaRPr lang="pt-BR" b="1" dirty="0">
              <a:latin typeface="+mj-lt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79" y="4863034"/>
            <a:ext cx="4225741" cy="195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3979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0773" y="1484142"/>
            <a:ext cx="8229600" cy="4321122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Queimaduras </a:t>
            </a:r>
          </a:p>
          <a:p>
            <a:pPr marL="0" indent="0">
              <a:buNone/>
            </a:pPr>
            <a:r>
              <a:rPr lang="pt-BR" sz="2000" b="1" dirty="0">
                <a:solidFill>
                  <a:srgbClr val="002060"/>
                </a:solidFill>
              </a:rPr>
              <a:t>Queimaduras por Fogo</a:t>
            </a:r>
          </a:p>
          <a:p>
            <a:pPr marL="0" indent="0" algn="ctr">
              <a:buNone/>
            </a:pPr>
            <a:r>
              <a:rPr lang="pt-BR" sz="2000" dirty="0">
                <a:solidFill>
                  <a:srgbClr val="002060"/>
                </a:solidFill>
              </a:rPr>
              <a:t>As queimaduras por chama são mais graves, atinge maior extensão e profundidade da pele.</a:t>
            </a:r>
          </a:p>
          <a:p>
            <a:pPr marL="0" indent="0">
              <a:buNone/>
            </a:pPr>
            <a:r>
              <a:rPr lang="pt-BR" sz="2000" dirty="0">
                <a:solidFill>
                  <a:srgbClr val="002060"/>
                </a:solidFill>
              </a:rPr>
              <a:t>Prevenção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Fósforo e isqueiros devem ficar longe o alcance das crianças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Álcool liquido, querosene, gasolina, óleo diesel, não devem ser mantidos em casa, esses produtos se inflamam na presença de chama ou faísca. obs. acetona também é inflamável 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Churrasqueira manter a criança longe, nunca utilize álcool para acender.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</a:rPr>
              <a:t>Não deixe as crianças brincarem perto de fogueiras nem soltar fogos e balões.</a:t>
            </a:r>
          </a:p>
          <a:p>
            <a:endParaRPr lang="pt-BR" sz="2000" dirty="0">
              <a:solidFill>
                <a:srgbClr val="002060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148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4978896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Acidentes na Infância </a:t>
            </a:r>
          </a:p>
        </p:txBody>
      </p:sp>
      <p:sp>
        <p:nvSpPr>
          <p:cNvPr id="4" name="Retângulo 3"/>
          <p:cNvSpPr/>
          <p:nvPr/>
        </p:nvSpPr>
        <p:spPr>
          <a:xfrm>
            <a:off x="8532440" y="6673755"/>
            <a:ext cx="611560" cy="184245"/>
          </a:xfrm>
          <a:prstGeom prst="rect">
            <a:avLst/>
          </a:prstGeom>
          <a:solidFill>
            <a:srgbClr val="48B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2987824" y="835372"/>
            <a:ext cx="2395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Idade Pré-Escolar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563888" y="1153021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03 a 06 anos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79" y="4863034"/>
            <a:ext cx="4225741" cy="195034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203" y="2015039"/>
            <a:ext cx="2880320" cy="2738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23668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4978896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Acidentes na Infância </a:t>
            </a:r>
          </a:p>
        </p:txBody>
      </p:sp>
      <p:sp>
        <p:nvSpPr>
          <p:cNvPr id="4" name="Retângulo 3"/>
          <p:cNvSpPr/>
          <p:nvPr/>
        </p:nvSpPr>
        <p:spPr>
          <a:xfrm>
            <a:off x="8532440" y="6673755"/>
            <a:ext cx="611560" cy="184245"/>
          </a:xfrm>
          <a:prstGeom prst="rect">
            <a:avLst/>
          </a:prstGeom>
          <a:solidFill>
            <a:srgbClr val="48B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2987824" y="835372"/>
            <a:ext cx="2395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Idade Pré-Escolar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563888" y="1153021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03 a 06 anos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57200" y="1614686"/>
            <a:ext cx="1638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Bibliografia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624717" y="2272036"/>
            <a:ext cx="667521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SBP - SOCIEDADE BRASILEIRA DE PEDIATRIA. </a:t>
            </a:r>
            <a:r>
              <a:rPr lang="pt-BR" sz="1200" b="1" i="0" dirty="0">
                <a:solidFill>
                  <a:schemeClr val="tx2"/>
                </a:solidFill>
                <a:effectLst/>
                <a:latin typeface="+mj-lt"/>
              </a:rPr>
              <a:t>Quedas. </a:t>
            </a: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Disponível em: &lt;http://www.sbp.com.br/departamentos-cientificos/quedas/&gt;. Acesso em: 26 mar. 2016.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SBP - SOCIEDADE BRASILEIRA DE PEDIATRIA.  </a:t>
            </a:r>
            <a:r>
              <a:rPr lang="pt-BR" sz="1200" b="1" i="0" dirty="0">
                <a:solidFill>
                  <a:schemeClr val="tx2"/>
                </a:solidFill>
                <a:effectLst/>
                <a:latin typeface="+mj-lt"/>
              </a:rPr>
              <a:t>Queimaduras. </a:t>
            </a: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Disponível em: &lt;http://www.sbp.com.br/departamentos-cientificos/queimaduras/&gt;. Acesso em: 26 mar. 2016.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APSI- ASSOCIAÇÃO PARA PROMOÇÃO DA SEGURANÇA INFANTIL. </a:t>
            </a:r>
            <a:r>
              <a:rPr lang="pt-BR" sz="1200" b="1" i="0" dirty="0">
                <a:solidFill>
                  <a:schemeClr val="tx2"/>
                </a:solidFill>
                <a:effectLst/>
                <a:latin typeface="+mj-lt"/>
              </a:rPr>
              <a:t>As injúrias não intencionais no ambiente domiciliar. </a:t>
            </a: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J Pediatria 2005; 81(5): S146-S154. Disponível em: &lt;www.apsi.org.pt&gt;. Acesso em: 20 mar. 2016.</a:t>
            </a:r>
            <a:endParaRPr lang="pt-BR" sz="1200" dirty="0">
              <a:solidFill>
                <a:schemeClr val="tx2"/>
              </a:solidFill>
              <a:latin typeface="+mj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DAVID SZPILMAN. </a:t>
            </a:r>
            <a:r>
              <a:rPr lang="pt-BR" sz="1200" b="1" i="0" dirty="0">
                <a:solidFill>
                  <a:schemeClr val="tx2"/>
                </a:solidFill>
                <a:effectLst/>
                <a:latin typeface="+mj-lt"/>
              </a:rPr>
              <a:t>Primeiros Socorros e Emergências Aquáticas. </a:t>
            </a: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Disponível em: &lt;http://www.cbaxi.cbmerj.rj.gov.br/PDF/capafogamento.pdf&gt;. Acesso em: 20 mar. 2016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pt-PT" sz="1200" dirty="0">
                <a:solidFill>
                  <a:schemeClr val="tx2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Marling J.Hockenberry , David </a:t>
            </a:r>
            <a:r>
              <a:rPr lang="pt-BR" sz="1200" dirty="0">
                <a:solidFill>
                  <a:schemeClr val="tx2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Wilson, </a:t>
            </a:r>
            <a:r>
              <a:rPr lang="pt-PT" sz="1200" b="1" dirty="0">
                <a:solidFill>
                  <a:schemeClr val="tx2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Fundamentos da Enfermagem Pediátrica- WONG</a:t>
            </a:r>
            <a:r>
              <a:rPr lang="pt-PT" sz="1200" dirty="0">
                <a:solidFill>
                  <a:schemeClr val="tx2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( adaptado a realidade Brasileira) 9* Edição, capítulo 14,pag. 423</a:t>
            </a:r>
            <a:endParaRPr lang="pt-BR" sz="1200" i="0" dirty="0">
              <a:solidFill>
                <a:schemeClr val="tx2"/>
              </a:solidFill>
              <a:effectLst/>
              <a:latin typeface="+mj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200" b="1" i="0" dirty="0">
                <a:solidFill>
                  <a:schemeClr val="tx2"/>
                </a:solidFill>
                <a:effectLst/>
                <a:latin typeface="+mj-lt"/>
              </a:rPr>
              <a:t>Perfil das intoxicações exógenas infantis atendidas em um hospital especializado da rede pública de Goiânia-GO</a:t>
            </a: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. Pag. 1 Rev. Eletr. Enf. 2008;10(3):662-72. Disponível em: &lt;http://www.fen.ufg.br/revista/v10/n3/v10n3a12.htm&gt;. Acesso em: 20/03/2016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200" b="1" i="0" dirty="0">
                <a:solidFill>
                  <a:schemeClr val="tx2"/>
                </a:solidFill>
                <a:effectLst/>
                <a:latin typeface="+mj-lt"/>
              </a:rPr>
              <a:t>Prevenção de Acidentes na Infância Acidentes e intoxicações mais comuns nas diferentes idades.</a:t>
            </a:r>
            <a:r>
              <a:rPr lang="pt-BR" sz="1200" b="0" i="0" dirty="0">
                <a:solidFill>
                  <a:schemeClr val="tx2"/>
                </a:solidFill>
                <a:effectLst/>
                <a:latin typeface="+mj-lt"/>
              </a:rPr>
              <a:t> Disponível em: &lt;http://www.misodor.com/INTOXAC.html&gt;. Acesso em: 20/03/2016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t-BR" sz="1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95256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4978896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Acidentes na Infância </a:t>
            </a:r>
          </a:p>
        </p:txBody>
      </p:sp>
      <p:sp>
        <p:nvSpPr>
          <p:cNvPr id="4" name="Retângulo 3"/>
          <p:cNvSpPr/>
          <p:nvPr/>
        </p:nvSpPr>
        <p:spPr>
          <a:xfrm>
            <a:off x="8532440" y="6673755"/>
            <a:ext cx="611560" cy="184245"/>
          </a:xfrm>
          <a:prstGeom prst="rect">
            <a:avLst/>
          </a:prstGeom>
          <a:solidFill>
            <a:srgbClr val="48B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2987824" y="835372"/>
            <a:ext cx="2395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Idade Pré-Escolar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563888" y="1153021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03 a 06 anos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57200" y="1614686"/>
            <a:ext cx="3000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rgbClr val="46B8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Bibliografia – Imagens</a:t>
            </a:r>
            <a:endParaRPr lang="pt-BR" sz="2400" b="1" dirty="0">
              <a:solidFill>
                <a:srgbClr val="46B8F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24717" y="2272036"/>
            <a:ext cx="66752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tx2"/>
                </a:solidFill>
              </a:rPr>
              <a:t>Humor - Ooops.... Disponível em: &lt;https://www.pinterest.com/samyii1/humor-ooops/&gt;. Acesso em: 1 abr. 2016. </a:t>
            </a:r>
            <a:endParaRPr lang="pt-BR" sz="12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tx2"/>
                </a:solidFill>
              </a:rPr>
              <a:t>Murai, S. More </a:t>
            </a:r>
            <a:r>
              <a:rPr lang="pt-BR" sz="1200" dirty="0" err="1">
                <a:solidFill>
                  <a:schemeClr val="tx2"/>
                </a:solidFill>
              </a:rPr>
              <a:t>Japanese</a:t>
            </a:r>
            <a:r>
              <a:rPr lang="pt-BR" sz="1200" dirty="0">
                <a:solidFill>
                  <a:schemeClr val="tx2"/>
                </a:solidFill>
              </a:rPr>
              <a:t> </a:t>
            </a:r>
            <a:r>
              <a:rPr lang="pt-BR" sz="1200" dirty="0" err="1">
                <a:solidFill>
                  <a:schemeClr val="tx2"/>
                </a:solidFill>
              </a:rPr>
              <a:t>children</a:t>
            </a:r>
            <a:r>
              <a:rPr lang="pt-BR" sz="1200" dirty="0">
                <a:solidFill>
                  <a:schemeClr val="tx2"/>
                </a:solidFill>
              </a:rPr>
              <a:t> </a:t>
            </a:r>
            <a:r>
              <a:rPr lang="pt-BR" sz="1200" dirty="0" err="1">
                <a:solidFill>
                  <a:schemeClr val="tx2"/>
                </a:solidFill>
              </a:rPr>
              <a:t>being</a:t>
            </a:r>
            <a:r>
              <a:rPr lang="pt-BR" sz="1200" dirty="0">
                <a:solidFill>
                  <a:schemeClr val="tx2"/>
                </a:solidFill>
              </a:rPr>
              <a:t> </a:t>
            </a:r>
            <a:r>
              <a:rPr lang="pt-BR" sz="1200" dirty="0" err="1">
                <a:solidFill>
                  <a:schemeClr val="tx2"/>
                </a:solidFill>
              </a:rPr>
              <a:t>prescribed</a:t>
            </a:r>
            <a:r>
              <a:rPr lang="pt-BR" sz="1200" dirty="0">
                <a:solidFill>
                  <a:schemeClr val="tx2"/>
                </a:solidFill>
              </a:rPr>
              <a:t> </a:t>
            </a:r>
            <a:r>
              <a:rPr lang="pt-BR" sz="1200" dirty="0" err="1">
                <a:solidFill>
                  <a:schemeClr val="tx2"/>
                </a:solidFill>
              </a:rPr>
              <a:t>psychotropic</a:t>
            </a:r>
            <a:r>
              <a:rPr lang="pt-BR" sz="1200" dirty="0">
                <a:solidFill>
                  <a:schemeClr val="tx2"/>
                </a:solidFill>
              </a:rPr>
              <a:t> </a:t>
            </a:r>
            <a:r>
              <a:rPr lang="pt-BR" sz="1200" dirty="0" err="1">
                <a:solidFill>
                  <a:schemeClr val="tx2"/>
                </a:solidFill>
              </a:rPr>
              <a:t>drugs</a:t>
            </a:r>
            <a:r>
              <a:rPr lang="pt-BR" sz="1200" dirty="0">
                <a:solidFill>
                  <a:schemeClr val="tx2"/>
                </a:solidFill>
              </a:rPr>
              <a:t> | The </a:t>
            </a:r>
            <a:r>
              <a:rPr lang="pt-BR" sz="1200" dirty="0" err="1">
                <a:solidFill>
                  <a:schemeClr val="tx2"/>
                </a:solidFill>
              </a:rPr>
              <a:t>Japan</a:t>
            </a:r>
            <a:r>
              <a:rPr lang="pt-BR" sz="1200" dirty="0">
                <a:solidFill>
                  <a:schemeClr val="tx2"/>
                </a:solidFill>
              </a:rPr>
              <a:t> Times. Disponível em: &lt;http://www.japantimes.co.jp/news/2015/01/14/national/science-health/more-japanese-children-being-prescribed-psychotropic-drugs/#.Vv6spJwrLIU&gt;. Acesso em: 1 abr. 2016. </a:t>
            </a:r>
            <a:endParaRPr lang="pt-BR" sz="12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tx2"/>
                </a:solidFill>
              </a:rPr>
              <a:t>ENCANTAMENTO, P. et al. PLE - VIVIANE PRATES: Outubro 2015. Disponível em: &lt;http://vivianeprates1.blogspot.com.br/2015_10_01_archive.html&gt;. Acesso em: 1 abr. 2016. </a:t>
            </a:r>
            <a:endParaRPr lang="pt-BR" sz="12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2"/>
                </a:solidFill>
              </a:rPr>
              <a:t>Tibum piscinas. Disponível </a:t>
            </a:r>
            <a:r>
              <a:rPr lang="pt-BR" sz="1200" dirty="0">
                <a:solidFill>
                  <a:schemeClr val="tx2"/>
                </a:solidFill>
              </a:rPr>
              <a:t>em: &lt;http://tibumpiscinas.com.br/wp-content/uploads/2012/05/crian%C3%A7a1.jpg&gt;. Acesso em: 1 abr. 2016. </a:t>
            </a:r>
            <a:endParaRPr lang="pt-BR" sz="12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tx2"/>
                </a:solidFill>
              </a:rPr>
              <a:t>Integrada, V. Congresso Brasileiro de </a:t>
            </a:r>
            <a:r>
              <a:rPr lang="pt-BR" sz="1200" dirty="0" err="1">
                <a:solidFill>
                  <a:schemeClr val="tx2"/>
                </a:solidFill>
              </a:rPr>
              <a:t>Odontopediatria</a:t>
            </a:r>
            <a:r>
              <a:rPr lang="pt-BR" sz="1200" dirty="0">
                <a:solidFill>
                  <a:schemeClr val="tx2"/>
                </a:solidFill>
              </a:rPr>
              <a:t>. Disponível em: &lt;http://www.odontomagazine.com.br/2013-08-congresso-brasileiro-de-odontopediatria-11998&gt;. Acesso em: 1 abr. 2016. </a:t>
            </a:r>
            <a:endParaRPr lang="pt-BR" sz="12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 err="1">
                <a:solidFill>
                  <a:schemeClr val="tx2"/>
                </a:solidFill>
              </a:rPr>
              <a:t>Depositphotos</a:t>
            </a:r>
            <a:r>
              <a:rPr lang="pt-BR" sz="1200" dirty="0" smtClean="0">
                <a:solidFill>
                  <a:schemeClr val="tx2"/>
                </a:solidFill>
              </a:rPr>
              <a:t>,. </a:t>
            </a:r>
            <a:r>
              <a:rPr lang="pt-BR" sz="1200" dirty="0">
                <a:solidFill>
                  <a:schemeClr val="tx2"/>
                </a:solidFill>
              </a:rPr>
              <a:t>Disponível em: &lt;http://br.depositphotos.com/4288870/stock-photo-little-girl-screaming-and-pointing.html&gt;. Acesso em: 1 abr. 2016. </a:t>
            </a:r>
            <a:endParaRPr lang="pt-BR" sz="1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6123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205" y="476672"/>
            <a:ext cx="2746648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Quedas</a:t>
            </a: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52720"/>
            <a:ext cx="4762500" cy="3552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1743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205" y="476672"/>
            <a:ext cx="2746648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Quedas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508" y="2060848"/>
            <a:ext cx="8229600" cy="4525963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400" dirty="0">
                <a:solidFill>
                  <a:schemeClr val="tx2"/>
                </a:solidFill>
                <a:latin typeface="+mj-lt"/>
              </a:rPr>
              <a:t>Queda é a maior causa de visita à unidade de emergência. Ocorre em qualquer idade e as lesões decorrentes podem ser extremamente graves, envolvendo membros (feridas abertas e fraturas), crânio (traumatismo crânio-encefálico) e abdômen (lesão de órgãos internos).</a:t>
            </a:r>
          </a:p>
          <a:p>
            <a:pPr marL="0" indent="0" algn="ctr">
              <a:buNone/>
            </a:pPr>
            <a:r>
              <a:rPr lang="pt-BR" sz="2400" dirty="0">
                <a:solidFill>
                  <a:schemeClr val="tx2"/>
                </a:solidFill>
                <a:latin typeface="+mj-lt"/>
              </a:rPr>
              <a:t>	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5716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19672"/>
            <a:ext cx="8063932" cy="2304256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400" dirty="0">
                <a:solidFill>
                  <a:schemeClr val="tx2"/>
                </a:solidFill>
                <a:latin typeface="+mj-lt"/>
              </a:rPr>
              <a:t>A maioria das quedas ocorre em casa acometendo crianças de 0 a 05 anos, e estão associadas a ausência de algum cuidador. Com a supervisão de adultos, modificações do ambiente onde a criança vive, brinca e estuda e informações claras em produtos de uso infantil, o risco e as lesões decorrentes de quedas podem ter uma redução significativa.	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5205" y="476672"/>
            <a:ext cx="2746648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Quedas</a:t>
            </a:r>
          </a:p>
        </p:txBody>
      </p:sp>
    </p:spTree>
    <p:extLst>
      <p:ext uri="{BB962C8B-B14F-4D97-AF65-F5344CB8AC3E}">
        <p14:creationId xmlns:p14="http://schemas.microsoft.com/office/powerpoint/2010/main" val="2039817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1835696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Quedas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143000"/>
            <a:ext cx="42484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dirty="0">
                <a:solidFill>
                  <a:srgbClr val="00B0F0"/>
                </a:solidFill>
              </a:rPr>
              <a:t>Como prevenir</a:t>
            </a:r>
          </a:p>
        </p:txBody>
      </p:sp>
      <p:sp>
        <p:nvSpPr>
          <p:cNvPr id="7" name="Retângulo 6"/>
          <p:cNvSpPr/>
          <p:nvPr/>
        </p:nvSpPr>
        <p:spPr>
          <a:xfrm>
            <a:off x="1040232" y="2303758"/>
            <a:ext cx="718599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5775" algn="just">
              <a:lnSpc>
                <a:spcPct val="115000"/>
              </a:lnSpc>
              <a:spcAft>
                <a:spcPts val="0"/>
              </a:spcAft>
            </a:pPr>
            <a:r>
              <a:rPr lang="pt-BR" b="1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Áreas Internas</a:t>
            </a:r>
          </a:p>
          <a:p>
            <a:pPr marL="485775" algn="just">
              <a:lnSpc>
                <a:spcPct val="115000"/>
              </a:lnSpc>
              <a:spcAft>
                <a:spcPts val="0"/>
              </a:spcAft>
            </a:pPr>
            <a:endParaRPr lang="pt-BR" b="1" dirty="0">
              <a:solidFill>
                <a:schemeClr val="tx2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71525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Disponha os moveis de maneira que a supervisão de seu filho possa ser constante e direta;</a:t>
            </a:r>
          </a:p>
          <a:p>
            <a:pPr marL="771525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Trave portas e bloqueie o acesso as áreas perigosas  da casa, como lavanderia, cozinha e área externa;</a:t>
            </a:r>
          </a:p>
          <a:p>
            <a:pPr marL="771525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Remova brinquedos e roupas do chão, que possam provocar tropeços, deslizes e quedas;</a:t>
            </a:r>
          </a:p>
        </p:txBody>
      </p:sp>
    </p:spTree>
    <p:extLst>
      <p:ext uri="{BB962C8B-B14F-4D97-AF65-F5344CB8AC3E}">
        <p14:creationId xmlns:p14="http://schemas.microsoft.com/office/powerpoint/2010/main" val="4186044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151879"/>
            <a:ext cx="42484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dirty="0">
                <a:solidFill>
                  <a:srgbClr val="00B0F0"/>
                </a:solidFill>
              </a:rPr>
              <a:t>Como prevenir</a:t>
            </a:r>
          </a:p>
        </p:txBody>
      </p:sp>
      <p:sp>
        <p:nvSpPr>
          <p:cNvPr id="7" name="Retângulo 6"/>
          <p:cNvSpPr/>
          <p:nvPr/>
        </p:nvSpPr>
        <p:spPr>
          <a:xfrm>
            <a:off x="1054790" y="2303758"/>
            <a:ext cx="7693673" cy="262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5775" algn="just">
              <a:lnSpc>
                <a:spcPct val="115000"/>
              </a:lnSpc>
              <a:spcAft>
                <a:spcPts val="0"/>
              </a:spcAft>
            </a:pPr>
            <a:r>
              <a:rPr lang="pt-BR" b="1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Áreas Internas</a:t>
            </a:r>
          </a:p>
          <a:p>
            <a:pPr marL="485775" algn="just">
              <a:lnSpc>
                <a:spcPct val="115000"/>
              </a:lnSpc>
              <a:spcAft>
                <a:spcPts val="0"/>
              </a:spcAft>
            </a:pPr>
            <a:endParaRPr lang="pt-BR" b="1" dirty="0">
              <a:solidFill>
                <a:schemeClr val="tx2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71525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Remova tapetes e utilize material de borracha em banheiros;</a:t>
            </a:r>
          </a:p>
          <a:p>
            <a:pPr marL="771525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Instale grades protetoras em escadas e áreas de risco da casa e oriente os familiares para sempre fechá-las após o uso;</a:t>
            </a:r>
          </a:p>
          <a:p>
            <a:pPr marL="771525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Instale redes ou grades de proteção em todas as janelas dos apartamentos ou casas do tipo sobrado;</a:t>
            </a:r>
          </a:p>
          <a:p>
            <a:pPr marL="771525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Mantenha os moveis afastados das janelas.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32656"/>
            <a:ext cx="18356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Quedas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762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669360"/>
            <a:ext cx="611560" cy="184245"/>
          </a:xfrm>
          <a:prstGeom prst="rect">
            <a:avLst/>
          </a:prstGeom>
          <a:solidFill>
            <a:srgbClr val="46B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143000"/>
            <a:ext cx="4320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dirty="0">
                <a:solidFill>
                  <a:srgbClr val="00B0F0"/>
                </a:solidFill>
              </a:rPr>
              <a:t>Como prevenir</a:t>
            </a:r>
          </a:p>
        </p:txBody>
      </p:sp>
      <p:sp>
        <p:nvSpPr>
          <p:cNvPr id="7" name="Retângulo 6"/>
          <p:cNvSpPr/>
          <p:nvPr/>
        </p:nvSpPr>
        <p:spPr>
          <a:xfrm>
            <a:off x="1475656" y="2303758"/>
            <a:ext cx="7416824" cy="262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chemeClr val="tx2"/>
                </a:solidFill>
                <a:latin typeface="+mj-lt"/>
              </a:rPr>
              <a:t>Áreas Externas</a:t>
            </a:r>
          </a:p>
          <a:p>
            <a:pPr algn="just"/>
            <a:endParaRPr lang="pt-BR" dirty="0">
              <a:solidFill>
                <a:schemeClr val="tx2"/>
              </a:solidFill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</a:rPr>
              <a:t>Proíba atividades em áreas elevadas, como balcões, lajes e telhados;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</a:rPr>
              <a:t>Prefira triciclos a bicicletas;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2"/>
                </a:solidFill>
                <a:latin typeface="+mj-lt"/>
              </a:rPr>
              <a:t>A utilização de equipamentos de proteção como capacetes, cotoveleiras e joelheiras em atividades com bicicleta, diminui a gravidade, mas não evita as lesões decorrentes das quedas. Estas atividades devem sempre ser supervisionadas por um adulto e realizada em áreas fechadas, sem trânsito urbano.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1835696" cy="1143000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Quedas</a:t>
            </a:r>
            <a:endParaRPr lang="pt-B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21205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2219</Words>
  <Application>Microsoft Office PowerPoint</Application>
  <PresentationFormat>Apresentação na tela (4:3)</PresentationFormat>
  <Paragraphs>175</Paragraphs>
  <Slides>33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7" baseType="lpstr">
      <vt:lpstr>Times New Roman</vt:lpstr>
      <vt:lpstr>Arial</vt:lpstr>
      <vt:lpstr>Calibri</vt:lpstr>
      <vt:lpstr>Тема Office</vt:lpstr>
      <vt:lpstr>Acidentes na Infância </vt:lpstr>
      <vt:lpstr>Acidentes na Infância </vt:lpstr>
      <vt:lpstr>Acidentes na Infância </vt:lpstr>
      <vt:lpstr>Quedas</vt:lpstr>
      <vt:lpstr>Quedas</vt:lpstr>
      <vt:lpstr>Quedas</vt:lpstr>
      <vt:lpstr>Quedas</vt:lpstr>
      <vt:lpstr>Apresentação do PowerPoint</vt:lpstr>
      <vt:lpstr>Quedas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Acidentes na Infância </vt:lpstr>
      <vt:lpstr>Acidentes na Infância </vt:lpstr>
      <vt:lpstr>Acidentes na Infância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Here</dc:title>
  <dc:creator>1</dc:creator>
  <cp:lastModifiedBy>FLAVIO BEARARI FACCION</cp:lastModifiedBy>
  <cp:revision>34</cp:revision>
  <cp:lastPrinted>2016-04-01T17:42:55Z</cp:lastPrinted>
  <dcterms:created xsi:type="dcterms:W3CDTF">2013-08-14T12:15:59Z</dcterms:created>
  <dcterms:modified xsi:type="dcterms:W3CDTF">2016-04-01T17:49:32Z</dcterms:modified>
</cp:coreProperties>
</file>