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07" r:id="rId1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C4A81-7B96-42BD-A3D9-6328040E860C}" type="datetimeFigureOut">
              <a:rPr lang="id-ID" smtClean="0"/>
              <a:t>14/04/2016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311A6-C4A8-420E-A95F-E89C3AD5540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2006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311A6-C4A8-420E-A95F-E89C3AD55409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70439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311A6-C4A8-420E-A95F-E89C3AD55409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1766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39552" y="5373216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rgbClr val="002060"/>
                </a:solidFill>
              </a:rPr>
              <a:t>DIREKTORAT JENDERAL GURU DAN TENAGA KEPENDIDIKAN</a:t>
            </a:r>
            <a:r>
              <a:rPr lang="id-ID" sz="2400" dirty="0" smtClean="0"/>
              <a:t/>
            </a:r>
            <a:br>
              <a:rPr lang="id-ID" sz="2400" dirty="0" smtClean="0"/>
            </a:br>
            <a:r>
              <a:rPr lang="id-ID" sz="2400" b="1" dirty="0" smtClean="0">
                <a:solidFill>
                  <a:srgbClr val="002060"/>
                </a:solidFill>
              </a:rPr>
              <a:t>KEMENTERIAN PENDIDIKAN DAN KEBUDAYAAN</a:t>
            </a:r>
            <a:r>
              <a:rPr lang="id-ID" sz="2400" b="1" dirty="0" smtClean="0"/>
              <a:t> </a:t>
            </a:r>
            <a:r>
              <a:rPr lang="id-ID" sz="2800" b="1" dirty="0" smtClean="0"/>
              <a:t/>
            </a:r>
            <a:br>
              <a:rPr lang="id-ID" sz="2800" b="1" dirty="0" smtClean="0"/>
            </a:br>
            <a:r>
              <a:rPr lang="id-ID" sz="2400" b="1" dirty="0" smtClean="0">
                <a:solidFill>
                  <a:srgbClr val="002060"/>
                </a:solidFill>
              </a:rPr>
              <a:t>2016</a:t>
            </a:r>
            <a:endParaRPr lang="id-ID" sz="2400" b="1" dirty="0">
              <a:solidFill>
                <a:srgbClr val="002060"/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83568" y="5301208"/>
            <a:ext cx="789614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6"/>
          <p:cNvSpPr>
            <a:spLocks noGrp="1"/>
          </p:cNvSpPr>
          <p:nvPr>
            <p:ph type="title" hasCustomPrompt="1"/>
          </p:nvPr>
        </p:nvSpPr>
        <p:spPr>
          <a:xfrm>
            <a:off x="1619671" y="1772816"/>
            <a:ext cx="5688633" cy="1368152"/>
          </a:xfrm>
        </p:spPr>
        <p:txBody>
          <a:bodyPr anchor="t">
            <a:noAutofit/>
          </a:bodyPr>
          <a:lstStyle>
            <a:lvl1pPr algn="ctr">
              <a:defRPr sz="4400">
                <a:solidFill>
                  <a:srgbClr val="00006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548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B241C-EE3D-4C5C-B763-EF06EE4C5237}" type="datetime1">
              <a:rPr lang="id-ID" smtClean="0"/>
              <a:t>14/04/2016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56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8D876-E4EA-4CF9-95DB-EC4D768FCE52}" type="datetime1">
              <a:rPr lang="id-ID" smtClean="0"/>
              <a:t>14/04/2016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51044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9ACE1-615E-46EB-A766-9409D4CFB1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22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5ADFC-7E9C-4319-8D67-61BCFC0EE0E0}" type="datetime1">
              <a:rPr lang="id-ID" smtClean="0"/>
              <a:t>14/04/2016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Aharoni" pitchFamily="2" charset="-79"/>
                <a:cs typeface="Aharoni" pitchFamily="2" charset="-79"/>
              </a:defRPr>
            </a:lvl1pPr>
          </a:lstStyle>
          <a:p>
            <a:fld id="{4DC9F4C6-A8B4-454B-BBA9-B6D228FB3A3F}" type="slidenum">
              <a:rPr lang="id-ID" smtClean="0"/>
              <a:pPr/>
              <a:t>‹#›</a:t>
            </a:fld>
            <a:endParaRPr lang="id-ID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5496" y="6731822"/>
            <a:ext cx="42484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26822" y="6673261"/>
            <a:ext cx="42484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26822" y="6795156"/>
            <a:ext cx="4248472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76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160AD-8842-42DB-96FC-96092E41ED0C}" type="datetime1">
              <a:rPr lang="id-ID" smtClean="0"/>
              <a:t>14/04/2016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6327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0E854-C2FC-4883-A9BD-001DB1C4C48B}" type="datetime1">
              <a:rPr lang="id-ID" smtClean="0"/>
              <a:t>14/04/2016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0517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5EF93-1195-483A-A909-85310C64FF41}" type="datetime1">
              <a:rPr lang="id-ID" smtClean="0"/>
              <a:t>14/04/2016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78636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99F6-92FF-4C8E-B5A0-BF4E8A2E0BCA}" type="datetime1">
              <a:rPr lang="id-ID" smtClean="0"/>
              <a:t>14/04/2016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581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417BB-9BAE-437B-B32C-DB3B28E13B5E}" type="datetime1">
              <a:rPr lang="id-ID" smtClean="0"/>
              <a:t>14/04/2016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66273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FF271-683D-4141-B53D-B86036AFD3D8}" type="datetime1">
              <a:rPr lang="id-ID" smtClean="0"/>
              <a:t>14/04/2016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80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CEBC5-1037-4E9C-A5E0-B08EF15AE4D5}" type="datetime1">
              <a:rPr lang="id-ID" smtClean="0"/>
              <a:t>14/04/2016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007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B8F31-BBF3-421D-B743-AAFA939B3581}" type="datetime1">
              <a:rPr lang="id-ID" smtClean="0"/>
              <a:t>14/04/2016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9F4C6-A8B4-454B-BBA9-B6D228FB3A3F}" type="slidenum">
              <a:rPr lang="id-ID" smtClean="0"/>
              <a:pPr/>
              <a:t>‹#›</a:t>
            </a:fld>
            <a:endParaRPr lang="id-ID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0"/>
            <a:ext cx="2652649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5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1700808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dirty="0" smtClean="0">
                <a:solidFill>
                  <a:schemeClr val="tx2">
                    <a:lumMod val="75000"/>
                  </a:schemeClr>
                </a:solidFill>
              </a:rPr>
              <a:t>Atom Hidrogen</a:t>
            </a:r>
            <a:endParaRPr lang="id-ID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28401" y="3820398"/>
            <a:ext cx="27914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b="1" dirty="0" smtClean="0">
                <a:solidFill>
                  <a:srgbClr val="C00000"/>
                </a:solidFill>
              </a:rPr>
              <a:t>PROFESIONAL</a:t>
            </a:r>
          </a:p>
          <a:p>
            <a:pPr algn="ctr"/>
            <a:r>
              <a:rPr lang="id-ID" b="1" dirty="0" smtClean="0">
                <a:solidFill>
                  <a:srgbClr val="C00000"/>
                </a:solidFill>
              </a:rPr>
              <a:t>KELOMPOK KOMPETENSI </a:t>
            </a:r>
            <a:r>
              <a:rPr lang="id-ID" b="1" dirty="0" smtClean="0">
                <a:solidFill>
                  <a:srgbClr val="C00000"/>
                </a:solidFill>
              </a:rPr>
              <a:t>J</a:t>
            </a:r>
            <a:endParaRPr lang="id-ID" b="1" dirty="0" smtClean="0">
              <a:solidFill>
                <a:srgbClr val="C00000"/>
              </a:solidFill>
            </a:endParaRPr>
          </a:p>
          <a:p>
            <a:pPr algn="ctr"/>
            <a:r>
              <a:rPr lang="id-ID" b="1" dirty="0" smtClean="0">
                <a:solidFill>
                  <a:srgbClr val="C00000"/>
                </a:solidFill>
              </a:rPr>
              <a:t>FISIKA SMA</a:t>
            </a:r>
            <a:endParaRPr lang="id-ID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3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29612"/>
          </a:xfrm>
        </p:spPr>
        <p:txBody>
          <a:bodyPr>
            <a:normAutofit/>
          </a:bodyPr>
          <a:lstStyle/>
          <a:p>
            <a:r>
              <a:rPr lang="en-US" sz="3200" dirty="0"/>
              <a:t>DERET SPEKTRUM </a:t>
            </a:r>
            <a:r>
              <a:rPr lang="en-US" sz="3200" dirty="0" smtClean="0"/>
              <a:t>ASLI</a:t>
            </a:r>
            <a:endParaRPr lang="id-ID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10</a:t>
            </a:fld>
            <a:endParaRPr lang="id-ID" dirty="0"/>
          </a:p>
        </p:txBody>
      </p:sp>
      <p:pic>
        <p:nvPicPr>
          <p:cNvPr id="5" name="Content Placeholder 4" descr="koreksi revisi reviwer modul fis inti.pn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425" y="1250301"/>
            <a:ext cx="5739919" cy="462697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83568" y="6171684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Deret</a:t>
            </a:r>
            <a:r>
              <a:rPr lang="en-US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radiasi</a:t>
            </a:r>
            <a:r>
              <a:rPr lang="en-US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emisi</a:t>
            </a:r>
            <a:r>
              <a:rPr lang="en-US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b="1" i="1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Lyman, </a:t>
            </a:r>
            <a:r>
              <a:rPr lang="en-US" b="1" i="1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Balmer</a:t>
            </a:r>
            <a:r>
              <a:rPr lang="en-US" b="1" i="1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i="1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b="1" i="1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Paschen</a:t>
            </a:r>
            <a:r>
              <a:rPr lang="en-US" b="1" i="1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atom </a:t>
            </a:r>
            <a:r>
              <a:rPr lang="en-US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hidrogen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5651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en-US" sz="3200" cap="all" dirty="0" err="1"/>
              <a:t>Penyerapan</a:t>
            </a:r>
            <a:r>
              <a:rPr lang="en-US" sz="3200" cap="all" dirty="0"/>
              <a:t> </a:t>
            </a:r>
            <a:r>
              <a:rPr lang="en-US" sz="3200" cap="all" dirty="0" err="1" smtClean="0"/>
              <a:t>cahaya</a:t>
            </a: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err="1"/>
              <a:t>Terjadinya</a:t>
            </a:r>
            <a:r>
              <a:rPr lang="en-US" sz="2800" dirty="0"/>
              <a:t> proses </a:t>
            </a:r>
            <a:r>
              <a:rPr lang="en-US" sz="2800" dirty="0" err="1"/>
              <a:t>eksitasi</a:t>
            </a:r>
            <a:r>
              <a:rPr lang="en-US" sz="2800" dirty="0"/>
              <a:t> </a:t>
            </a:r>
            <a:r>
              <a:rPr lang="en-US" sz="2800" dirty="0" err="1"/>
              <a:t>dan</a:t>
            </a:r>
            <a:r>
              <a:rPr lang="en-US" sz="2800" dirty="0"/>
              <a:t> de-</a:t>
            </a:r>
            <a:r>
              <a:rPr lang="en-US" sz="2800" dirty="0" err="1"/>
              <a:t>eksitasi</a:t>
            </a:r>
            <a:r>
              <a:rPr lang="en-US" sz="2800" dirty="0"/>
              <a:t> </a:t>
            </a:r>
            <a:r>
              <a:rPr lang="en-US" sz="2800" dirty="0" err="1"/>
              <a:t>elektron</a:t>
            </a:r>
            <a:endParaRPr lang="id-ID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11</a:t>
            </a:fld>
            <a:endParaRPr lang="id-ID" dirty="0"/>
          </a:p>
        </p:txBody>
      </p:sp>
      <p:pic>
        <p:nvPicPr>
          <p:cNvPr id="5" name="Picture 4" descr="Fisika_inti_CDR_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1640" y="2387428"/>
            <a:ext cx="6264696" cy="384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80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r>
              <a:rPr lang="en-US" sz="4400"/>
              <a:t>Terimakasih</a:t>
            </a:r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id-ID" sz="3200"/>
          </a:p>
        </p:txBody>
      </p:sp>
    </p:spTree>
    <p:extLst>
      <p:ext uri="{BB962C8B-B14F-4D97-AF65-F5344CB8AC3E}">
        <p14:creationId xmlns:p14="http://schemas.microsoft.com/office/powerpoint/2010/main" val="26814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73882"/>
            <a:ext cx="8229600" cy="1143000"/>
          </a:xfrm>
        </p:spPr>
        <p:txBody>
          <a:bodyPr>
            <a:noAutofit/>
          </a:bodyPr>
          <a:lstStyle/>
          <a:p>
            <a:r>
              <a:rPr lang="id-ID" sz="5400" dirty="0" smtClean="0"/>
              <a:t>TUJUAN</a:t>
            </a:r>
            <a:endParaRPr lang="id-ID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r>
              <a:rPr lang="en-GB" sz="2400" dirty="0" err="1"/>
              <a:t>Setelah</a:t>
            </a:r>
            <a:r>
              <a:rPr lang="en-GB" sz="2400" dirty="0"/>
              <a:t> </a:t>
            </a:r>
            <a:r>
              <a:rPr lang="en-GB" sz="2400" dirty="0" err="1"/>
              <a:t>mengikuti</a:t>
            </a:r>
            <a:r>
              <a:rPr lang="en-GB" sz="2400" dirty="0"/>
              <a:t> </a:t>
            </a:r>
            <a:r>
              <a:rPr lang="en-GB" sz="2400" dirty="0" err="1"/>
              <a:t>bagian</a:t>
            </a:r>
            <a:r>
              <a:rPr lang="en-GB" sz="2400" dirty="0"/>
              <a:t> </a:t>
            </a:r>
            <a:r>
              <a:rPr lang="en-GB" sz="2400" dirty="0" err="1"/>
              <a:t>kegiatan</a:t>
            </a:r>
            <a:r>
              <a:rPr lang="en-GB" sz="2400" dirty="0"/>
              <a:t> </a:t>
            </a:r>
            <a:r>
              <a:rPr lang="en-GB" sz="2400" dirty="0" err="1"/>
              <a:t>pembelajaran</a:t>
            </a:r>
            <a:r>
              <a:rPr lang="en-GB" sz="2400" dirty="0"/>
              <a:t> </a:t>
            </a:r>
            <a:r>
              <a:rPr lang="en-GB" sz="2400" dirty="0" err="1" smtClean="0"/>
              <a:t>ini</a:t>
            </a:r>
            <a:r>
              <a:rPr lang="en-GB" sz="2400" dirty="0" smtClean="0"/>
              <a:t> </a:t>
            </a:r>
            <a:r>
              <a:rPr lang="en-GB" sz="2400" dirty="0" err="1"/>
              <a:t>diharapkan</a:t>
            </a:r>
            <a:r>
              <a:rPr lang="en-GB" sz="2400" dirty="0"/>
              <a:t> </a:t>
            </a:r>
            <a:r>
              <a:rPr lang="id-ID" sz="2400" dirty="0" smtClean="0"/>
              <a:t>perserta pelatihan </a:t>
            </a:r>
            <a:r>
              <a:rPr lang="en-GB" sz="2400" dirty="0" err="1" smtClean="0"/>
              <a:t>dapat</a:t>
            </a:r>
            <a:r>
              <a:rPr lang="en-GB" sz="2400" dirty="0" smtClean="0"/>
              <a:t> </a:t>
            </a:r>
            <a:r>
              <a:rPr lang="en-GB" sz="2400" dirty="0" err="1"/>
              <a:t>memahami</a:t>
            </a:r>
            <a:r>
              <a:rPr lang="en-GB" sz="2400" dirty="0"/>
              <a:t>; orbit </a:t>
            </a:r>
            <a:r>
              <a:rPr lang="en-GB" sz="2400" dirty="0" err="1"/>
              <a:t>elektron</a:t>
            </a:r>
            <a:r>
              <a:rPr lang="en-GB" sz="2400" dirty="0"/>
              <a:t> </a:t>
            </a:r>
            <a:r>
              <a:rPr lang="en-GB" sz="2400" dirty="0" err="1"/>
              <a:t>dalam</a:t>
            </a:r>
            <a:r>
              <a:rPr lang="en-GB" sz="2400" dirty="0"/>
              <a:t> atom </a:t>
            </a:r>
            <a:r>
              <a:rPr lang="en-GB" sz="2400" dirty="0" err="1"/>
              <a:t>hidrogen</a:t>
            </a:r>
            <a:r>
              <a:rPr lang="en-GB" sz="2400" dirty="0"/>
              <a:t>, diagram </a:t>
            </a:r>
            <a:r>
              <a:rPr lang="en-GB" sz="2400" dirty="0" err="1"/>
              <a:t>tingkat</a:t>
            </a:r>
            <a:r>
              <a:rPr lang="en-GB" sz="2400" dirty="0"/>
              <a:t> </a:t>
            </a:r>
            <a:r>
              <a:rPr lang="en-GB" sz="2400" dirty="0" err="1"/>
              <a:t>energi</a:t>
            </a:r>
            <a:r>
              <a:rPr lang="en-GB" sz="2400" dirty="0"/>
              <a:t> atom </a:t>
            </a:r>
            <a:r>
              <a:rPr lang="en-GB" sz="2400" dirty="0" err="1"/>
              <a:t>hidrogen</a:t>
            </a:r>
            <a:r>
              <a:rPr lang="en-GB" sz="2400" dirty="0"/>
              <a:t>, </a:t>
            </a:r>
            <a:r>
              <a:rPr lang="en-GB" sz="2400" dirty="0" err="1"/>
              <a:t>terjadinya</a:t>
            </a:r>
            <a:r>
              <a:rPr lang="en-GB" sz="2400" dirty="0"/>
              <a:t> </a:t>
            </a:r>
            <a:r>
              <a:rPr lang="en-GB" sz="2400" dirty="0" err="1"/>
              <a:t>emisi</a:t>
            </a:r>
            <a:r>
              <a:rPr lang="en-GB" sz="2400" dirty="0"/>
              <a:t> </a:t>
            </a:r>
            <a:r>
              <a:rPr lang="en-GB" sz="2400" dirty="0" err="1"/>
              <a:t>pancaran</a:t>
            </a:r>
            <a:r>
              <a:rPr lang="en-GB" sz="2400" dirty="0"/>
              <a:t> </a:t>
            </a:r>
            <a:r>
              <a:rPr lang="en-GB" sz="2400" dirty="0" err="1"/>
              <a:t>cahaya</a:t>
            </a:r>
            <a:r>
              <a:rPr lang="en-GB" sz="2400" dirty="0"/>
              <a:t> </a:t>
            </a:r>
            <a:r>
              <a:rPr lang="en-GB" sz="2400" dirty="0" err="1"/>
              <a:t>dari</a:t>
            </a:r>
            <a:r>
              <a:rPr lang="en-GB" sz="2400" dirty="0"/>
              <a:t> atom </a:t>
            </a:r>
            <a:r>
              <a:rPr lang="en-GB" sz="2400" dirty="0" err="1"/>
              <a:t>hidrogen</a:t>
            </a:r>
            <a:r>
              <a:rPr lang="en-GB" sz="2400" dirty="0"/>
              <a:t>, </a:t>
            </a:r>
            <a:r>
              <a:rPr lang="en-GB" sz="2400" dirty="0" err="1"/>
              <a:t>garis</a:t>
            </a:r>
            <a:r>
              <a:rPr lang="en-GB" sz="2400" dirty="0"/>
              <a:t> </a:t>
            </a:r>
            <a:r>
              <a:rPr lang="en-GB" sz="2400" dirty="0" err="1"/>
              <a:t>spektrum</a:t>
            </a:r>
            <a:r>
              <a:rPr lang="en-GB" sz="2400" dirty="0"/>
              <a:t> atom </a:t>
            </a:r>
            <a:r>
              <a:rPr lang="en-GB" sz="2400" dirty="0" err="1"/>
              <a:t>hidrogen</a:t>
            </a:r>
            <a:r>
              <a:rPr lang="en-GB" sz="2400" dirty="0"/>
              <a:t>, </a:t>
            </a:r>
            <a:r>
              <a:rPr lang="en-GB" sz="2400" dirty="0" err="1"/>
              <a:t>deret</a:t>
            </a:r>
            <a:r>
              <a:rPr lang="en-GB" sz="2400" dirty="0"/>
              <a:t> Lyman, </a:t>
            </a:r>
            <a:r>
              <a:rPr lang="en-GB" sz="2400" dirty="0" err="1"/>
              <a:t>Balmer</a:t>
            </a:r>
            <a:r>
              <a:rPr lang="en-GB" sz="2400" dirty="0"/>
              <a:t>,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Paschen</a:t>
            </a:r>
            <a:r>
              <a:rPr lang="en-GB" sz="2400" dirty="0"/>
              <a:t>.</a:t>
            </a:r>
            <a:endParaRPr lang="id-ID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748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769" y="629816"/>
            <a:ext cx="8229600" cy="1143000"/>
          </a:xfrm>
        </p:spPr>
        <p:txBody>
          <a:bodyPr/>
          <a:lstStyle/>
          <a:p>
            <a:r>
              <a:rPr lang="id-ID" dirty="0" smtClean="0"/>
              <a:t>INDIKATOR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Autofit/>
          </a:bodyPr>
          <a:lstStyle/>
          <a:p>
            <a:pPr lvl="0"/>
            <a:r>
              <a:rPr lang="en-GB" sz="2000" dirty="0" err="1"/>
              <a:t>Mendeskripsikan</a:t>
            </a:r>
            <a:r>
              <a:rPr lang="en-GB" sz="2000" dirty="0"/>
              <a:t> model atom </a:t>
            </a:r>
            <a:r>
              <a:rPr lang="en-GB" sz="2000" dirty="0" err="1"/>
              <a:t>hidrogen</a:t>
            </a:r>
            <a:r>
              <a:rPr lang="en-GB" sz="2000" dirty="0"/>
              <a:t> </a:t>
            </a:r>
            <a:endParaRPr lang="id-ID" sz="2000" b="1" dirty="0"/>
          </a:p>
          <a:p>
            <a:pPr lvl="0"/>
            <a:r>
              <a:rPr lang="en-GB" sz="2000" dirty="0" err="1"/>
              <a:t>Mengingat</a:t>
            </a:r>
            <a:r>
              <a:rPr lang="en-GB" sz="2000" dirty="0"/>
              <a:t> parameter </a:t>
            </a:r>
            <a:r>
              <a:rPr lang="en-GB" sz="2000" dirty="0" err="1"/>
              <a:t>partikel-partikel</a:t>
            </a:r>
            <a:r>
              <a:rPr lang="en-GB" sz="2000" dirty="0"/>
              <a:t> atom </a:t>
            </a:r>
            <a:r>
              <a:rPr lang="en-GB" sz="2000" dirty="0" err="1"/>
              <a:t>hidrogen</a:t>
            </a:r>
            <a:r>
              <a:rPr lang="en-GB" sz="2000" dirty="0"/>
              <a:t> </a:t>
            </a:r>
            <a:r>
              <a:rPr lang="en-GB" sz="2000" dirty="0" err="1"/>
              <a:t>melalui</a:t>
            </a:r>
            <a:r>
              <a:rPr lang="en-GB" sz="2000" dirty="0"/>
              <a:t> </a:t>
            </a:r>
            <a:r>
              <a:rPr lang="en-GB" sz="2000" dirty="0" err="1"/>
              <a:t>latihan</a:t>
            </a:r>
            <a:r>
              <a:rPr lang="en-GB" sz="2000" dirty="0"/>
              <a:t>.</a:t>
            </a:r>
            <a:endParaRPr lang="id-ID" sz="2000" b="1" dirty="0"/>
          </a:p>
          <a:p>
            <a:pPr lvl="0"/>
            <a:r>
              <a:rPr lang="en-GB" sz="2000" dirty="0" err="1"/>
              <a:t>Menjelaskan</a:t>
            </a:r>
            <a:r>
              <a:rPr lang="en-GB" sz="2000" dirty="0"/>
              <a:t>  </a:t>
            </a:r>
            <a:r>
              <a:rPr lang="en-GB" sz="2000" dirty="0" err="1"/>
              <a:t>tingkatan-tingkatan</a:t>
            </a:r>
            <a:r>
              <a:rPr lang="en-GB" sz="2000" dirty="0"/>
              <a:t> </a:t>
            </a:r>
            <a:r>
              <a:rPr lang="en-GB" sz="2000" dirty="0" err="1"/>
              <a:t>energi</a:t>
            </a:r>
            <a:r>
              <a:rPr lang="en-GB" sz="2000" dirty="0"/>
              <a:t> atom </a:t>
            </a:r>
            <a:r>
              <a:rPr lang="en-GB" sz="2000" dirty="0" err="1"/>
              <a:t>hidrogen</a:t>
            </a:r>
            <a:endParaRPr lang="id-ID" sz="2000" b="1" dirty="0"/>
          </a:p>
          <a:p>
            <a:pPr lvl="0"/>
            <a:r>
              <a:rPr lang="en-GB" sz="2000" dirty="0" err="1"/>
              <a:t>Menghitung</a:t>
            </a:r>
            <a:r>
              <a:rPr lang="en-GB" sz="2000" dirty="0"/>
              <a:t> </a:t>
            </a:r>
            <a:r>
              <a:rPr lang="en-GB" sz="2000" dirty="0" err="1"/>
              <a:t>mekanisme</a:t>
            </a:r>
            <a:r>
              <a:rPr lang="en-GB" sz="2000" dirty="0"/>
              <a:t> </a:t>
            </a:r>
            <a:r>
              <a:rPr lang="en-GB" sz="2000" dirty="0" err="1"/>
              <a:t>dinamika</a:t>
            </a:r>
            <a:r>
              <a:rPr lang="en-GB" sz="2000" dirty="0"/>
              <a:t> </a:t>
            </a:r>
            <a:r>
              <a:rPr lang="en-GB" sz="2000" dirty="0" err="1"/>
              <a:t>elektron</a:t>
            </a:r>
            <a:r>
              <a:rPr lang="en-GB" sz="2000" dirty="0"/>
              <a:t> </a:t>
            </a:r>
            <a:r>
              <a:rPr lang="en-GB" sz="2000" dirty="0" err="1"/>
              <a:t>dalam</a:t>
            </a:r>
            <a:r>
              <a:rPr lang="en-GB" sz="2000" dirty="0"/>
              <a:t> </a:t>
            </a:r>
            <a:r>
              <a:rPr lang="en-GB" sz="2000" dirty="0" err="1"/>
              <a:t>tingkatan</a:t>
            </a:r>
            <a:r>
              <a:rPr lang="en-GB" sz="2000" dirty="0"/>
              <a:t> </a:t>
            </a:r>
            <a:r>
              <a:rPr lang="en-GB" sz="2000" dirty="0" err="1"/>
              <a:t>energi</a:t>
            </a:r>
            <a:r>
              <a:rPr lang="en-GB" sz="2000" dirty="0"/>
              <a:t> </a:t>
            </a:r>
            <a:r>
              <a:rPr lang="en-GB" sz="2000" dirty="0" err="1"/>
              <a:t>hubungannya</a:t>
            </a:r>
            <a:r>
              <a:rPr lang="en-GB" sz="2000" dirty="0"/>
              <a:t> </a:t>
            </a:r>
            <a:r>
              <a:rPr lang="en-GB" sz="2000" dirty="0" err="1"/>
              <a:t>dengan</a:t>
            </a:r>
            <a:r>
              <a:rPr lang="en-GB" sz="2000" dirty="0"/>
              <a:t> </a:t>
            </a:r>
            <a:r>
              <a:rPr lang="en-GB" sz="2000" dirty="0" err="1"/>
              <a:t>emisi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absorsi</a:t>
            </a:r>
            <a:r>
              <a:rPr lang="en-GB" sz="2000" dirty="0"/>
              <a:t> </a:t>
            </a:r>
            <a:r>
              <a:rPr lang="en-GB" sz="2000" dirty="0" err="1"/>
              <a:t>gelombang</a:t>
            </a:r>
            <a:r>
              <a:rPr lang="en-GB" sz="2000" dirty="0"/>
              <a:t> </a:t>
            </a:r>
            <a:r>
              <a:rPr lang="en-GB" sz="2000" dirty="0" err="1"/>
              <a:t>emisi</a:t>
            </a:r>
            <a:r>
              <a:rPr lang="en-GB" sz="2000" dirty="0"/>
              <a:t> </a:t>
            </a:r>
            <a:r>
              <a:rPr lang="en-GB" sz="2000" dirty="0" err="1"/>
              <a:t>radiasi</a:t>
            </a:r>
            <a:endParaRPr lang="id-ID" sz="2000" b="1" dirty="0"/>
          </a:p>
          <a:p>
            <a:pPr lvl="0"/>
            <a:r>
              <a:rPr lang="en-GB" sz="2000" dirty="0" err="1"/>
              <a:t>Mendeskripsikan</a:t>
            </a:r>
            <a:r>
              <a:rPr lang="en-GB" sz="2000" dirty="0"/>
              <a:t> </a:t>
            </a:r>
            <a:r>
              <a:rPr lang="en-GB" sz="2000" dirty="0" err="1"/>
              <a:t>deret</a:t>
            </a:r>
            <a:r>
              <a:rPr lang="en-GB" sz="2000" dirty="0"/>
              <a:t> </a:t>
            </a:r>
            <a:r>
              <a:rPr lang="en-GB" sz="2000" b="1" i="1" dirty="0" err="1"/>
              <a:t>Balmer</a:t>
            </a:r>
            <a:r>
              <a:rPr lang="en-GB" sz="2000" b="1" i="1" dirty="0"/>
              <a:t>, Lyman</a:t>
            </a:r>
            <a:r>
              <a:rPr lang="en-GB" sz="2000" b="1" dirty="0"/>
              <a:t>, </a:t>
            </a:r>
            <a:r>
              <a:rPr lang="en-GB" sz="2000" b="1" dirty="0" err="1"/>
              <a:t>dan</a:t>
            </a:r>
            <a:r>
              <a:rPr lang="en-GB" sz="2000" b="1" dirty="0"/>
              <a:t> </a:t>
            </a:r>
            <a:r>
              <a:rPr lang="en-GB" sz="2000" b="1" i="1" dirty="0" err="1"/>
              <a:t>Paschen</a:t>
            </a:r>
            <a:r>
              <a:rPr lang="en-GB" sz="2000" dirty="0"/>
              <a:t> </a:t>
            </a:r>
            <a:r>
              <a:rPr lang="en-GB" sz="2000" dirty="0" err="1"/>
              <a:t>hubungannya</a:t>
            </a:r>
            <a:r>
              <a:rPr lang="en-GB" sz="2000" dirty="0"/>
              <a:t> </a:t>
            </a:r>
            <a:r>
              <a:rPr lang="en-GB" sz="2000" dirty="0" err="1"/>
              <a:t>dengan</a:t>
            </a:r>
            <a:r>
              <a:rPr lang="en-GB" sz="2000" dirty="0"/>
              <a:t> </a:t>
            </a:r>
            <a:r>
              <a:rPr lang="en-GB" sz="2000" dirty="0" err="1"/>
              <a:t>tingkat</a:t>
            </a:r>
            <a:r>
              <a:rPr lang="en-GB" sz="2000" dirty="0"/>
              <a:t> </a:t>
            </a:r>
            <a:r>
              <a:rPr lang="en-GB" sz="2000" dirty="0" err="1"/>
              <a:t>energi</a:t>
            </a:r>
            <a:r>
              <a:rPr lang="en-GB" sz="2000" dirty="0"/>
              <a:t>.</a:t>
            </a:r>
            <a:endParaRPr lang="id-ID" sz="2000" b="1" dirty="0"/>
          </a:p>
          <a:p>
            <a:pPr lvl="0"/>
            <a:r>
              <a:rPr lang="en-GB" sz="2000" dirty="0" err="1"/>
              <a:t>Menjelaskan</a:t>
            </a:r>
            <a:r>
              <a:rPr lang="en-GB" sz="2000" dirty="0"/>
              <a:t> </a:t>
            </a:r>
            <a:r>
              <a:rPr lang="en-GB" sz="2000" dirty="0" err="1"/>
              <a:t>energi</a:t>
            </a:r>
            <a:r>
              <a:rPr lang="en-GB" sz="2000" dirty="0"/>
              <a:t> </a:t>
            </a:r>
            <a:r>
              <a:rPr lang="en-GB" sz="2000" dirty="0" err="1"/>
              <a:t>ionisasi</a:t>
            </a:r>
            <a:r>
              <a:rPr lang="en-GB" sz="2000" dirty="0"/>
              <a:t> </a:t>
            </a:r>
            <a:r>
              <a:rPr lang="en-GB" sz="2000" dirty="0" err="1"/>
              <a:t>hubungannya</a:t>
            </a:r>
            <a:r>
              <a:rPr lang="en-GB" sz="2000" dirty="0"/>
              <a:t> </a:t>
            </a:r>
            <a:r>
              <a:rPr lang="en-GB" sz="2000" dirty="0" err="1"/>
              <a:t>dengan</a:t>
            </a:r>
            <a:r>
              <a:rPr lang="en-GB" sz="2000" dirty="0"/>
              <a:t> </a:t>
            </a:r>
            <a:r>
              <a:rPr lang="en-GB" sz="2000" dirty="0" err="1"/>
              <a:t>energi</a:t>
            </a:r>
            <a:r>
              <a:rPr lang="en-GB" sz="2000" dirty="0"/>
              <a:t> </a:t>
            </a:r>
            <a:r>
              <a:rPr lang="en-GB" sz="2000" dirty="0" err="1"/>
              <a:t>tingkat</a:t>
            </a:r>
            <a:r>
              <a:rPr lang="en-GB" sz="2000" dirty="0"/>
              <a:t> </a:t>
            </a:r>
            <a:r>
              <a:rPr lang="en-GB" sz="2000" dirty="0" err="1"/>
              <a:t>dasar</a:t>
            </a:r>
            <a:r>
              <a:rPr lang="en-GB" sz="2000" dirty="0"/>
              <a:t> </a:t>
            </a:r>
            <a:r>
              <a:rPr lang="en-GB" sz="2000" dirty="0" err="1"/>
              <a:t>suatu</a:t>
            </a:r>
            <a:r>
              <a:rPr lang="en-GB" sz="2000" dirty="0"/>
              <a:t> atom.</a:t>
            </a:r>
            <a:endParaRPr lang="id-ID" sz="2000" b="1" dirty="0"/>
          </a:p>
          <a:p>
            <a:pPr lvl="0"/>
            <a:r>
              <a:rPr lang="en-GB" sz="2000" dirty="0" err="1"/>
              <a:t>Menghtiung</a:t>
            </a:r>
            <a:r>
              <a:rPr lang="en-GB" sz="2000" dirty="0"/>
              <a:t> </a:t>
            </a:r>
            <a:r>
              <a:rPr lang="en-GB" sz="2000" dirty="0" err="1"/>
              <a:t>panjang</a:t>
            </a:r>
            <a:r>
              <a:rPr lang="en-GB" sz="2000" dirty="0"/>
              <a:t> </a:t>
            </a:r>
            <a:r>
              <a:rPr lang="en-GB" sz="2000" dirty="0" err="1"/>
              <a:t>gelombang</a:t>
            </a:r>
            <a:r>
              <a:rPr lang="en-GB" sz="2000" dirty="0"/>
              <a:t> </a:t>
            </a:r>
            <a:r>
              <a:rPr lang="en-GB" sz="2000" dirty="0" err="1"/>
              <a:t>energi</a:t>
            </a:r>
            <a:r>
              <a:rPr lang="en-GB" sz="2000" dirty="0"/>
              <a:t> </a:t>
            </a:r>
            <a:r>
              <a:rPr lang="en-GB" sz="2000" dirty="0" err="1"/>
              <a:t>ionisasi</a:t>
            </a:r>
            <a:r>
              <a:rPr lang="en-GB" sz="2000" dirty="0"/>
              <a:t> atom </a:t>
            </a:r>
            <a:r>
              <a:rPr lang="en-GB" sz="2000" dirty="0" err="1"/>
              <a:t>hidrogen</a:t>
            </a:r>
            <a:r>
              <a:rPr lang="en-GB" sz="2000" dirty="0"/>
              <a:t>.</a:t>
            </a:r>
            <a:endParaRPr lang="id-ID" sz="2000" b="1" dirty="0"/>
          </a:p>
          <a:p>
            <a:pPr lvl="0"/>
            <a:r>
              <a:rPr lang="en-GB" sz="2000" dirty="0" err="1"/>
              <a:t>Menghitung</a:t>
            </a:r>
            <a:r>
              <a:rPr lang="en-GB" sz="2000" dirty="0"/>
              <a:t> </a:t>
            </a:r>
            <a:r>
              <a:rPr lang="en-GB" sz="2000" dirty="0" err="1"/>
              <a:t>energi</a:t>
            </a:r>
            <a:r>
              <a:rPr lang="en-GB" sz="2000" dirty="0"/>
              <a:t> </a:t>
            </a:r>
            <a:r>
              <a:rPr lang="en-GB" sz="2000" dirty="0" err="1"/>
              <a:t>radiasi</a:t>
            </a:r>
            <a:r>
              <a:rPr lang="en-GB" sz="2000" dirty="0"/>
              <a:t> </a:t>
            </a:r>
            <a:r>
              <a:rPr lang="en-GB" sz="2000" dirty="0" err="1"/>
              <a:t>foton</a:t>
            </a:r>
            <a:r>
              <a:rPr lang="en-GB" sz="2000" dirty="0"/>
              <a:t> minimal </a:t>
            </a:r>
            <a:r>
              <a:rPr lang="en-GB" sz="2000" dirty="0" err="1"/>
              <a:t>untuk</a:t>
            </a:r>
            <a:r>
              <a:rPr lang="en-GB" sz="2000" dirty="0"/>
              <a:t> </a:t>
            </a:r>
            <a:r>
              <a:rPr lang="en-GB" sz="2000" dirty="0" err="1"/>
              <a:t>terbangkitnya</a:t>
            </a:r>
            <a:r>
              <a:rPr lang="en-GB" sz="2000" dirty="0"/>
              <a:t> </a:t>
            </a:r>
            <a:r>
              <a:rPr lang="en-GB" sz="2000" dirty="0" err="1"/>
              <a:t>arus</a:t>
            </a:r>
            <a:r>
              <a:rPr lang="en-GB" sz="2000" dirty="0"/>
              <a:t> </a:t>
            </a:r>
            <a:r>
              <a:rPr lang="en-GB" sz="2000" dirty="0" err="1"/>
              <a:t>dalam</a:t>
            </a:r>
            <a:r>
              <a:rPr lang="en-GB" sz="2000" dirty="0"/>
              <a:t> </a:t>
            </a:r>
            <a:r>
              <a:rPr lang="en-GB" sz="2000" dirty="0" err="1"/>
              <a:t>tabung</a:t>
            </a:r>
            <a:r>
              <a:rPr lang="en-GB" sz="2000" dirty="0"/>
              <a:t> </a:t>
            </a:r>
            <a:r>
              <a:rPr lang="en-GB" sz="2000" dirty="0" err="1"/>
              <a:t>efek</a:t>
            </a:r>
            <a:r>
              <a:rPr lang="en-GB" sz="2000" dirty="0"/>
              <a:t> </a:t>
            </a:r>
            <a:r>
              <a:rPr lang="en-GB" sz="2000" dirty="0" err="1"/>
              <a:t>foto</a:t>
            </a:r>
            <a:r>
              <a:rPr lang="en-GB" sz="2000" dirty="0"/>
              <a:t> </a:t>
            </a:r>
            <a:r>
              <a:rPr lang="en-GB" sz="2000" dirty="0" err="1"/>
              <a:t>listrik</a:t>
            </a:r>
            <a:r>
              <a:rPr lang="en-GB" sz="2000" dirty="0"/>
              <a:t>.</a:t>
            </a:r>
            <a:endParaRPr lang="id-ID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3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1532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SKENARIO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4</a:t>
            </a:fld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7550295" cy="37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23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ORBIT ELEKTRON</a:t>
            </a:r>
            <a:endParaRPr lang="id-ID" dirty="0"/>
          </a:p>
        </p:txBody>
      </p:sp>
      <p:pic>
        <p:nvPicPr>
          <p:cNvPr id="5" name="Content Placeholder 4" descr="Fisika_inti_CDR_2.pn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51154" y="1604886"/>
            <a:ext cx="3725069" cy="37445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5</a:t>
            </a:fld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971600" y="5504745"/>
            <a:ext cx="3084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Atom 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</a:t>
            </a:r>
            <a:r>
              <a:rPr lang="id-ID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en-US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Hidrogen</a:t>
            </a:r>
            <a:endParaRPr lang="id-ID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971600" y="308853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849110"/>
              </p:ext>
            </p:extLst>
          </p:nvPr>
        </p:nvGraphicFramePr>
        <p:xfrm>
          <a:off x="6012160" y="2452930"/>
          <a:ext cx="2297695" cy="488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4" imgW="1091726" imgH="241195" progId="Equation.3">
                  <p:embed/>
                </p:oleObj>
              </mc:Choice>
              <mc:Fallback>
                <p:oleObj name="Equation" r:id="rId4" imgW="1091726" imgH="24119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2452930"/>
                        <a:ext cx="2297695" cy="4880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543600" y="1903486"/>
            <a:ext cx="295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400" dirty="0" smtClean="0"/>
              <a:t>Jarak elektron dari inti</a:t>
            </a:r>
            <a:endParaRPr lang="id-ID" sz="2400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6086475" y="3511077"/>
            <a:ext cx="186990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E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nerginya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161490"/>
              </p:ext>
            </p:extLst>
          </p:nvPr>
        </p:nvGraphicFramePr>
        <p:xfrm>
          <a:off x="6086475" y="4189138"/>
          <a:ext cx="1547214" cy="752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6" imgW="939392" imgH="393529" progId="Equation.3">
                  <p:embed/>
                </p:oleObj>
              </mc:Choice>
              <mc:Fallback>
                <p:oleObj name="Equation" r:id="rId6" imgW="939392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6475" y="4189138"/>
                        <a:ext cx="1547214" cy="7520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2168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1127"/>
            <a:ext cx="8229600" cy="724942"/>
          </a:xfrm>
        </p:spPr>
        <p:txBody>
          <a:bodyPr>
            <a:normAutofit/>
          </a:bodyPr>
          <a:lstStyle/>
          <a:p>
            <a:r>
              <a:rPr lang="en-US" sz="3600" dirty="0"/>
              <a:t>Tingkat </a:t>
            </a:r>
            <a:r>
              <a:rPr lang="en-US" sz="3600" dirty="0" err="1"/>
              <a:t>energi</a:t>
            </a:r>
            <a:r>
              <a:rPr lang="en-US" sz="3600" dirty="0"/>
              <a:t> atom </a:t>
            </a:r>
            <a:r>
              <a:rPr lang="en-US" sz="3600" dirty="0" err="1"/>
              <a:t>hidrogen</a:t>
            </a:r>
            <a:endParaRPr lang="id-ID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3200" y="2458213"/>
            <a:ext cx="2458615" cy="6046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d-ID" sz="2400" dirty="0" smtClean="0"/>
              <a:t>Tingkat energi </a:t>
            </a:r>
            <a:endParaRPr lang="id-ID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6</a:t>
            </a:fld>
            <a:endParaRPr lang="id-ID" dirty="0"/>
          </a:p>
        </p:txBody>
      </p:sp>
      <p:pic>
        <p:nvPicPr>
          <p:cNvPr id="5" name="Picture 4" descr="Fisika_inti_CDR_1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9900" y="1640680"/>
            <a:ext cx="5824423" cy="4445001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36953"/>
              </p:ext>
            </p:extLst>
          </p:nvPr>
        </p:nvGraphicFramePr>
        <p:xfrm>
          <a:off x="6974852" y="3284984"/>
          <a:ext cx="1845620" cy="682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4" imgW="1117600" imgH="419100" progId="Equation.3">
                  <p:embed/>
                </p:oleObj>
              </mc:Choice>
              <mc:Fallback>
                <p:oleObj name="Equation" r:id="rId4" imgW="1117600" imgH="4191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4852" y="3284984"/>
                        <a:ext cx="1845620" cy="682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577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051" y="908720"/>
            <a:ext cx="8229600" cy="508918"/>
          </a:xfrm>
        </p:spPr>
        <p:txBody>
          <a:bodyPr>
            <a:noAutofit/>
          </a:bodyPr>
          <a:lstStyle/>
          <a:p>
            <a:r>
              <a:rPr lang="en-US" sz="3200" dirty="0" smtClean="0"/>
              <a:t>TERJADINYA EMISI/PANCARAN CAHAYA</a:t>
            </a:r>
            <a:endParaRPr lang="id-ID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300192" y="1831987"/>
            <a:ext cx="2664296" cy="1180728"/>
          </a:xfrm>
        </p:spPr>
        <p:txBody>
          <a:bodyPr>
            <a:no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2000" dirty="0" err="1">
                <a:latin typeface="Palatino Linotype" panose="02040502050505030304" pitchFamily="18" charset="0"/>
                <a:ea typeface="Times New Roman" panose="02020603050405020304" pitchFamily="18" charset="0"/>
              </a:rPr>
              <a:t>Panjang</a:t>
            </a:r>
            <a:r>
              <a:rPr lang="en-US" sz="20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ea typeface="Times New Roman" panose="02020603050405020304" pitchFamily="18" charset="0"/>
              </a:rPr>
              <a:t>gelombang</a:t>
            </a:r>
            <a:r>
              <a:rPr lang="en-US" sz="20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ea typeface="Times New Roman" panose="02020603050405020304" pitchFamily="18" charset="0"/>
              </a:rPr>
              <a:t>dan</a:t>
            </a:r>
            <a:r>
              <a:rPr lang="en-US" sz="20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ea typeface="Times New Roman" panose="02020603050405020304" pitchFamily="18" charset="0"/>
              </a:rPr>
              <a:t>frekuensi</a:t>
            </a:r>
            <a:r>
              <a:rPr lang="en-US" sz="20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latin typeface="Palatino Linotype" panose="02040502050505030304" pitchFamily="18" charset="0"/>
                <a:ea typeface="Times New Roman" panose="02020603050405020304" pitchFamily="18" charset="0"/>
              </a:rPr>
              <a:t>foton</a:t>
            </a:r>
            <a:r>
              <a:rPr lang="en-US" sz="2000" dirty="0">
                <a:latin typeface="Palatino Linotype" panose="02040502050505030304" pitchFamily="18" charset="0"/>
                <a:ea typeface="Times New Roman" panose="02020603050405020304" pitchFamily="18" charset="0"/>
              </a:rPr>
              <a:t> yang </a:t>
            </a:r>
            <a:r>
              <a:rPr lang="en-US" sz="2000" dirty="0" err="1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dipancarkan</a:t>
            </a:r>
            <a:r>
              <a:rPr lang="id-ID" sz="2000" dirty="0" smtClean="0">
                <a:latin typeface="Palatino Linotype" panose="02040502050505030304" pitchFamily="18" charset="0"/>
                <a:ea typeface="Times New Roman" panose="02020603050405020304" pitchFamily="18" charset="0"/>
              </a:rPr>
              <a:t>:</a:t>
            </a: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7</a:t>
            </a:fld>
            <a:endParaRPr lang="id-ID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725706"/>
              </p:ext>
            </p:extLst>
          </p:nvPr>
        </p:nvGraphicFramePr>
        <p:xfrm>
          <a:off x="6324352" y="3002496"/>
          <a:ext cx="1776040" cy="79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3" imgW="875920" imgH="393529" progId="Equation.3">
                  <p:embed/>
                </p:oleObj>
              </mc:Choice>
              <mc:Fallback>
                <p:oleObj name="Equation" r:id="rId3" imgW="875920" imgH="393529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352" y="3002496"/>
                        <a:ext cx="1776040" cy="793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 descr="Fisika_inti_CDR_1.pn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64083" y="1721936"/>
            <a:ext cx="4672013" cy="41180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23528" y="6159374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Panjang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gelombang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yang </a:t>
            </a:r>
            <a:r>
              <a:rPr lang="en-US" dirty="0" err="1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bersesuai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untuk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deret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balmer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panchen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</a:t>
            </a:r>
            <a:r>
              <a:rPr lang="en-US" dirty="0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lyman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3975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GARIS </a:t>
            </a:r>
            <a:r>
              <a:rPr lang="en-US" dirty="0" smtClean="0"/>
              <a:t>SPEKTRAL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Dikenali</a:t>
            </a:r>
            <a:r>
              <a:rPr lang="en-US" sz="2400" dirty="0"/>
              <a:t> </a:t>
            </a:r>
            <a:r>
              <a:rPr lang="en-US" sz="2400" dirty="0" err="1"/>
              <a:t>ada</a:t>
            </a:r>
            <a:r>
              <a:rPr lang="en-US" sz="2400" dirty="0"/>
              <a:t> </a:t>
            </a:r>
            <a:r>
              <a:rPr lang="en-US" sz="2400" dirty="0" err="1"/>
              <a:t>tiga</a:t>
            </a:r>
            <a:r>
              <a:rPr lang="en-US" sz="2400" dirty="0"/>
              <a:t> </a:t>
            </a:r>
            <a:r>
              <a:rPr lang="en-US" sz="2400" dirty="0" err="1"/>
              <a:t>jenis</a:t>
            </a:r>
            <a:r>
              <a:rPr lang="en-US" sz="2400" dirty="0"/>
              <a:t> </a:t>
            </a:r>
            <a:r>
              <a:rPr lang="en-US" sz="2400" dirty="0" err="1"/>
              <a:t>deret</a:t>
            </a:r>
            <a:r>
              <a:rPr lang="en-US" sz="2400" dirty="0"/>
              <a:t> yang </a:t>
            </a:r>
            <a:r>
              <a:rPr lang="en-US" sz="2400" dirty="0" err="1"/>
              <a:t>muncul</a:t>
            </a:r>
            <a:r>
              <a:rPr lang="en-US" sz="2400" dirty="0"/>
              <a:t>, </a:t>
            </a:r>
            <a:r>
              <a:rPr lang="en-US" sz="2400" dirty="0" err="1"/>
              <a:t>yaitu</a:t>
            </a:r>
            <a:r>
              <a:rPr lang="en-US" sz="2400" dirty="0"/>
              <a:t>; </a:t>
            </a:r>
            <a:r>
              <a:rPr lang="en-US" sz="2400" dirty="0" err="1"/>
              <a:t>deret</a:t>
            </a:r>
            <a:r>
              <a:rPr lang="en-US" sz="2400" dirty="0"/>
              <a:t> </a:t>
            </a:r>
            <a:r>
              <a:rPr lang="en-US" sz="2400" b="1" i="1" dirty="0" err="1"/>
              <a:t>Balmer</a:t>
            </a:r>
            <a:r>
              <a:rPr lang="en-US" sz="2400" b="1" i="1" dirty="0"/>
              <a:t>, Lyman</a:t>
            </a:r>
            <a:r>
              <a:rPr lang="en-US" sz="2400" dirty="0"/>
              <a:t>,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b="1" i="1" dirty="0" err="1"/>
              <a:t>Paschen</a:t>
            </a:r>
            <a:r>
              <a:rPr lang="en-US" sz="2400" dirty="0"/>
              <a:t>. </a:t>
            </a:r>
            <a:endParaRPr lang="id-ID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8</a:t>
            </a:fld>
            <a:endParaRPr lang="id-ID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08149" y="2885738"/>
            <a:ext cx="135959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</a:rPr>
              <a:t>Lyman                  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861049"/>
              </p:ext>
            </p:extLst>
          </p:nvPr>
        </p:nvGraphicFramePr>
        <p:xfrm>
          <a:off x="2209428" y="2708920"/>
          <a:ext cx="2723038" cy="665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Equation" r:id="rId3" imgW="1701720" imgH="431640" progId="Equation.3">
                  <p:embed/>
                </p:oleObj>
              </mc:Choice>
              <mc:Fallback>
                <p:oleObj name="Equation" r:id="rId3" imgW="1701720" imgH="4316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428" y="2708920"/>
                        <a:ext cx="2723038" cy="6656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83617" y="3746754"/>
            <a:ext cx="132581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Balmer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833646"/>
              </p:ext>
            </p:extLst>
          </p:nvPr>
        </p:nvGraphicFramePr>
        <p:xfrm>
          <a:off x="2232918" y="3746754"/>
          <a:ext cx="2886952" cy="6903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Equation" r:id="rId5" imgW="1739900" imgH="431800" progId="Equation.3">
                  <p:embed/>
                </p:oleObj>
              </mc:Choice>
              <mc:Fallback>
                <p:oleObj name="Equation" r:id="rId5" imgW="17399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2918" y="3746754"/>
                        <a:ext cx="2886952" cy="6903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883617" y="4941168"/>
            <a:ext cx="203132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Paschen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591502"/>
              </p:ext>
            </p:extLst>
          </p:nvPr>
        </p:nvGraphicFramePr>
        <p:xfrm>
          <a:off x="2267744" y="4882626"/>
          <a:ext cx="2664722" cy="651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Equation" r:id="rId7" imgW="1727200" imgH="431800" progId="Equation.3">
                  <p:embed/>
                </p:oleObj>
              </mc:Choice>
              <mc:Fallback>
                <p:oleObj name="Equation" r:id="rId7" imgW="1727200" imgH="431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4882626"/>
                        <a:ext cx="2664722" cy="6513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043608" y="593700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44966" y="5837202"/>
            <a:ext cx="53832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adalah</a:t>
            </a:r>
            <a:r>
              <a:rPr lang="en-US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konstanta</a:t>
            </a:r>
            <a:r>
              <a:rPr lang="en-US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Rydberg , R=1.097 x 10</a:t>
            </a:r>
            <a:r>
              <a:rPr lang="en-US" i="1" baseline="300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r>
              <a:rPr lang="en-US" i="1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lang="en-US" i="1" baseline="30000" dirty="0"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034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Spektrum</a:t>
            </a:r>
            <a:r>
              <a:rPr lang="en-US" dirty="0"/>
              <a:t> </a:t>
            </a:r>
            <a:r>
              <a:rPr lang="en-US" dirty="0" err="1"/>
              <a:t>serapan</a:t>
            </a:r>
            <a:r>
              <a:rPr lang="en-US" dirty="0"/>
              <a:t> </a:t>
            </a:r>
            <a:r>
              <a:rPr lang="en-US" dirty="0" err="1"/>
              <a:t>cahaya</a:t>
            </a:r>
            <a:r>
              <a:rPr lang="en-US" dirty="0"/>
              <a:t> </a:t>
            </a:r>
            <a:r>
              <a:rPr lang="en-US" dirty="0" err="1"/>
              <a:t>dibanding</a:t>
            </a:r>
            <a:r>
              <a:rPr lang="en-US" dirty="0"/>
              <a:t> </a:t>
            </a:r>
            <a:r>
              <a:rPr lang="en-US" dirty="0" err="1"/>
              <a:t>emisi</a:t>
            </a:r>
            <a:r>
              <a:rPr lang="en-US" dirty="0"/>
              <a:t> atom </a:t>
            </a:r>
            <a:r>
              <a:rPr lang="en-US" dirty="0" err="1"/>
              <a:t>hidrogen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9F4C6-A8B4-454B-BBA9-B6D228FB3A3F}" type="slidenum">
              <a:rPr lang="id-ID" smtClean="0"/>
              <a:pPr/>
              <a:t>9</a:t>
            </a:fld>
            <a:endParaRPr lang="id-ID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068960"/>
            <a:ext cx="5476453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0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254</Words>
  <Application>Microsoft Office PowerPoint</Application>
  <PresentationFormat>On-screen Show (4:3)</PresentationFormat>
  <Paragraphs>50</Paragraphs>
  <Slides>12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Aharoni</vt:lpstr>
      <vt:lpstr>Arial</vt:lpstr>
      <vt:lpstr>Calibri</vt:lpstr>
      <vt:lpstr>Palatino Linotype</vt:lpstr>
      <vt:lpstr>Times New Roman</vt:lpstr>
      <vt:lpstr>Office Theme</vt:lpstr>
      <vt:lpstr>Microsoft Equation 3.0</vt:lpstr>
      <vt:lpstr>PowerPoint Presentation</vt:lpstr>
      <vt:lpstr>TUJUAN</vt:lpstr>
      <vt:lpstr>INDIKATOR</vt:lpstr>
      <vt:lpstr>SKENARIO</vt:lpstr>
      <vt:lpstr>ORBIT ELEKTRON</vt:lpstr>
      <vt:lpstr>Tingkat energi atom hidrogen</vt:lpstr>
      <vt:lpstr>TERJADINYA EMISI/PANCARAN CAHAYA</vt:lpstr>
      <vt:lpstr>GARIS SPEKTRAL</vt:lpstr>
      <vt:lpstr>PowerPoint Presentation</vt:lpstr>
      <vt:lpstr>DERET SPEKTRUM ASLI</vt:lpstr>
      <vt:lpstr>Penyerapan cahaya</vt:lpstr>
      <vt:lpstr>Terimakasih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didik duro</dc:creator>
  <cp:lastModifiedBy>Kandigo</cp:lastModifiedBy>
  <cp:revision>65</cp:revision>
  <dcterms:created xsi:type="dcterms:W3CDTF">2016-03-17T21:39:40Z</dcterms:created>
  <dcterms:modified xsi:type="dcterms:W3CDTF">2016-04-14T12:43:25Z</dcterms:modified>
</cp:coreProperties>
</file>